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sldIdLst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277A9-DB34-4BDF-93A0-03AE26E37782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205D8-09E7-4B54-AF69-E61DBAA58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09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You </a:t>
            </a:r>
            <a:r>
              <a:rPr lang="en-US" sz="1600" dirty="0"/>
              <a:t>might recognize this image.  It is the structure for our 2013-2018 strategic </a:t>
            </a:r>
            <a:r>
              <a:rPr lang="en-US" sz="1600" dirty="0" smtClean="0"/>
              <a:t>plan although updated to</a:t>
            </a:r>
            <a:r>
              <a:rPr lang="en-US" sz="1600" baseline="0" dirty="0" smtClean="0"/>
              <a:t> include our objectives</a:t>
            </a:r>
            <a:r>
              <a:rPr lang="en-US" sz="1600" dirty="0" smtClean="0"/>
              <a:t>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(READ Vision, Mission, Goals, and point out objectives on handout)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19029-80D6-4719-88BC-DDBA32BCA20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51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1C-AD40-4804-919D-CCBF9F006EE3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9DDC-FC1D-4C56-BADF-174D5408703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69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1C-AD40-4804-919D-CCBF9F006EE3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9DDC-FC1D-4C56-BADF-174D540870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3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1C-AD40-4804-919D-CCBF9F006EE3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9DDC-FC1D-4C56-BADF-174D540870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9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899-35D1-490C-9F0D-7EB91749FDF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E97503-19EF-49DC-9D6C-A4EA7A032FDE}" type="slidenum">
              <a:rPr lang="en-US" smtClean="0">
                <a:solidFill>
                  <a:srgbClr val="31334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13340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828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899-35D1-490C-9F0D-7EB91749FDF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9E97503-19EF-49DC-9D6C-A4EA7A032FDE}" type="slidenum">
              <a:rPr lang="en-US" smtClean="0">
                <a:solidFill>
                  <a:srgbClr val="31334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13340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08219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899-35D1-490C-9F0D-7EB91749FDF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E97503-19EF-49DC-9D6C-A4EA7A032FDE}" type="slidenum">
              <a:rPr lang="en-US" smtClean="0">
                <a:solidFill>
                  <a:srgbClr val="31334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13340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229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C8F2899-35D1-490C-9F0D-7EB91749FDF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7503-19EF-49DC-9D6C-A4EA7A032FDE}" type="slidenum">
              <a:rPr lang="en-US" smtClean="0">
                <a:solidFill>
                  <a:srgbClr val="31334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13340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5108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899-35D1-490C-9F0D-7EB91749FDF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9E97503-19EF-49DC-9D6C-A4EA7A032FDE}" type="slidenum">
              <a:rPr lang="en-US" smtClean="0">
                <a:solidFill>
                  <a:srgbClr val="31334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13340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1417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899-35D1-490C-9F0D-7EB91749FDF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9E97503-19EF-49DC-9D6C-A4EA7A032FDE}" type="slidenum">
              <a:rPr lang="en-US" smtClean="0">
                <a:solidFill>
                  <a:srgbClr val="31334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13340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02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899-35D1-490C-9F0D-7EB91749FDF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E97503-19EF-49DC-9D6C-A4EA7A032F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6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E97503-19EF-49DC-9D6C-A4EA7A032FDE}" type="slidenum">
              <a:rPr lang="en-US" smtClean="0">
                <a:solidFill>
                  <a:srgbClr val="31334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13340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899-35D1-490C-9F0D-7EB91749FDF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11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1C-AD40-4804-919D-CCBF9F006EE3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9DDC-FC1D-4C56-BADF-174D540870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27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9E97503-19EF-49DC-9D6C-A4EA7A032FDE}" type="slidenum">
              <a:rPr lang="en-US" smtClean="0">
                <a:solidFill>
                  <a:srgbClr val="31334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13340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C8F2899-35D1-490C-9F0D-7EB91749FDF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6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899-35D1-490C-9F0D-7EB91749FDF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97503-19EF-49DC-9D6C-A4EA7A032FDE}" type="slidenum">
              <a:rPr lang="en-US" smtClean="0">
                <a:solidFill>
                  <a:srgbClr val="31334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13340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66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9E97503-19EF-49DC-9D6C-A4EA7A032FDE}" type="slidenum">
              <a:rPr lang="en-US" smtClean="0">
                <a:solidFill>
                  <a:srgbClr val="31334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13340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2899-35D1-490C-9F0D-7EB91749FDF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4027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1C-AD40-4804-919D-CCBF9F006EE3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9DDC-FC1D-4C56-BADF-174D5408703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903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1C-AD40-4804-919D-CCBF9F006EE3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9DDC-FC1D-4C56-BADF-174D540870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49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1C-AD40-4804-919D-CCBF9F006EE3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9DDC-FC1D-4C56-BADF-174D5408703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89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1C-AD40-4804-919D-CCBF9F006EE3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9DDC-FC1D-4C56-BADF-174D540870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7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1C-AD40-4804-919D-CCBF9F006EE3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9DDC-FC1D-4C56-BADF-174D540870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1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1C-AD40-4804-919D-CCBF9F006EE3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9DDC-FC1D-4C56-BADF-174D5408703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14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7D1C-AD40-4804-919D-CCBF9F006EE3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9DDC-FC1D-4C56-BADF-174D540870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3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99A7D1C-AD40-4804-919D-CCBF9F006EE3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279DDC-FC1D-4C56-BADF-174D540870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4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C8F2899-35D1-490C-9F0D-7EB91749FDFB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9E97503-19EF-49DC-9D6C-A4EA7A032FDE}" type="slidenum">
              <a:rPr lang="en-US" smtClean="0">
                <a:solidFill>
                  <a:srgbClr val="31334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313340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771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nip Same Side Corner Rectangle 49"/>
          <p:cNvSpPr/>
          <p:nvPr/>
        </p:nvSpPr>
        <p:spPr>
          <a:xfrm flipV="1">
            <a:off x="3091150" y="6492272"/>
            <a:ext cx="1593712" cy="304800"/>
          </a:xfrm>
          <a:prstGeom prst="snip2Same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9" name="Snip Same Side Corner Rectangle 48"/>
          <p:cNvSpPr/>
          <p:nvPr/>
        </p:nvSpPr>
        <p:spPr>
          <a:xfrm flipV="1">
            <a:off x="4825978" y="6487699"/>
            <a:ext cx="1593712" cy="304800"/>
          </a:xfrm>
          <a:prstGeom prst="snip2Same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8" name="Snip Same Side Corner Rectangle 47"/>
          <p:cNvSpPr/>
          <p:nvPr/>
        </p:nvSpPr>
        <p:spPr>
          <a:xfrm flipV="1">
            <a:off x="6562978" y="6470822"/>
            <a:ext cx="1593712" cy="304800"/>
          </a:xfrm>
          <a:prstGeom prst="snip2Same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24246" y="2479895"/>
            <a:ext cx="1605972" cy="163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5621" y="2488447"/>
            <a:ext cx="1605972" cy="163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50718" y="2489802"/>
            <a:ext cx="1605972" cy="163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61914" y="664880"/>
            <a:ext cx="2374645" cy="80262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DoSA </a:t>
            </a:r>
            <a:br>
              <a:rPr lang="en-US" sz="2000" dirty="0" smtClean="0"/>
            </a:br>
            <a:r>
              <a:rPr lang="en-US" sz="2000" dirty="0" smtClean="0"/>
              <a:t>2013-2018</a:t>
            </a:r>
            <a:br>
              <a:rPr lang="en-US" sz="2000" dirty="0" smtClean="0"/>
            </a:br>
            <a:r>
              <a:rPr lang="en-US" sz="2000" dirty="0" smtClean="0"/>
              <a:t>Strategic Plan Overview</a:t>
            </a:r>
            <a:endParaRPr lang="en-US" sz="2000" dirty="0"/>
          </a:p>
        </p:txBody>
      </p:sp>
      <p:sp>
        <p:nvSpPr>
          <p:cNvPr id="4" name="Isosceles Triangle 3"/>
          <p:cNvSpPr/>
          <p:nvPr/>
        </p:nvSpPr>
        <p:spPr>
          <a:xfrm>
            <a:off x="1359819" y="0"/>
            <a:ext cx="6796872" cy="1516797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154" y="1602714"/>
            <a:ext cx="6753130" cy="78508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9745" y="2479895"/>
            <a:ext cx="1605972" cy="163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1524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2934"/>
                </a:solidFill>
              </a:rPr>
              <a:t>Vision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72360" y="1557411"/>
            <a:ext cx="525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2934"/>
                </a:solidFill>
              </a:rPr>
              <a:t>Mission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71657" y="2504065"/>
            <a:ext cx="1482148" cy="1885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92934"/>
                </a:solidFill>
              </a:rPr>
              <a:t>Goal 1:</a:t>
            </a:r>
            <a:endParaRPr lang="en-US" sz="1600" b="1" dirty="0">
              <a:solidFill>
                <a:srgbClr val="292934"/>
              </a:solidFill>
            </a:endParaRPr>
          </a:p>
          <a:p>
            <a:pPr algn="ctr"/>
            <a:r>
              <a:rPr lang="en-US" sz="1600" dirty="0" smtClean="0">
                <a:solidFill>
                  <a:srgbClr val="292934"/>
                </a:solidFill>
              </a:rPr>
              <a:t>Student Learning: 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</a:rPr>
              <a:t>The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</a:rPr>
              <a:t>Division will enhance learning through intentional co-curricular experiences and opportunities.</a:t>
            </a:r>
          </a:p>
          <a:p>
            <a:pPr algn="ctr"/>
            <a:r>
              <a:rPr lang="en-US" sz="1600" dirty="0" smtClean="0">
                <a:solidFill>
                  <a:srgbClr val="292934"/>
                </a:solidFill>
              </a:rPr>
              <a:t>  </a:t>
            </a:r>
            <a:endParaRPr lang="en-US" sz="1600" dirty="0">
              <a:solidFill>
                <a:srgbClr val="292934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128" y="2489802"/>
            <a:ext cx="1699590" cy="1808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92934"/>
                </a:solidFill>
              </a:rPr>
              <a:t>Goal 3:</a:t>
            </a:r>
            <a:endParaRPr lang="en-US" sz="1600" b="1" dirty="0">
              <a:solidFill>
                <a:srgbClr val="292934"/>
              </a:solidFill>
            </a:endParaRPr>
          </a:p>
          <a:p>
            <a:pPr algn="ctr"/>
            <a:r>
              <a:rPr lang="en-US" sz="1600" dirty="0">
                <a:solidFill>
                  <a:srgbClr val="292934"/>
                </a:solidFill>
              </a:rPr>
              <a:t>Health, Wellness, &amp; </a:t>
            </a:r>
            <a:r>
              <a:rPr lang="en-US" sz="1600" dirty="0" smtClean="0">
                <a:solidFill>
                  <a:srgbClr val="292934"/>
                </a:solidFill>
              </a:rPr>
              <a:t>Safety:</a:t>
            </a:r>
          </a:p>
          <a:p>
            <a:pPr algn="ctr"/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</a:rPr>
              <a:t>The Division will promote a healthy and safe campus community</a:t>
            </a:r>
            <a:r>
              <a:rPr lang="en-US" sz="1050" dirty="0" smtClean="0">
                <a:solidFill>
                  <a:prstClr val="black"/>
                </a:solidFill>
              </a:rPr>
              <a:t>.</a:t>
            </a:r>
          </a:p>
          <a:p>
            <a:pPr algn="ctr"/>
            <a:endParaRPr lang="en-US" sz="1600" dirty="0">
              <a:solidFill>
                <a:srgbClr val="292934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9600" y="2485654"/>
            <a:ext cx="15152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92934"/>
                </a:solidFill>
              </a:rPr>
              <a:t>Goal 2:</a:t>
            </a:r>
            <a:endParaRPr lang="en-US" sz="1600" b="1" dirty="0">
              <a:solidFill>
                <a:srgbClr val="292934"/>
              </a:solidFill>
            </a:endParaRPr>
          </a:p>
          <a:p>
            <a:pPr algn="ctr"/>
            <a:r>
              <a:rPr lang="en-US" sz="1600" dirty="0">
                <a:solidFill>
                  <a:srgbClr val="292934"/>
                </a:solidFill>
              </a:rPr>
              <a:t>Student </a:t>
            </a:r>
            <a:r>
              <a:rPr lang="en-US" sz="1600" dirty="0" smtClean="0">
                <a:solidFill>
                  <a:srgbClr val="292934"/>
                </a:solidFill>
              </a:rPr>
              <a:t>Engagement:</a:t>
            </a:r>
          </a:p>
          <a:p>
            <a:pPr algn="ctr"/>
            <a:r>
              <a:rPr lang="en-US" sz="1000" dirty="0">
                <a:solidFill>
                  <a:prstClr val="black"/>
                </a:solidFill>
                <a:latin typeface="Calibri"/>
              </a:rPr>
              <a:t>The Division will create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meaningful opportunities 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for students to be actively engaged with the campus community.</a:t>
            </a:r>
          </a:p>
          <a:p>
            <a:pPr algn="ctr"/>
            <a:endParaRPr lang="en-US" sz="1600" dirty="0">
              <a:solidFill>
                <a:srgbClr val="292934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0718" y="2485654"/>
            <a:ext cx="1590260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92934"/>
                </a:solidFill>
              </a:rPr>
              <a:t>Goal 4:</a:t>
            </a:r>
            <a:endParaRPr lang="en-US" sz="1600" b="1" dirty="0">
              <a:solidFill>
                <a:srgbClr val="292934"/>
              </a:solidFill>
            </a:endParaRPr>
          </a:p>
          <a:p>
            <a:pPr algn="ctr"/>
            <a:r>
              <a:rPr lang="en-US" sz="1600" dirty="0">
                <a:solidFill>
                  <a:srgbClr val="292934"/>
                </a:solidFill>
              </a:rPr>
              <a:t>Professional </a:t>
            </a:r>
            <a:r>
              <a:rPr lang="en-US" sz="1600" dirty="0" smtClean="0">
                <a:solidFill>
                  <a:srgbClr val="292934"/>
                </a:solidFill>
              </a:rPr>
              <a:t>Readiness:</a:t>
            </a:r>
          </a:p>
          <a:p>
            <a:pPr algn="ctr"/>
            <a:r>
              <a:rPr lang="en-US" sz="1050" dirty="0">
                <a:solidFill>
                  <a:prstClr val="black"/>
                </a:solidFill>
                <a:latin typeface="Calibri"/>
              </a:rPr>
              <a:t>The Division will prepare students for professional success.</a:t>
            </a:r>
            <a:endParaRPr lang="en-US" sz="1050" dirty="0">
              <a:solidFill>
                <a:srgbClr val="29293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2824" y="1771991"/>
            <a:ext cx="539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92934"/>
                </a:solidFill>
                <a:latin typeface="Calibri" pitchFamily="34" charset="0"/>
              </a:rPr>
              <a:t>The mission of the Division of Student Affairs is to cultivate a healthy and supportive campus environment that engages students, advances learning, encourages leadership, and prepares students for future success.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18918" y="685800"/>
            <a:ext cx="3121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292934"/>
                </a:solidFill>
                <a:latin typeface="Calibri" pitchFamily="34" charset="0"/>
              </a:rPr>
              <a:t>The vision of </a:t>
            </a:r>
            <a:r>
              <a:rPr lang="en-US" sz="1200" dirty="0" smtClean="0">
                <a:solidFill>
                  <a:srgbClr val="292934"/>
                </a:solidFill>
                <a:latin typeface="Calibri" pitchFamily="34" charset="0"/>
              </a:rPr>
              <a:t>“Student Success” for </a:t>
            </a:r>
            <a:r>
              <a:rPr lang="en-US" sz="1200" dirty="0">
                <a:solidFill>
                  <a:srgbClr val="292934"/>
                </a:solidFill>
                <a:latin typeface="Calibri" pitchFamily="34" charset="0"/>
              </a:rPr>
              <a:t>the Division of Student Affairs is to empower students to be well-rounded and productive members of society who positively impact the </a:t>
            </a:r>
            <a:r>
              <a:rPr lang="en-US" sz="1200" dirty="0" smtClean="0">
                <a:solidFill>
                  <a:srgbClr val="292934"/>
                </a:solidFill>
                <a:latin typeface="Calibri" pitchFamily="34" charset="0"/>
              </a:rPr>
              <a:t>world.</a:t>
            </a:r>
            <a:endParaRPr lang="en-US" sz="1200" dirty="0">
              <a:solidFill>
                <a:srgbClr val="292934"/>
              </a:solidFill>
              <a:latin typeface="Calibri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52815" y="4145814"/>
            <a:ext cx="1639089" cy="18667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801261" y="4154357"/>
            <a:ext cx="1618430" cy="18590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prstClr val="black"/>
                </a:solidFill>
              </a:rPr>
              <a:t>Objectives:</a:t>
            </a:r>
          </a:p>
          <a:p>
            <a:pPr algn="ctr"/>
            <a:endParaRPr lang="en-US" sz="5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05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3.1</a:t>
            </a:r>
            <a:r>
              <a:rPr lang="en-US" sz="105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Calibri" panose="020F0502020204030204" pitchFamily="34" charset="0"/>
              </a:rPr>
              <a:t>- Improve student health and wellness through prevention, education, and intervention initiatives</a:t>
            </a:r>
            <a:r>
              <a:rPr lang="en-US" sz="105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  <a:p>
            <a:pPr algn="ctr"/>
            <a:endParaRPr lang="en-US" sz="8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050" b="1" dirty="0">
                <a:solidFill>
                  <a:prstClr val="black"/>
                </a:solidFill>
                <a:latin typeface="Calibri" panose="020F0502020204030204" pitchFamily="34" charset="0"/>
              </a:rPr>
              <a:t>3.2 </a:t>
            </a:r>
            <a:r>
              <a:rPr lang="en-US" sz="1050" dirty="0">
                <a:solidFill>
                  <a:prstClr val="black"/>
                </a:solidFill>
                <a:latin typeface="Calibri" panose="020F0502020204030204" pitchFamily="34" charset="0"/>
              </a:rPr>
              <a:t>- Emphasize the importance of personal safety.</a:t>
            </a:r>
          </a:p>
          <a:p>
            <a:pPr algn="ctr"/>
            <a:endParaRPr lang="en-US" sz="1050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528673" y="4154357"/>
            <a:ext cx="1634349" cy="18590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rgbClr val="292934"/>
              </a:solidFill>
            </a:endParaRPr>
          </a:p>
          <a:p>
            <a:pPr algn="ctr"/>
            <a:r>
              <a:rPr lang="en-US" sz="105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4.1</a:t>
            </a:r>
            <a:r>
              <a:rPr lang="en-US" sz="105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Calibri" panose="020F0502020204030204" pitchFamily="34" charset="0"/>
              </a:rPr>
              <a:t>- Utilize student involvement to develop professional skills or competencies</a:t>
            </a:r>
            <a:r>
              <a:rPr lang="en-US" sz="1600" dirty="0">
                <a:solidFill>
                  <a:prstClr val="black"/>
                </a:solidFill>
              </a:rPr>
              <a:t>.</a:t>
            </a:r>
          </a:p>
          <a:p>
            <a:pPr algn="ctr"/>
            <a:endParaRPr lang="en-US" sz="1600" b="1" dirty="0">
              <a:solidFill>
                <a:srgbClr val="29293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09745" y="4124546"/>
            <a:ext cx="1593987" cy="2064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92934"/>
                </a:solidFill>
              </a:rPr>
              <a:t>Objectives:</a:t>
            </a:r>
          </a:p>
          <a:p>
            <a:pPr algn="ctr"/>
            <a:endParaRPr lang="en-US" sz="1600" b="1" dirty="0" smtClean="0">
              <a:solidFill>
                <a:srgbClr val="292934"/>
              </a:solidFill>
            </a:endParaRPr>
          </a:p>
          <a:p>
            <a:pPr algn="ctr"/>
            <a:r>
              <a:rPr lang="en-US" sz="1050" b="1" dirty="0" smtClean="0">
                <a:solidFill>
                  <a:srgbClr val="292934"/>
                </a:solidFill>
                <a:latin typeface="Calibri" panose="020F0502020204030204" pitchFamily="34" charset="0"/>
              </a:rPr>
              <a:t>1.1</a:t>
            </a:r>
            <a:r>
              <a:rPr lang="en-US" sz="1050" dirty="0" smtClean="0">
                <a:solidFill>
                  <a:srgbClr val="292934"/>
                </a:solidFill>
                <a:latin typeface="Calibri" panose="020F0502020204030204" pitchFamily="34" charset="0"/>
              </a:rPr>
              <a:t> - Foster a culture of student academic success</a:t>
            </a:r>
          </a:p>
          <a:p>
            <a:pPr algn="ctr"/>
            <a:endParaRPr lang="en-US" sz="1050" dirty="0" smtClean="0">
              <a:solidFill>
                <a:srgbClr val="292934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050" b="1" dirty="0" smtClean="0">
                <a:solidFill>
                  <a:srgbClr val="292934"/>
                </a:solidFill>
                <a:latin typeface="Calibri" panose="020F0502020204030204" pitchFamily="34" charset="0"/>
              </a:rPr>
              <a:t>1.2</a:t>
            </a:r>
            <a:r>
              <a:rPr lang="en-US" sz="1050" dirty="0" smtClean="0">
                <a:solidFill>
                  <a:srgbClr val="292934"/>
                </a:solidFill>
                <a:latin typeface="Calibri" panose="020F0502020204030204" pitchFamily="34" charset="0"/>
              </a:rPr>
              <a:t> -Prepare students to address society’s most pressing challenges</a:t>
            </a:r>
            <a:r>
              <a:rPr lang="en-US" sz="1050" b="1" dirty="0" smtClean="0">
                <a:solidFill>
                  <a:srgbClr val="292934"/>
                </a:solidFill>
                <a:latin typeface="Calibri" panose="020F0502020204030204" pitchFamily="34" charset="0"/>
              </a:rPr>
              <a:t>.</a:t>
            </a:r>
          </a:p>
          <a:p>
            <a:pPr algn="ctr"/>
            <a:endParaRPr lang="en-US" sz="1600" b="1" dirty="0">
              <a:solidFill>
                <a:srgbClr val="292934"/>
              </a:solidFill>
            </a:endParaRPr>
          </a:p>
          <a:p>
            <a:pPr algn="ctr"/>
            <a:endParaRPr lang="en-US" sz="1600" b="1" dirty="0">
              <a:solidFill>
                <a:srgbClr val="292934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562977" y="6041655"/>
            <a:ext cx="1534573" cy="422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29740" y="6087165"/>
            <a:ext cx="1260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92934"/>
                </a:solidFill>
              </a:rPr>
              <a:t>Outcomes</a:t>
            </a:r>
          </a:p>
        </p:txBody>
      </p:sp>
      <p:sp>
        <p:nvSpPr>
          <p:cNvPr id="33" name="Snip Same Side Corner Rectangle 32"/>
          <p:cNvSpPr/>
          <p:nvPr/>
        </p:nvSpPr>
        <p:spPr>
          <a:xfrm flipV="1">
            <a:off x="1306974" y="6492272"/>
            <a:ext cx="1593712" cy="304800"/>
          </a:xfrm>
          <a:prstGeom prst="snip2Same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52816" y="6470822"/>
            <a:ext cx="1639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2934"/>
                </a:solidFill>
              </a:rPr>
              <a:t>Action Steps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91210" y="6475395"/>
            <a:ext cx="1593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2934"/>
                </a:solidFill>
              </a:rPr>
              <a:t>Action Steps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35357" y="6484468"/>
            <a:ext cx="1561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2934"/>
                </a:solidFill>
              </a:rPr>
              <a:t>Action Steps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50718" y="6468378"/>
            <a:ext cx="1668220" cy="348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292934"/>
                </a:solidFill>
              </a:rPr>
              <a:t>Action Steps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09757" y="6090414"/>
            <a:ext cx="1188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292934"/>
                </a:solidFill>
              </a:rPr>
              <a:t>Outcomes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99482" y="6672676"/>
            <a:ext cx="11839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6/16/2015</a:t>
            </a:r>
            <a:endParaRPr lang="en-US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068491" y="4154357"/>
            <a:ext cx="1639089" cy="186674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68462" y="4332313"/>
            <a:ext cx="1682534" cy="174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05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2.1</a:t>
            </a:r>
            <a:r>
              <a:rPr lang="en-US" sz="1050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Calibri" panose="020F0502020204030204" pitchFamily="34" charset="0"/>
              </a:rPr>
              <a:t>- Shape the campus environment to encourage and support student success.  </a:t>
            </a:r>
          </a:p>
          <a:p>
            <a:pPr algn="ctr"/>
            <a:endParaRPr lang="en-US" sz="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050" b="1" dirty="0">
                <a:solidFill>
                  <a:prstClr val="black"/>
                </a:solidFill>
                <a:latin typeface="Calibri" panose="020F0502020204030204" pitchFamily="34" charset="0"/>
              </a:rPr>
              <a:t>2.2</a:t>
            </a:r>
            <a:r>
              <a:rPr lang="en-US" sz="1050" dirty="0">
                <a:solidFill>
                  <a:prstClr val="black"/>
                </a:solidFill>
                <a:latin typeface="Calibri" panose="020F0502020204030204" pitchFamily="34" charset="0"/>
              </a:rPr>
              <a:t> - Create a supportive campus environment by responding to the needs of underrepresented </a:t>
            </a:r>
            <a:r>
              <a:rPr lang="en-US" sz="1050" dirty="0" smtClean="0">
                <a:solidFill>
                  <a:prstClr val="black"/>
                </a:solidFill>
                <a:latin typeface="Calibri" panose="020F0502020204030204" pitchFamily="34" charset="0"/>
              </a:rPr>
              <a:t>students</a:t>
            </a:r>
            <a:r>
              <a:rPr lang="en-US" sz="1050" dirty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4245" y="4124546"/>
            <a:ext cx="1605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</a:rPr>
              <a:t>Objectives:</a:t>
            </a:r>
          </a:p>
        </p:txBody>
      </p:sp>
      <p:sp>
        <p:nvSpPr>
          <p:cNvPr id="51" name="Oval 50"/>
          <p:cNvSpPr/>
          <p:nvPr/>
        </p:nvSpPr>
        <p:spPr>
          <a:xfrm>
            <a:off x="3195645" y="6065046"/>
            <a:ext cx="1534573" cy="422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909001" y="6057961"/>
            <a:ext cx="1534573" cy="422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405073" y="6057960"/>
            <a:ext cx="1534573" cy="42277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80333" y="6100069"/>
            <a:ext cx="1260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92934"/>
                </a:solidFill>
              </a:rPr>
              <a:t>Outcomes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332837" y="6125874"/>
            <a:ext cx="1260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92934"/>
                </a:solidFill>
              </a:rPr>
              <a:t>Outcomes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542265" y="6125874"/>
            <a:ext cx="1260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92934"/>
                </a:solidFill>
              </a:rPr>
              <a:t>Outcomes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42862" y="4126747"/>
            <a:ext cx="1605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</a:rPr>
              <a:t>Objectives:</a:t>
            </a:r>
          </a:p>
        </p:txBody>
      </p:sp>
    </p:spTree>
    <p:extLst>
      <p:ext uri="{BB962C8B-B14F-4D97-AF65-F5344CB8AC3E}">
        <p14:creationId xmlns:p14="http://schemas.microsoft.com/office/powerpoint/2010/main" val="38578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Aubur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FC6A10"/>
      </a:accent1>
      <a:accent2>
        <a:srgbClr val="424456"/>
      </a:accent2>
      <a:accent3>
        <a:srgbClr val="313340"/>
      </a:accent3>
      <a:accent4>
        <a:srgbClr val="FC6A10"/>
      </a:accent4>
      <a:accent5>
        <a:srgbClr val="FC6A10"/>
      </a:accent5>
      <a:accent6>
        <a:srgbClr val="ADAFC0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292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Wingdings</vt:lpstr>
      <vt:lpstr>Wingdings 2</vt:lpstr>
      <vt:lpstr>Clarity</vt:lpstr>
      <vt:lpstr>Civic</vt:lpstr>
      <vt:lpstr>DoSA  2013-2018 Strategic Plan Overview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Abbygail Langham</dc:creator>
  <cp:lastModifiedBy>Abbygail Langham</cp:lastModifiedBy>
  <cp:revision>13</cp:revision>
  <cp:lastPrinted>2013-04-03T13:57:03Z</cp:lastPrinted>
  <dcterms:created xsi:type="dcterms:W3CDTF">2013-04-01T16:09:26Z</dcterms:created>
  <dcterms:modified xsi:type="dcterms:W3CDTF">2016-03-02T15:41:51Z</dcterms:modified>
</cp:coreProperties>
</file>