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20" r:id="rId5"/>
    <p:sldMasterId id="2147483732" r:id="rId6"/>
    <p:sldMasterId id="2147483744" r:id="rId7"/>
  </p:sldMasterIdLst>
  <p:notesMasterIdLst>
    <p:notesMasterId r:id="rId80"/>
  </p:notesMasterIdLst>
  <p:handoutMasterIdLst>
    <p:handoutMasterId r:id="rId81"/>
  </p:handoutMasterIdLst>
  <p:sldIdLst>
    <p:sldId id="360" r:id="rId8"/>
    <p:sldId id="343" r:id="rId9"/>
    <p:sldId id="311" r:id="rId10"/>
    <p:sldId id="312" r:id="rId11"/>
    <p:sldId id="313" r:id="rId12"/>
    <p:sldId id="266" r:id="rId13"/>
    <p:sldId id="345" r:id="rId14"/>
    <p:sldId id="351" r:id="rId15"/>
    <p:sldId id="352" r:id="rId16"/>
    <p:sldId id="349" r:id="rId17"/>
    <p:sldId id="339" r:id="rId18"/>
    <p:sldId id="314" r:id="rId19"/>
    <p:sldId id="315" r:id="rId20"/>
    <p:sldId id="316" r:id="rId21"/>
    <p:sldId id="317" r:id="rId22"/>
    <p:sldId id="318" r:id="rId23"/>
    <p:sldId id="319" r:id="rId24"/>
    <p:sldId id="320" r:id="rId25"/>
    <p:sldId id="321" r:id="rId26"/>
    <p:sldId id="322" r:id="rId27"/>
    <p:sldId id="353" r:id="rId28"/>
    <p:sldId id="354" r:id="rId29"/>
    <p:sldId id="355" r:id="rId30"/>
    <p:sldId id="356" r:id="rId31"/>
    <p:sldId id="323" r:id="rId32"/>
    <p:sldId id="324" r:id="rId33"/>
    <p:sldId id="357" r:id="rId34"/>
    <p:sldId id="359" r:id="rId35"/>
    <p:sldId id="361" r:id="rId36"/>
    <p:sldId id="358" r:id="rId37"/>
    <p:sldId id="280" r:id="rId38"/>
    <p:sldId id="256" r:id="rId39"/>
    <p:sldId id="265" r:id="rId40"/>
    <p:sldId id="336" r:id="rId41"/>
    <p:sldId id="337" r:id="rId42"/>
    <p:sldId id="338" r:id="rId43"/>
    <p:sldId id="348" r:id="rId44"/>
    <p:sldId id="268" r:id="rId45"/>
    <p:sldId id="270" r:id="rId46"/>
    <p:sldId id="362" r:id="rId47"/>
    <p:sldId id="258" r:id="rId48"/>
    <p:sldId id="259" r:id="rId49"/>
    <p:sldId id="263" r:id="rId50"/>
    <p:sldId id="267" r:id="rId51"/>
    <p:sldId id="261" r:id="rId52"/>
    <p:sldId id="260" r:id="rId53"/>
    <p:sldId id="299" r:id="rId54"/>
    <p:sldId id="298" r:id="rId55"/>
    <p:sldId id="272" r:id="rId56"/>
    <p:sldId id="274" r:id="rId57"/>
    <p:sldId id="275" r:id="rId58"/>
    <p:sldId id="271" r:id="rId59"/>
    <p:sldId id="363" r:id="rId60"/>
    <p:sldId id="364" r:id="rId61"/>
    <p:sldId id="366" r:id="rId62"/>
    <p:sldId id="367" r:id="rId63"/>
    <p:sldId id="369" r:id="rId64"/>
    <p:sldId id="370" r:id="rId65"/>
    <p:sldId id="371" r:id="rId66"/>
    <p:sldId id="372" r:id="rId67"/>
    <p:sldId id="264" r:id="rId68"/>
    <p:sldId id="281" r:id="rId69"/>
    <p:sldId id="282" r:id="rId70"/>
    <p:sldId id="286" r:id="rId71"/>
    <p:sldId id="373" r:id="rId72"/>
    <p:sldId id="375" r:id="rId73"/>
    <p:sldId id="376" r:id="rId74"/>
    <p:sldId id="374" r:id="rId75"/>
    <p:sldId id="377" r:id="rId76"/>
    <p:sldId id="378" r:id="rId77"/>
    <p:sldId id="328" r:id="rId78"/>
    <p:sldId id="310" r:id="rId7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E767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53" autoAdjust="0"/>
  </p:normalViewPr>
  <p:slideViewPr>
    <p:cSldViewPr>
      <p:cViewPr>
        <p:scale>
          <a:sx n="50" d="100"/>
          <a:sy n="50" d="100"/>
        </p:scale>
        <p:origin x="-144" y="-960"/>
      </p:cViewPr>
      <p:guideLst>
        <p:guide orient="horz" pos="2160"/>
        <p:guide pos="2880"/>
      </p:guideLst>
    </p:cSldViewPr>
  </p:slideViewPr>
  <p:notesTextViewPr>
    <p:cViewPr>
      <p:scale>
        <a:sx n="100" d="100"/>
        <a:sy n="100" d="100"/>
      </p:scale>
      <p:origin x="0" y="0"/>
    </p:cViewPr>
  </p:notesTextViewPr>
  <p:notesViewPr>
    <p:cSldViewPr>
      <p:cViewPr>
        <p:scale>
          <a:sx n="80" d="100"/>
          <a:sy n="80" d="100"/>
        </p:scale>
        <p:origin x="-3000" y="55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presProps" Target="presProps.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488" cy="461963"/>
          </a:xfrm>
          <a:prstGeom prst="rect">
            <a:avLst/>
          </a:prstGeom>
        </p:spPr>
        <p:txBody>
          <a:bodyPr vert="horz" lIns="91435" tIns="45717" rIns="91435" bIns="45717" rtlCol="0"/>
          <a:lstStyle>
            <a:lvl1pPr algn="l">
              <a:defRPr sz="1200"/>
            </a:lvl1pPr>
          </a:lstStyle>
          <a:p>
            <a:endParaRPr lang="en-US" dirty="0"/>
          </a:p>
        </p:txBody>
      </p:sp>
      <p:sp>
        <p:nvSpPr>
          <p:cNvPr id="3" name="Date Placeholder 2"/>
          <p:cNvSpPr>
            <a:spLocks noGrp="1"/>
          </p:cNvSpPr>
          <p:nvPr>
            <p:ph type="dt" sz="quarter" idx="1"/>
          </p:nvPr>
        </p:nvSpPr>
        <p:spPr>
          <a:xfrm>
            <a:off x="3937000" y="1"/>
            <a:ext cx="3011488" cy="461963"/>
          </a:xfrm>
          <a:prstGeom prst="rect">
            <a:avLst/>
          </a:prstGeom>
        </p:spPr>
        <p:txBody>
          <a:bodyPr vert="horz" lIns="91435" tIns="45717" rIns="91435" bIns="45717" rtlCol="0"/>
          <a:lstStyle>
            <a:lvl1pPr algn="r">
              <a:defRPr sz="1200"/>
            </a:lvl1pPr>
          </a:lstStyle>
          <a:p>
            <a:fld id="{02E1E3C3-5048-41EC-B028-6D6D35EBB4BF}" type="datetimeFigureOut">
              <a:rPr lang="en-US" smtClean="0"/>
              <a:t>6/15/2015</a:t>
            </a:fld>
            <a:endParaRPr lang="en-US" dirty="0"/>
          </a:p>
        </p:txBody>
      </p:sp>
      <p:sp>
        <p:nvSpPr>
          <p:cNvPr id="4" name="Footer Placeholder 3"/>
          <p:cNvSpPr>
            <a:spLocks noGrp="1"/>
          </p:cNvSpPr>
          <p:nvPr>
            <p:ph type="ftr" sz="quarter" idx="2"/>
          </p:nvPr>
        </p:nvSpPr>
        <p:spPr>
          <a:xfrm>
            <a:off x="0" y="8772526"/>
            <a:ext cx="3011488" cy="461963"/>
          </a:xfrm>
          <a:prstGeom prst="rect">
            <a:avLst/>
          </a:prstGeom>
        </p:spPr>
        <p:txBody>
          <a:bodyPr vert="horz" lIns="91435" tIns="45717" rIns="91435" bIns="4571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6"/>
            <a:ext cx="3011488" cy="461963"/>
          </a:xfrm>
          <a:prstGeom prst="rect">
            <a:avLst/>
          </a:prstGeom>
        </p:spPr>
        <p:txBody>
          <a:bodyPr vert="horz" lIns="91435" tIns="45717" rIns="91435" bIns="45717" rtlCol="0" anchor="b"/>
          <a:lstStyle>
            <a:lvl1pPr algn="r">
              <a:defRPr sz="1200"/>
            </a:lvl1pPr>
          </a:lstStyle>
          <a:p>
            <a:fld id="{998FAE18-985C-4EC0-AD8C-06D415BDAAA1}" type="slidenum">
              <a:rPr lang="en-US" smtClean="0"/>
              <a:t>‹#›</a:t>
            </a:fld>
            <a:endParaRPr lang="en-US" dirty="0"/>
          </a:p>
        </p:txBody>
      </p:sp>
    </p:spTree>
    <p:extLst>
      <p:ext uri="{BB962C8B-B14F-4D97-AF65-F5344CB8AC3E}">
        <p14:creationId xmlns:p14="http://schemas.microsoft.com/office/powerpoint/2010/main" val="1272842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2" tIns="46241" rIns="92482" bIns="46241" rtlCol="0"/>
          <a:lstStyle>
            <a:lvl1pPr algn="l">
              <a:defRPr sz="1200"/>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2482" tIns="46241" rIns="92482" bIns="46241" rtlCol="0"/>
          <a:lstStyle>
            <a:lvl1pPr algn="r">
              <a:defRPr sz="1200"/>
            </a:lvl1pPr>
          </a:lstStyle>
          <a:p>
            <a:fld id="{D1B2B355-988B-42F3-8B8D-4525A9491F6E}" type="datetimeFigureOut">
              <a:rPr lang="en-US" smtClean="0"/>
              <a:t>6/15/2015</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2" tIns="46241" rIns="92482" bIns="46241"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2" tIns="46241" rIns="92482" bIns="4624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2482" tIns="46241" rIns="92482" bIns="4624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9"/>
            <a:ext cx="3011699" cy="461804"/>
          </a:xfrm>
          <a:prstGeom prst="rect">
            <a:avLst/>
          </a:prstGeom>
        </p:spPr>
        <p:txBody>
          <a:bodyPr vert="horz" lIns="92482" tIns="46241" rIns="92482" bIns="46241" rtlCol="0" anchor="b"/>
          <a:lstStyle>
            <a:lvl1pPr algn="r">
              <a:defRPr sz="1200"/>
            </a:lvl1pPr>
          </a:lstStyle>
          <a:p>
            <a:fld id="{B3119029-80D6-4719-88BC-DDBA32BCA208}" type="slidenum">
              <a:rPr lang="en-US" smtClean="0"/>
              <a:t>‹#›</a:t>
            </a:fld>
            <a:endParaRPr lang="en-US" dirty="0"/>
          </a:p>
        </p:txBody>
      </p:sp>
    </p:spTree>
    <p:extLst>
      <p:ext uri="{BB962C8B-B14F-4D97-AF65-F5344CB8AC3E}">
        <p14:creationId xmlns:p14="http://schemas.microsoft.com/office/powerpoint/2010/main" val="194683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19029-80D6-4719-88BC-DDBA32BCA208}" type="slidenum">
              <a:rPr lang="en-US" smtClean="0"/>
              <a:t>1</a:t>
            </a:fld>
            <a:endParaRPr lang="en-US" dirty="0"/>
          </a:p>
        </p:txBody>
      </p:sp>
    </p:spTree>
    <p:extLst>
      <p:ext uri="{BB962C8B-B14F-4D97-AF65-F5344CB8AC3E}">
        <p14:creationId xmlns:p14="http://schemas.microsoft.com/office/powerpoint/2010/main" val="2897596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r>
              <a:rPr lang="en-US" sz="1600" dirty="0" smtClean="0"/>
              <a:t>All DoSA goals were crafted to connect with the university’s plan.  In particular, the AU Strategic Priority 1 - Enhancing Student Success and Diversifying Enrollment.   </a:t>
            </a:r>
          </a:p>
          <a:p>
            <a:endParaRPr lang="en-US" sz="1600" dirty="0" smtClean="0"/>
          </a:p>
          <a:p>
            <a:pPr defTabSz="907633"/>
            <a:r>
              <a:rPr lang="en-US" sz="1600" dirty="0" smtClean="0"/>
              <a:t>DoSA objectives support the DoSA goals.  DoSA outcomes specifically outline measurable ways to achieve the DoSA objectives.</a:t>
            </a:r>
          </a:p>
          <a:p>
            <a:pPr defTabSz="907633"/>
            <a:endParaRPr lang="en-US" sz="1600" dirty="0" smtClean="0"/>
          </a:p>
          <a:p>
            <a:pPr defTabSz="907633"/>
            <a:r>
              <a:rPr lang="en-US" sz="1600" dirty="0" smtClean="0"/>
              <a:t>(READ SLIDE)</a:t>
            </a:r>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10</a:t>
            </a:fld>
            <a:endParaRPr lang="en-US" dirty="0"/>
          </a:p>
        </p:txBody>
      </p:sp>
    </p:spTree>
    <p:extLst>
      <p:ext uri="{BB962C8B-B14F-4D97-AF65-F5344CB8AC3E}">
        <p14:creationId xmlns:p14="http://schemas.microsoft.com/office/powerpoint/2010/main" val="1187255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Assessment is and should</a:t>
            </a:r>
            <a:r>
              <a:rPr lang="en-US" sz="1600" baseline="0" dirty="0" smtClean="0"/>
              <a:t> be a part of the strategic planning process.</a:t>
            </a:r>
          </a:p>
          <a:p>
            <a:endParaRPr lang="en-US" sz="1600" baseline="0" dirty="0" smtClean="0"/>
          </a:p>
          <a:p>
            <a:r>
              <a:rPr lang="en-US" sz="1600" baseline="0" dirty="0" smtClean="0"/>
              <a:t>You will notice that we have now completed one cycle of the is process and are getting ready to do it again for year two (2014-2015).</a:t>
            </a:r>
            <a:endParaRPr lang="en-US" sz="1600" dirty="0"/>
          </a:p>
        </p:txBody>
      </p:sp>
      <p:sp>
        <p:nvSpPr>
          <p:cNvPr id="4" name="Slide Number Placeholder 3"/>
          <p:cNvSpPr>
            <a:spLocks noGrp="1"/>
          </p:cNvSpPr>
          <p:nvPr>
            <p:ph type="sldNum" sz="quarter" idx="10"/>
          </p:nvPr>
        </p:nvSpPr>
        <p:spPr/>
        <p:txBody>
          <a:bodyPr/>
          <a:lstStyle/>
          <a:p>
            <a:fld id="{B3119029-80D6-4719-88BC-DDBA32BCA208}" type="slidenum">
              <a:rPr lang="en-US" smtClean="0"/>
              <a:t>11</a:t>
            </a:fld>
            <a:endParaRPr lang="en-US" dirty="0"/>
          </a:p>
        </p:txBody>
      </p:sp>
    </p:spTree>
    <p:extLst>
      <p:ext uri="{BB962C8B-B14F-4D97-AF65-F5344CB8AC3E}">
        <p14:creationId xmlns:p14="http://schemas.microsoft.com/office/powerpoint/2010/main" val="757668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26440">
              <a:defRPr>
                <a:solidFill>
                  <a:schemeClr val="tx1"/>
                </a:solidFill>
                <a:latin typeface="Tahoma" pitchFamily="34" charset="0"/>
              </a:defRPr>
            </a:lvl1pPr>
            <a:lvl2pPr marL="737371" indent="-283605" defTabSz="926440">
              <a:defRPr>
                <a:solidFill>
                  <a:schemeClr val="tx1"/>
                </a:solidFill>
                <a:latin typeface="Tahoma" pitchFamily="34" charset="0"/>
              </a:defRPr>
            </a:lvl2pPr>
            <a:lvl3pPr marL="1134417" indent="-226883" defTabSz="926440">
              <a:defRPr>
                <a:solidFill>
                  <a:schemeClr val="tx1"/>
                </a:solidFill>
                <a:latin typeface="Tahoma" pitchFamily="34" charset="0"/>
              </a:defRPr>
            </a:lvl3pPr>
            <a:lvl4pPr marL="1588183" indent="-226883" defTabSz="926440">
              <a:defRPr>
                <a:solidFill>
                  <a:schemeClr val="tx1"/>
                </a:solidFill>
                <a:latin typeface="Tahoma" pitchFamily="34" charset="0"/>
              </a:defRPr>
            </a:lvl4pPr>
            <a:lvl5pPr marL="2041951" indent="-226883" defTabSz="926440">
              <a:defRPr>
                <a:solidFill>
                  <a:schemeClr val="tx1"/>
                </a:solidFill>
                <a:latin typeface="Tahoma" pitchFamily="34" charset="0"/>
              </a:defRPr>
            </a:lvl5pPr>
            <a:lvl6pPr marL="2495717" indent="-226883" defTabSz="926440" eaLnBrk="0" fontAlgn="base" hangingPunct="0">
              <a:spcBef>
                <a:spcPct val="0"/>
              </a:spcBef>
              <a:spcAft>
                <a:spcPct val="0"/>
              </a:spcAft>
              <a:defRPr>
                <a:solidFill>
                  <a:schemeClr val="tx1"/>
                </a:solidFill>
                <a:latin typeface="Tahoma" pitchFamily="34" charset="0"/>
              </a:defRPr>
            </a:lvl6pPr>
            <a:lvl7pPr marL="2949483" indent="-226883" defTabSz="926440" eaLnBrk="0" fontAlgn="base" hangingPunct="0">
              <a:spcBef>
                <a:spcPct val="0"/>
              </a:spcBef>
              <a:spcAft>
                <a:spcPct val="0"/>
              </a:spcAft>
              <a:defRPr>
                <a:solidFill>
                  <a:schemeClr val="tx1"/>
                </a:solidFill>
                <a:latin typeface="Tahoma" pitchFamily="34" charset="0"/>
              </a:defRPr>
            </a:lvl7pPr>
            <a:lvl8pPr marL="3403251" indent="-226883" defTabSz="926440" eaLnBrk="0" fontAlgn="base" hangingPunct="0">
              <a:spcBef>
                <a:spcPct val="0"/>
              </a:spcBef>
              <a:spcAft>
                <a:spcPct val="0"/>
              </a:spcAft>
              <a:defRPr>
                <a:solidFill>
                  <a:schemeClr val="tx1"/>
                </a:solidFill>
                <a:latin typeface="Tahoma" pitchFamily="34" charset="0"/>
              </a:defRPr>
            </a:lvl8pPr>
            <a:lvl9pPr marL="3857017" indent="-226883" defTabSz="926440" eaLnBrk="0" fontAlgn="base" hangingPunct="0">
              <a:spcBef>
                <a:spcPct val="0"/>
              </a:spcBef>
              <a:spcAft>
                <a:spcPct val="0"/>
              </a:spcAft>
              <a:defRPr>
                <a:solidFill>
                  <a:schemeClr val="tx1"/>
                </a:solidFill>
                <a:latin typeface="Tahoma" pitchFamily="34" charset="0"/>
              </a:defRPr>
            </a:lvl9pPr>
          </a:lstStyle>
          <a:p>
            <a:fld id="{F4B67358-2311-46C3-BC14-25ABD601814C}" type="slidenum">
              <a:rPr lang="en-US" altLang="en-US" smtClean="0">
                <a:latin typeface="Arial" charset="0"/>
              </a:rPr>
              <a:pPr/>
              <a:t>12</a:t>
            </a:fld>
            <a:endParaRPr lang="en-US" altLang="en-US" dirty="0" smtClean="0">
              <a:latin typeface="Arial" charset="0"/>
            </a:endParaRPr>
          </a:p>
        </p:txBody>
      </p:sp>
      <p:sp>
        <p:nvSpPr>
          <p:cNvPr id="46083" name="Rectangle 2"/>
          <p:cNvSpPr>
            <a:spLocks noGrp="1" noRot="1" noChangeAspect="1" noChangeArrowheads="1" noTextEdit="1"/>
          </p:cNvSpPr>
          <p:nvPr>
            <p:ph type="sldImg"/>
          </p:nvPr>
        </p:nvSpPr>
        <p:spPr>
          <a:xfrm>
            <a:off x="1168400" y="692150"/>
            <a:ext cx="4616450" cy="3463925"/>
          </a:xfrm>
          <a:ln/>
        </p:spPr>
      </p:sp>
      <p:sp>
        <p:nvSpPr>
          <p:cNvPr id="46084" name="Rectangle 3"/>
          <p:cNvSpPr>
            <a:spLocks noGrp="1" noChangeArrowheads="1"/>
          </p:cNvSpPr>
          <p:nvPr>
            <p:ph type="body" idx="1"/>
          </p:nvPr>
        </p:nvSpPr>
        <p:spPr>
          <a:xfrm>
            <a:off x="926993" y="4386191"/>
            <a:ext cx="5096092" cy="4157496"/>
          </a:xfrm>
          <a:noFill/>
        </p:spPr>
        <p:txBody>
          <a:bodyPr/>
          <a:lstStyle/>
          <a:p>
            <a:pPr eaLnBrk="1" hangingPunct="1"/>
            <a:r>
              <a:rPr lang="en-US" altLang="en-US" sz="1600" dirty="0" smtClean="0"/>
              <a:t>As you might have figured out by now,  assessment</a:t>
            </a:r>
            <a:r>
              <a:rPr lang="en-US" altLang="en-US" sz="1600" baseline="0" dirty="0" smtClean="0"/>
              <a:t> is a process.</a:t>
            </a:r>
            <a:endParaRPr lang="en-US" altLang="en-US" sz="1600" dirty="0" smtClean="0"/>
          </a:p>
          <a:p>
            <a:pPr eaLnBrk="1" hangingPunct="1"/>
            <a:endParaRPr lang="en-US" altLang="en-US" sz="1600" dirty="0" smtClean="0"/>
          </a:p>
          <a:p>
            <a:pPr eaLnBrk="1" hangingPunct="1"/>
            <a:r>
              <a:rPr lang="en-US" altLang="en-US" sz="1600" dirty="0" smtClean="0"/>
              <a:t>(talk through</a:t>
            </a:r>
            <a:r>
              <a:rPr lang="en-US" altLang="en-US" sz="1600" baseline="0" dirty="0" smtClean="0"/>
              <a:t> the cycle)</a:t>
            </a:r>
          </a:p>
          <a:p>
            <a:pPr eaLnBrk="1" hangingPunct="1"/>
            <a:endParaRPr lang="en-US" altLang="en-US" sz="1600" baseline="0" dirty="0" smtClean="0"/>
          </a:p>
          <a:p>
            <a:pPr eaLnBrk="1" hangingPunct="1"/>
            <a:r>
              <a:rPr lang="en-US" altLang="en-US" sz="1600" baseline="0" dirty="0" smtClean="0"/>
              <a:t>Add – sharing success as the final piece</a:t>
            </a:r>
            <a:endParaRPr lang="en-US" altLang="en-US" sz="16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A28DF-EA1C-4926-865B-789DABE66D67}" type="slidenum">
              <a:rPr lang="en-US" smtClean="0"/>
              <a:t>13</a:t>
            </a:fld>
            <a:endParaRPr lang="en-US" dirty="0"/>
          </a:p>
        </p:txBody>
      </p:sp>
    </p:spTree>
    <p:extLst>
      <p:ext uri="{BB962C8B-B14F-4D97-AF65-F5344CB8AC3E}">
        <p14:creationId xmlns:p14="http://schemas.microsoft.com/office/powerpoint/2010/main" val="4227487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0637" y="198438"/>
            <a:ext cx="1927226" cy="1446082"/>
          </a:xfrm>
        </p:spPr>
      </p:sp>
      <p:sp>
        <p:nvSpPr>
          <p:cNvPr id="3" name="Notes Placeholder 2"/>
          <p:cNvSpPr>
            <a:spLocks noGrp="1"/>
          </p:cNvSpPr>
          <p:nvPr>
            <p:ph type="body" idx="1"/>
          </p:nvPr>
        </p:nvSpPr>
        <p:spPr>
          <a:xfrm>
            <a:off x="274637" y="1646237"/>
            <a:ext cx="6477000" cy="5562600"/>
          </a:xfrm>
        </p:spPr>
        <p:txBody>
          <a:bodyPr/>
          <a:lstStyle/>
          <a:p>
            <a:r>
              <a:rPr lang="en-US" sz="1400" dirty="0"/>
              <a:t>(READ TOP 4 MOST IMPORTANT FACTORS)</a:t>
            </a:r>
          </a:p>
          <a:p>
            <a:endParaRPr lang="en-US" sz="1400" dirty="0"/>
          </a:p>
          <a:p>
            <a:r>
              <a:rPr lang="en-US" sz="1400" dirty="0"/>
              <a:t>The table shows findings from a recent study done in spring of 2013 that involved university provosts and chief academic officers at regionally accredited, undergraduate-degree-granting two- and four- year public, private, and for-profit institutions (n=2,781) (1,202 responded, 43% response rate).</a:t>
            </a:r>
          </a:p>
          <a:p>
            <a:endParaRPr lang="en-US" sz="1400" dirty="0"/>
          </a:p>
          <a:p>
            <a:r>
              <a:rPr lang="en-US" sz="1400" dirty="0"/>
              <a:t>Major Findings: </a:t>
            </a:r>
          </a:p>
          <a:p>
            <a:pPr marL="231206" indent="-231206">
              <a:buAutoNum type="arabicPeriod"/>
            </a:pPr>
            <a:r>
              <a:rPr lang="en-US" sz="1400" dirty="0"/>
              <a:t>Stated learning outcomes are now the norm. </a:t>
            </a:r>
          </a:p>
          <a:p>
            <a:pPr marL="231206" indent="-231206">
              <a:buAutoNum type="arabicPeriod"/>
            </a:pPr>
            <a:r>
              <a:rPr lang="en-US" sz="1400" dirty="0"/>
              <a:t>The prime driver of assessment remains the same: expectations of regional and program or specialized accrediting agencies.</a:t>
            </a:r>
          </a:p>
          <a:p>
            <a:pPr marL="231206" indent="-231206">
              <a:buAutoNum type="arabicPeriod"/>
            </a:pPr>
            <a:r>
              <a:rPr lang="en-US" sz="1400" dirty="0"/>
              <a:t>Substantially more student learning outcomes assessment is underway now than a few years ago and the range of tools and measures to assess student learning has expanded.  </a:t>
            </a:r>
          </a:p>
          <a:p>
            <a:pPr marL="231206" indent="-231206">
              <a:buAutoNum type="arabicPeriod"/>
            </a:pPr>
            <a:r>
              <a:rPr lang="en-US" sz="1400" dirty="0"/>
              <a:t>Meeting accreditation expectations heads the list for how assessment evidence is used, but </a:t>
            </a:r>
            <a:r>
              <a:rPr lang="en-US" sz="1400" u="sng" dirty="0"/>
              <a:t>internal use by campuses is growing and is considered far more important than external use.   (EXAMPLE – My Position)</a:t>
            </a:r>
          </a:p>
          <a:p>
            <a:pPr marL="231206" indent="-231206">
              <a:buAutoNum type="arabicPeriod"/>
            </a:pPr>
            <a:r>
              <a:rPr lang="en-US" sz="1400" dirty="0"/>
              <a:t>Provosts perceive substantial support on their campuses for assessment.</a:t>
            </a:r>
          </a:p>
          <a:p>
            <a:pPr marL="231206" indent="-231206">
              <a:buAutoNum type="arabicPeriod"/>
            </a:pPr>
            <a:r>
              <a:rPr lang="en-US" sz="1400" dirty="0"/>
              <a:t>Institutions more frequently report assessment results internally than to external audiences. </a:t>
            </a:r>
          </a:p>
          <a:p>
            <a:pPr marL="231206" indent="-231206">
              <a:buAutoNum type="arabicPeriod"/>
            </a:pPr>
            <a:r>
              <a:rPr lang="en-US" sz="1400" dirty="0"/>
              <a:t>In general, institutional selectivity is negatively related to assessment activity. </a:t>
            </a:r>
          </a:p>
          <a:p>
            <a:pPr marL="231206" indent="-231206">
              <a:buAutoNum type="arabicPeriod"/>
            </a:pPr>
            <a:r>
              <a:rPr lang="en-US" sz="1400" dirty="0"/>
              <a:t>Faculty and staff are the key to moving assessment forward. </a:t>
            </a:r>
          </a:p>
          <a:p>
            <a:endParaRPr lang="en-US" sz="1400" dirty="0"/>
          </a:p>
          <a:p>
            <a:r>
              <a:rPr lang="en-US" sz="1400" dirty="0"/>
              <a:t>Implications:</a:t>
            </a:r>
          </a:p>
          <a:p>
            <a:r>
              <a:rPr lang="en-US" sz="1400" dirty="0"/>
              <a:t>1. More faculty and staff involvement is essential. </a:t>
            </a:r>
          </a:p>
          <a:p>
            <a:r>
              <a:rPr lang="en-US" sz="1400" dirty="0"/>
              <a:t>2. Sustaining the recent progress in institutional assessment work must be a priority. </a:t>
            </a:r>
          </a:p>
          <a:p>
            <a:r>
              <a:rPr lang="en-US" sz="1400" dirty="0"/>
              <a:t>3. Colleges and universities must use assessment results more effectively. </a:t>
            </a:r>
          </a:p>
          <a:p>
            <a:r>
              <a:rPr lang="en-US" sz="1400" dirty="0"/>
              <a:t>4. Governing boards must make student learning a continuing high priority.</a:t>
            </a:r>
          </a:p>
          <a:p>
            <a:r>
              <a:rPr lang="en-US" sz="1400" dirty="0"/>
              <a:t>5. Colleges and universities must cultivate an institutional culture that values gathering and using student outcomes data as integral to fostering student success and increasing institutional effectiveness—as contrasted with a compliance exercise.</a:t>
            </a:r>
          </a:p>
          <a:p>
            <a:endParaRPr lang="en-US" sz="1400" dirty="0"/>
          </a:p>
        </p:txBody>
      </p:sp>
      <p:sp>
        <p:nvSpPr>
          <p:cNvPr id="4" name="Slide Number Placeholder 3"/>
          <p:cNvSpPr>
            <a:spLocks noGrp="1"/>
          </p:cNvSpPr>
          <p:nvPr>
            <p:ph type="sldNum" sz="quarter" idx="10"/>
          </p:nvPr>
        </p:nvSpPr>
        <p:spPr/>
        <p:txBody>
          <a:bodyPr/>
          <a:lstStyle/>
          <a:p>
            <a:fld id="{5E9A28DF-EA1C-4926-865B-789DABE66D67}" type="slidenum">
              <a:rPr lang="en-US" smtClean="0"/>
              <a:t>14</a:t>
            </a:fld>
            <a:endParaRPr lang="en-US" dirty="0"/>
          </a:p>
        </p:txBody>
      </p:sp>
    </p:spTree>
    <p:extLst>
      <p:ext uri="{BB962C8B-B14F-4D97-AF65-F5344CB8AC3E}">
        <p14:creationId xmlns:p14="http://schemas.microsoft.com/office/powerpoint/2010/main" val="292572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So, from those findings we know more about why we should assess in general.</a:t>
            </a:r>
          </a:p>
          <a:p>
            <a:endParaRPr lang="en-US" sz="1600" dirty="0" smtClean="0"/>
          </a:p>
          <a:p>
            <a:r>
              <a:rPr lang="en-US" sz="1600" dirty="0" smtClean="0"/>
              <a:t>(READ SLIDE)</a:t>
            </a:r>
            <a:endParaRPr lang="en-US" sz="1600" dirty="0"/>
          </a:p>
        </p:txBody>
      </p:sp>
      <p:sp>
        <p:nvSpPr>
          <p:cNvPr id="4" name="Slide Number Placeholder 3"/>
          <p:cNvSpPr>
            <a:spLocks noGrp="1"/>
          </p:cNvSpPr>
          <p:nvPr>
            <p:ph type="sldNum" sz="quarter" idx="10"/>
          </p:nvPr>
        </p:nvSpPr>
        <p:spPr/>
        <p:txBody>
          <a:bodyPr/>
          <a:lstStyle/>
          <a:p>
            <a:fld id="{5E9A28DF-EA1C-4926-865B-789DABE66D67}" type="slidenum">
              <a:rPr lang="en-US" smtClean="0"/>
              <a:t>15</a:t>
            </a:fld>
            <a:endParaRPr lang="en-US" dirty="0"/>
          </a:p>
        </p:txBody>
      </p:sp>
    </p:spTree>
    <p:extLst>
      <p:ext uri="{BB962C8B-B14F-4D97-AF65-F5344CB8AC3E}">
        <p14:creationId xmlns:p14="http://schemas.microsoft.com/office/powerpoint/2010/main" val="3162554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 particular, why should we assess in Student Affairs?</a:t>
            </a:r>
          </a:p>
          <a:p>
            <a:endParaRPr lang="en-US" sz="1600" dirty="0" smtClean="0"/>
          </a:p>
          <a:p>
            <a:r>
              <a:rPr lang="en-US" sz="1600" dirty="0" smtClean="0"/>
              <a:t>(READ SLIDE)</a:t>
            </a:r>
          </a:p>
          <a:p>
            <a:endParaRPr lang="en-US" sz="1600" dirty="0"/>
          </a:p>
          <a:p>
            <a:r>
              <a:rPr lang="en-US" sz="1600" dirty="0"/>
              <a:t>Assessment results are more often used to guide changes in policy and practice at the course and/or department/program level than at the college or institution level</a:t>
            </a:r>
            <a:r>
              <a:rPr lang="en-US" sz="1600" dirty="0" smtClean="0"/>
              <a:t>.</a:t>
            </a:r>
          </a:p>
          <a:p>
            <a:endParaRPr lang="en-US" sz="1600" dirty="0" smtClean="0"/>
          </a:p>
          <a:p>
            <a:r>
              <a:rPr lang="en-US" sz="1600" dirty="0" smtClean="0"/>
              <a:t>So, as student affairs professionals who constantly plan programs within many departments, assessment is critical to our effectiveness</a:t>
            </a:r>
            <a:r>
              <a:rPr lang="en-US" sz="1600" baseline="0" dirty="0" smtClean="0"/>
              <a:t> and efficiency</a:t>
            </a:r>
            <a:endParaRPr lang="en-US" sz="1600" dirty="0"/>
          </a:p>
          <a:p>
            <a:endParaRPr lang="en-US" dirty="0"/>
          </a:p>
        </p:txBody>
      </p:sp>
      <p:sp>
        <p:nvSpPr>
          <p:cNvPr id="4" name="Slide Number Placeholder 3"/>
          <p:cNvSpPr>
            <a:spLocks noGrp="1"/>
          </p:cNvSpPr>
          <p:nvPr>
            <p:ph type="sldNum" sz="quarter" idx="10"/>
          </p:nvPr>
        </p:nvSpPr>
        <p:spPr/>
        <p:txBody>
          <a:bodyPr/>
          <a:lstStyle/>
          <a:p>
            <a:fld id="{5E9A28DF-EA1C-4926-865B-789DABE66D67}" type="slidenum">
              <a:rPr lang="en-US" smtClean="0"/>
              <a:t>16</a:t>
            </a:fld>
            <a:endParaRPr lang="en-US" dirty="0"/>
          </a:p>
        </p:txBody>
      </p:sp>
    </p:spTree>
    <p:extLst>
      <p:ext uri="{BB962C8B-B14F-4D97-AF65-F5344CB8AC3E}">
        <p14:creationId xmlns:p14="http://schemas.microsoft.com/office/powerpoint/2010/main" val="23785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9637" y="692150"/>
            <a:ext cx="3603626" cy="2703958"/>
          </a:xfrm>
        </p:spPr>
      </p:sp>
      <p:sp>
        <p:nvSpPr>
          <p:cNvPr id="3" name="Notes Placeholder 2"/>
          <p:cNvSpPr>
            <a:spLocks noGrp="1"/>
          </p:cNvSpPr>
          <p:nvPr>
            <p:ph type="body" idx="1"/>
          </p:nvPr>
        </p:nvSpPr>
        <p:spPr>
          <a:xfrm>
            <a:off x="427037" y="3398837"/>
            <a:ext cx="6400800" cy="5257800"/>
          </a:xfrm>
        </p:spPr>
        <p:txBody>
          <a:bodyPr/>
          <a:lstStyle/>
          <a:p>
            <a:r>
              <a:rPr lang="en-US" sz="1400" dirty="0" smtClean="0"/>
              <a:t>(USE THESE NOTES WHEN</a:t>
            </a:r>
            <a:r>
              <a:rPr lang="en-US" sz="1400" baseline="0" dirty="0" smtClean="0"/>
              <a:t> YOU RETURN TO THIS SLIDE FOR PRACTICE)</a:t>
            </a:r>
          </a:p>
          <a:p>
            <a:endParaRPr lang="en-US" sz="1400" baseline="0" dirty="0" smtClean="0"/>
          </a:p>
          <a:p>
            <a:r>
              <a:rPr lang="en-US" sz="1400" dirty="0" smtClean="0"/>
              <a:t>Residence Life: </a:t>
            </a:r>
          </a:p>
          <a:p>
            <a:pPr lvl="1"/>
            <a:r>
              <a:rPr lang="en-US" sz="1400" b="1" dirty="0" smtClean="0"/>
              <a:t>Reach of personal safety trainings and workshops (ex: 95% of residents will attend) </a:t>
            </a:r>
            <a:r>
              <a:rPr lang="en-US" sz="1400" b="0" dirty="0" smtClean="0"/>
              <a:t>PROGRAM</a:t>
            </a:r>
          </a:p>
          <a:p>
            <a:pPr marL="411458" lvl="1"/>
            <a:endParaRPr lang="en-US" sz="1400" dirty="0" smtClean="0"/>
          </a:p>
          <a:p>
            <a:r>
              <a:rPr lang="en-US" sz="1400" dirty="0" smtClean="0"/>
              <a:t>Student Involvement:</a:t>
            </a:r>
          </a:p>
          <a:p>
            <a:pPr lvl="1"/>
            <a:r>
              <a:rPr lang="en-US" sz="1400" b="1" dirty="0" smtClean="0"/>
              <a:t>Demonstration of student knowledge acquired (ex: leadership skills) </a:t>
            </a:r>
            <a:r>
              <a:rPr lang="en-US" sz="1400" b="0" dirty="0" smtClean="0"/>
              <a:t>LEARNING</a:t>
            </a:r>
          </a:p>
          <a:p>
            <a:pPr marL="411458" lvl="1"/>
            <a:endParaRPr lang="en-US" sz="1400" dirty="0" smtClean="0"/>
          </a:p>
          <a:p>
            <a:r>
              <a:rPr lang="en-US" sz="1400" dirty="0" smtClean="0"/>
              <a:t>Greek Life:</a:t>
            </a:r>
          </a:p>
          <a:p>
            <a:pPr lvl="1"/>
            <a:r>
              <a:rPr lang="en-US" sz="1400" b="1" dirty="0" smtClean="0"/>
              <a:t>GPA comparisons of all-Greek and all-undergraduates </a:t>
            </a:r>
            <a:r>
              <a:rPr lang="en-US" sz="1400" b="0" dirty="0" smtClean="0"/>
              <a:t>PROGRAM</a:t>
            </a:r>
            <a:endParaRPr lang="en-US" sz="1400" b="1" dirty="0" smtClean="0"/>
          </a:p>
          <a:p>
            <a:pPr marL="411458" lvl="1"/>
            <a:endParaRPr lang="en-US" sz="1400" dirty="0" smtClean="0"/>
          </a:p>
          <a:p>
            <a:r>
              <a:rPr lang="en-US" sz="1400" dirty="0" smtClean="0"/>
              <a:t>Campus Recreation:</a:t>
            </a:r>
          </a:p>
          <a:p>
            <a:pPr lvl="1"/>
            <a:r>
              <a:rPr lang="en-US" sz="1400" b="1" dirty="0" smtClean="0"/>
              <a:t>Rubric to assess fitness instructor readiness </a:t>
            </a:r>
            <a:r>
              <a:rPr lang="en-US" sz="1400" b="0" dirty="0" smtClean="0"/>
              <a:t>LEARNING</a:t>
            </a:r>
            <a:r>
              <a:rPr lang="en-US" sz="1400" b="0" baseline="0" dirty="0" smtClean="0"/>
              <a:t> (Demonstration of readiness would be a learning outcome)</a:t>
            </a:r>
            <a:endParaRPr lang="en-US" sz="1400" b="1" dirty="0" smtClean="0"/>
          </a:p>
          <a:p>
            <a:pPr marL="411458" lvl="1"/>
            <a:endParaRPr lang="en-US" sz="1400" dirty="0" smtClean="0"/>
          </a:p>
          <a:p>
            <a:r>
              <a:rPr lang="en-US" sz="1400" dirty="0" smtClean="0"/>
              <a:t>Student Center Operations: </a:t>
            </a:r>
          </a:p>
          <a:p>
            <a:pPr lvl="1"/>
            <a:r>
              <a:rPr lang="en-US" sz="1400" b="1" dirty="0" smtClean="0"/>
              <a:t>Satisfaction with reservations process </a:t>
            </a:r>
            <a:r>
              <a:rPr lang="en-US" sz="1400" b="0" dirty="0" smtClean="0"/>
              <a:t>PROGRAM</a:t>
            </a:r>
            <a:endParaRPr lang="en-US" sz="1400" b="1" dirty="0" smtClean="0"/>
          </a:p>
          <a:p>
            <a:pPr lvl="1"/>
            <a:r>
              <a:rPr lang="en-US" sz="1400" b="1" dirty="0" smtClean="0"/>
              <a:t>Peak traffic hours</a:t>
            </a:r>
          </a:p>
          <a:p>
            <a:pPr marL="411458" lvl="1"/>
            <a:endParaRPr lang="en-US" sz="1400" dirty="0" smtClean="0"/>
          </a:p>
          <a:p>
            <a:r>
              <a:rPr lang="en-US" sz="1400" dirty="0" smtClean="0"/>
              <a:t>Student Conduct:</a:t>
            </a:r>
          </a:p>
          <a:p>
            <a:pPr lvl="1"/>
            <a:r>
              <a:rPr lang="en-US" sz="1400" b="1" dirty="0" smtClean="0"/>
              <a:t>Determine key areas of concern for students </a:t>
            </a:r>
            <a:r>
              <a:rPr lang="en-US" sz="1400" b="0" dirty="0" smtClean="0"/>
              <a:t>PROGRAM</a:t>
            </a:r>
            <a:endParaRPr lang="en-US" sz="1400" b="1" dirty="0" smtClean="0"/>
          </a:p>
          <a:p>
            <a:endParaRPr lang="en-US" dirty="0"/>
          </a:p>
        </p:txBody>
      </p:sp>
      <p:sp>
        <p:nvSpPr>
          <p:cNvPr id="4" name="Slide Number Placeholder 3"/>
          <p:cNvSpPr>
            <a:spLocks noGrp="1"/>
          </p:cNvSpPr>
          <p:nvPr>
            <p:ph type="sldNum" sz="quarter" idx="10"/>
          </p:nvPr>
        </p:nvSpPr>
        <p:spPr/>
        <p:txBody>
          <a:bodyPr/>
          <a:lstStyle/>
          <a:p>
            <a:fld id="{5E9A28DF-EA1C-4926-865B-789DABE66D67}" type="slidenum">
              <a:rPr lang="en-US" smtClean="0"/>
              <a:t>17</a:t>
            </a:fld>
            <a:endParaRPr lang="en-US" dirty="0"/>
          </a:p>
        </p:txBody>
      </p:sp>
    </p:spTree>
    <p:extLst>
      <p:ext uri="{BB962C8B-B14F-4D97-AF65-F5344CB8AC3E}">
        <p14:creationId xmlns:p14="http://schemas.microsoft.com/office/powerpoint/2010/main" val="726875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We’ve learned a bit about examples of assessment measures, but, what do these measures have to do with strategic planning?</a:t>
            </a:r>
          </a:p>
          <a:p>
            <a:endParaRPr lang="en-US" sz="1600" dirty="0" smtClean="0"/>
          </a:p>
          <a:p>
            <a:r>
              <a:rPr lang="en-US" sz="1600" dirty="0" smtClean="0"/>
              <a:t>(READ</a:t>
            </a:r>
            <a:r>
              <a:rPr lang="en-US" sz="1600" baseline="0" dirty="0" smtClean="0"/>
              <a:t> SLIDE)</a:t>
            </a:r>
          </a:p>
          <a:p>
            <a:endParaRPr lang="en-US" sz="1600" baseline="0" dirty="0" smtClean="0"/>
          </a:p>
          <a:p>
            <a:r>
              <a:rPr lang="en-US" sz="1600" baseline="0" dirty="0" smtClean="0"/>
              <a:t>It is worthwhile to have a direction when determining where to make improvements</a:t>
            </a:r>
            <a:endParaRPr lang="en-US" sz="1600" dirty="0"/>
          </a:p>
        </p:txBody>
      </p:sp>
      <p:sp>
        <p:nvSpPr>
          <p:cNvPr id="4" name="Slide Number Placeholder 3"/>
          <p:cNvSpPr>
            <a:spLocks noGrp="1"/>
          </p:cNvSpPr>
          <p:nvPr>
            <p:ph type="sldNum" sz="quarter" idx="10"/>
          </p:nvPr>
        </p:nvSpPr>
        <p:spPr/>
        <p:txBody>
          <a:bodyPr/>
          <a:lstStyle/>
          <a:p>
            <a:fld id="{5E9A28DF-EA1C-4926-865B-789DABE66D67}" type="slidenum">
              <a:rPr lang="en-US" smtClean="0"/>
              <a:t>18</a:t>
            </a:fld>
            <a:endParaRPr lang="en-US" dirty="0"/>
          </a:p>
        </p:txBody>
      </p:sp>
    </p:spTree>
    <p:extLst>
      <p:ext uri="{BB962C8B-B14F-4D97-AF65-F5344CB8AC3E}">
        <p14:creationId xmlns:p14="http://schemas.microsoft.com/office/powerpoint/2010/main" val="906969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(Read</a:t>
            </a:r>
            <a:r>
              <a:rPr lang="en-US" sz="1600" baseline="0" dirty="0" smtClean="0"/>
              <a:t> Slide)</a:t>
            </a:r>
          </a:p>
          <a:p>
            <a:endParaRPr lang="en-US" sz="1600" baseline="0" dirty="0" smtClean="0"/>
          </a:p>
          <a:p>
            <a:r>
              <a:rPr lang="en-US" sz="1600" baseline="0" dirty="0" smtClean="0"/>
              <a:t>(Go back to examples slides)</a:t>
            </a:r>
            <a:endParaRPr lang="en-US" sz="1600" dirty="0"/>
          </a:p>
        </p:txBody>
      </p:sp>
      <p:sp>
        <p:nvSpPr>
          <p:cNvPr id="4" name="Slide Number Placeholder 3"/>
          <p:cNvSpPr>
            <a:spLocks noGrp="1"/>
          </p:cNvSpPr>
          <p:nvPr>
            <p:ph type="sldNum" sz="quarter" idx="10"/>
          </p:nvPr>
        </p:nvSpPr>
        <p:spPr/>
        <p:txBody>
          <a:bodyPr/>
          <a:lstStyle/>
          <a:p>
            <a:fld id="{B3119029-80D6-4719-88BC-DDBA32BCA208}" type="slidenum">
              <a:rPr lang="en-US" smtClean="0"/>
              <a:t>19</a:t>
            </a:fld>
            <a:endParaRPr lang="en-US" dirty="0"/>
          </a:p>
        </p:txBody>
      </p:sp>
    </p:spTree>
    <p:extLst>
      <p:ext uri="{BB962C8B-B14F-4D97-AF65-F5344CB8AC3E}">
        <p14:creationId xmlns:p14="http://schemas.microsoft.com/office/powerpoint/2010/main" val="2523101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Good morning!</a:t>
            </a:r>
          </a:p>
          <a:p>
            <a:endParaRPr lang="en-US" sz="1400" dirty="0" smtClean="0"/>
          </a:p>
          <a:p>
            <a:r>
              <a:rPr lang="en-US" sz="1400" dirty="0" smtClean="0"/>
              <a:t>(Introduce</a:t>
            </a:r>
            <a:r>
              <a:rPr lang="en-US" sz="1400" baseline="0" dirty="0" smtClean="0"/>
              <a:t> myself)</a:t>
            </a:r>
          </a:p>
          <a:p>
            <a:endParaRPr lang="en-US" sz="1400" baseline="0" dirty="0" smtClean="0"/>
          </a:p>
          <a:p>
            <a:r>
              <a:rPr lang="en-US" sz="1400" baseline="0" dirty="0" smtClean="0"/>
              <a:t>(Ask participants to introduce themselves - name, title, department, one dream for your department next year)</a:t>
            </a:r>
          </a:p>
          <a:p>
            <a:endParaRPr lang="en-US" sz="1400" baseline="0" dirty="0" smtClean="0"/>
          </a:p>
          <a:p>
            <a:r>
              <a:rPr lang="en-US" sz="1400" baseline="0" dirty="0" smtClean="0"/>
              <a:t>(ABBY TO JOT DREAMS DOWN ON WHITE BOARD or CHART PAPER)</a:t>
            </a:r>
            <a:endParaRPr lang="en-US" sz="1400" dirty="0"/>
          </a:p>
        </p:txBody>
      </p:sp>
      <p:sp>
        <p:nvSpPr>
          <p:cNvPr id="4" name="Slide Number Placeholder 3"/>
          <p:cNvSpPr>
            <a:spLocks noGrp="1"/>
          </p:cNvSpPr>
          <p:nvPr>
            <p:ph type="sldNum" sz="quarter" idx="10"/>
          </p:nvPr>
        </p:nvSpPr>
        <p:spPr/>
        <p:txBody>
          <a:bodyPr/>
          <a:lstStyle/>
          <a:p>
            <a:fld id="{B3119029-80D6-4719-88BC-DDBA32BCA208}" type="slidenum">
              <a:rPr lang="en-US" smtClean="0"/>
              <a:t>2</a:t>
            </a:fld>
            <a:endParaRPr lang="en-US" dirty="0"/>
          </a:p>
        </p:txBody>
      </p:sp>
    </p:spTree>
    <p:extLst>
      <p:ext uri="{BB962C8B-B14F-4D97-AF65-F5344CB8AC3E}">
        <p14:creationId xmlns:p14="http://schemas.microsoft.com/office/powerpoint/2010/main" val="2188157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600" dirty="0">
                <a:latin typeface="Book Antiqua" pitchFamily="18" charset="0"/>
              </a:rPr>
              <a:t>When we have established outcomes, how, then, do we measure them?</a:t>
            </a:r>
          </a:p>
          <a:p>
            <a:endParaRPr lang="en-US" altLang="en-US" sz="1600" dirty="0">
              <a:latin typeface="Book Antiqua" pitchFamily="18" charset="0"/>
            </a:endParaRPr>
          </a:p>
          <a:p>
            <a:r>
              <a:rPr lang="en-US" sz="1600" dirty="0"/>
              <a:t>(SEE OSTER HANDOUT WITH EXAMPLES OF DIRECT and INDIRECT METHODS)</a:t>
            </a:r>
          </a:p>
        </p:txBody>
      </p:sp>
      <p:sp>
        <p:nvSpPr>
          <p:cNvPr id="4" name="Slide Number Placeholder 3"/>
          <p:cNvSpPr>
            <a:spLocks noGrp="1"/>
          </p:cNvSpPr>
          <p:nvPr>
            <p:ph type="sldNum" sz="quarter" idx="10"/>
          </p:nvPr>
        </p:nvSpPr>
        <p:spPr/>
        <p:txBody>
          <a:bodyPr/>
          <a:lstStyle/>
          <a:p>
            <a:fld id="{5E9A28DF-EA1C-4926-865B-789DABE66D67}" type="slidenum">
              <a:rPr lang="en-US" smtClean="0"/>
              <a:t>20</a:t>
            </a:fld>
            <a:endParaRPr lang="en-US" dirty="0"/>
          </a:p>
        </p:txBody>
      </p:sp>
    </p:spTree>
    <p:extLst>
      <p:ext uri="{BB962C8B-B14F-4D97-AF65-F5344CB8AC3E}">
        <p14:creationId xmlns:p14="http://schemas.microsoft.com/office/powerpoint/2010/main" val="992430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26440">
              <a:defRPr>
                <a:solidFill>
                  <a:schemeClr val="tx1"/>
                </a:solidFill>
                <a:latin typeface="Tahoma" pitchFamily="34" charset="0"/>
              </a:defRPr>
            </a:lvl1pPr>
            <a:lvl2pPr marL="737371" indent="-283605" defTabSz="926440">
              <a:defRPr>
                <a:solidFill>
                  <a:schemeClr val="tx1"/>
                </a:solidFill>
                <a:latin typeface="Tahoma" pitchFamily="34" charset="0"/>
              </a:defRPr>
            </a:lvl2pPr>
            <a:lvl3pPr marL="1134417" indent="-226883" defTabSz="926440">
              <a:defRPr>
                <a:solidFill>
                  <a:schemeClr val="tx1"/>
                </a:solidFill>
                <a:latin typeface="Tahoma" pitchFamily="34" charset="0"/>
              </a:defRPr>
            </a:lvl3pPr>
            <a:lvl4pPr marL="1588183" indent="-226883" defTabSz="926440">
              <a:defRPr>
                <a:solidFill>
                  <a:schemeClr val="tx1"/>
                </a:solidFill>
                <a:latin typeface="Tahoma" pitchFamily="34" charset="0"/>
              </a:defRPr>
            </a:lvl4pPr>
            <a:lvl5pPr marL="2041951" indent="-226883" defTabSz="926440">
              <a:defRPr>
                <a:solidFill>
                  <a:schemeClr val="tx1"/>
                </a:solidFill>
                <a:latin typeface="Tahoma" pitchFamily="34" charset="0"/>
              </a:defRPr>
            </a:lvl5pPr>
            <a:lvl6pPr marL="2495717" indent="-226883" defTabSz="926440" eaLnBrk="0" fontAlgn="base" hangingPunct="0">
              <a:spcBef>
                <a:spcPct val="0"/>
              </a:spcBef>
              <a:spcAft>
                <a:spcPct val="0"/>
              </a:spcAft>
              <a:defRPr>
                <a:solidFill>
                  <a:schemeClr val="tx1"/>
                </a:solidFill>
                <a:latin typeface="Tahoma" pitchFamily="34" charset="0"/>
              </a:defRPr>
            </a:lvl6pPr>
            <a:lvl7pPr marL="2949483" indent="-226883" defTabSz="926440" eaLnBrk="0" fontAlgn="base" hangingPunct="0">
              <a:spcBef>
                <a:spcPct val="0"/>
              </a:spcBef>
              <a:spcAft>
                <a:spcPct val="0"/>
              </a:spcAft>
              <a:defRPr>
                <a:solidFill>
                  <a:schemeClr val="tx1"/>
                </a:solidFill>
                <a:latin typeface="Tahoma" pitchFamily="34" charset="0"/>
              </a:defRPr>
            </a:lvl7pPr>
            <a:lvl8pPr marL="3403251" indent="-226883" defTabSz="926440" eaLnBrk="0" fontAlgn="base" hangingPunct="0">
              <a:spcBef>
                <a:spcPct val="0"/>
              </a:spcBef>
              <a:spcAft>
                <a:spcPct val="0"/>
              </a:spcAft>
              <a:defRPr>
                <a:solidFill>
                  <a:schemeClr val="tx1"/>
                </a:solidFill>
                <a:latin typeface="Tahoma" pitchFamily="34" charset="0"/>
              </a:defRPr>
            </a:lvl8pPr>
            <a:lvl9pPr marL="3857017" indent="-226883" defTabSz="926440" eaLnBrk="0" fontAlgn="base" hangingPunct="0">
              <a:spcBef>
                <a:spcPct val="0"/>
              </a:spcBef>
              <a:spcAft>
                <a:spcPct val="0"/>
              </a:spcAft>
              <a:defRPr>
                <a:solidFill>
                  <a:schemeClr val="tx1"/>
                </a:solidFill>
                <a:latin typeface="Tahoma" pitchFamily="34" charset="0"/>
              </a:defRPr>
            </a:lvl9pPr>
          </a:lstStyle>
          <a:p>
            <a:fld id="{4F5CA20D-1EB0-4AF5-8295-3CF729495FFB}" type="slidenum">
              <a:rPr lang="en-US" smtClean="0">
                <a:solidFill>
                  <a:prstClr val="black"/>
                </a:solidFill>
                <a:latin typeface="Arial" charset="0"/>
              </a:rPr>
              <a:pPr/>
              <a:t>21</a:t>
            </a:fld>
            <a:endParaRPr lang="en-US" dirty="0" smtClean="0">
              <a:solidFill>
                <a:prstClr val="black"/>
              </a:solidFill>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sz="1600" dirty="0"/>
              <a:t>Our Common Language definition stated that outcomes are identifiable, measurable, end results of a program.</a:t>
            </a:r>
          </a:p>
          <a:p>
            <a:pPr eaLnBrk="1" hangingPunct="1"/>
            <a:endParaRPr lang="en-US" sz="1600" dirty="0"/>
          </a:p>
          <a:p>
            <a:pPr eaLnBrk="1" hangingPunct="1"/>
            <a:r>
              <a:rPr lang="en-US" sz="1600" dirty="0"/>
              <a:t>This means that we need to determine appropriate methods of assessment for our outcomes.</a:t>
            </a:r>
          </a:p>
          <a:p>
            <a:pPr eaLnBrk="1" hangingPunct="1"/>
            <a:endParaRPr lang="en-US" sz="1600" dirty="0"/>
          </a:p>
          <a:p>
            <a:pPr eaLnBrk="1" hangingPunct="1"/>
            <a:r>
              <a:rPr lang="en-US" sz="1600" dirty="0"/>
              <a:t>(Read slide)</a:t>
            </a:r>
          </a:p>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26440">
              <a:defRPr>
                <a:solidFill>
                  <a:schemeClr val="tx1"/>
                </a:solidFill>
                <a:latin typeface="Tahoma" pitchFamily="34" charset="0"/>
              </a:defRPr>
            </a:lvl1pPr>
            <a:lvl2pPr marL="737371" indent="-283605" defTabSz="926440">
              <a:defRPr>
                <a:solidFill>
                  <a:schemeClr val="tx1"/>
                </a:solidFill>
                <a:latin typeface="Tahoma" pitchFamily="34" charset="0"/>
              </a:defRPr>
            </a:lvl2pPr>
            <a:lvl3pPr marL="1134417" indent="-226883" defTabSz="926440">
              <a:defRPr>
                <a:solidFill>
                  <a:schemeClr val="tx1"/>
                </a:solidFill>
                <a:latin typeface="Tahoma" pitchFamily="34" charset="0"/>
              </a:defRPr>
            </a:lvl3pPr>
            <a:lvl4pPr marL="1588183" indent="-226883" defTabSz="926440">
              <a:defRPr>
                <a:solidFill>
                  <a:schemeClr val="tx1"/>
                </a:solidFill>
                <a:latin typeface="Tahoma" pitchFamily="34" charset="0"/>
              </a:defRPr>
            </a:lvl4pPr>
            <a:lvl5pPr marL="2041951" indent="-226883" defTabSz="926440">
              <a:defRPr>
                <a:solidFill>
                  <a:schemeClr val="tx1"/>
                </a:solidFill>
                <a:latin typeface="Tahoma" pitchFamily="34" charset="0"/>
              </a:defRPr>
            </a:lvl5pPr>
            <a:lvl6pPr marL="2495717" indent="-226883" defTabSz="926440" eaLnBrk="0" fontAlgn="base" hangingPunct="0">
              <a:spcBef>
                <a:spcPct val="0"/>
              </a:spcBef>
              <a:spcAft>
                <a:spcPct val="0"/>
              </a:spcAft>
              <a:defRPr>
                <a:solidFill>
                  <a:schemeClr val="tx1"/>
                </a:solidFill>
                <a:latin typeface="Tahoma" pitchFamily="34" charset="0"/>
              </a:defRPr>
            </a:lvl6pPr>
            <a:lvl7pPr marL="2949483" indent="-226883" defTabSz="926440" eaLnBrk="0" fontAlgn="base" hangingPunct="0">
              <a:spcBef>
                <a:spcPct val="0"/>
              </a:spcBef>
              <a:spcAft>
                <a:spcPct val="0"/>
              </a:spcAft>
              <a:defRPr>
                <a:solidFill>
                  <a:schemeClr val="tx1"/>
                </a:solidFill>
                <a:latin typeface="Tahoma" pitchFamily="34" charset="0"/>
              </a:defRPr>
            </a:lvl7pPr>
            <a:lvl8pPr marL="3403251" indent="-226883" defTabSz="926440" eaLnBrk="0" fontAlgn="base" hangingPunct="0">
              <a:spcBef>
                <a:spcPct val="0"/>
              </a:spcBef>
              <a:spcAft>
                <a:spcPct val="0"/>
              </a:spcAft>
              <a:defRPr>
                <a:solidFill>
                  <a:schemeClr val="tx1"/>
                </a:solidFill>
                <a:latin typeface="Tahoma" pitchFamily="34" charset="0"/>
              </a:defRPr>
            </a:lvl8pPr>
            <a:lvl9pPr marL="3857017" indent="-226883" defTabSz="926440" eaLnBrk="0" fontAlgn="base" hangingPunct="0">
              <a:spcBef>
                <a:spcPct val="0"/>
              </a:spcBef>
              <a:spcAft>
                <a:spcPct val="0"/>
              </a:spcAft>
              <a:defRPr>
                <a:solidFill>
                  <a:schemeClr val="tx1"/>
                </a:solidFill>
                <a:latin typeface="Tahoma" pitchFamily="34" charset="0"/>
              </a:defRPr>
            </a:lvl9pPr>
          </a:lstStyle>
          <a:p>
            <a:fld id="{70E3A5AF-2459-4A20-8F7A-B0E2DE36625B}" type="slidenum">
              <a:rPr lang="en-US" smtClean="0">
                <a:solidFill>
                  <a:prstClr val="black"/>
                </a:solidFill>
                <a:latin typeface="Arial" charset="0"/>
              </a:rPr>
              <a:pPr/>
              <a:t>22</a:t>
            </a:fld>
            <a:endParaRPr lang="en-US" dirty="0" smtClean="0">
              <a:solidFill>
                <a:prstClr val="black"/>
              </a:solidFill>
              <a:latin typeface="Arial" charset="0"/>
            </a:endParaRPr>
          </a:p>
        </p:txBody>
      </p:sp>
      <p:sp>
        <p:nvSpPr>
          <p:cNvPr id="52227" name="Slide Image Placeholder 1"/>
          <p:cNvSpPr>
            <a:spLocks noGrp="1" noRot="1" noChangeAspect="1" noTextEdit="1"/>
          </p:cNvSpPr>
          <p:nvPr>
            <p:ph type="sldImg"/>
          </p:nvPr>
        </p:nvSpPr>
        <p:spPr>
          <a:xfrm>
            <a:off x="1166813" y="692150"/>
            <a:ext cx="4616450" cy="3463925"/>
          </a:xfrm>
          <a:ln/>
        </p:spPr>
      </p:sp>
      <p:sp>
        <p:nvSpPr>
          <p:cNvPr id="52228" name="Notes Placeholder 2"/>
          <p:cNvSpPr>
            <a:spLocks noGrp="1"/>
          </p:cNvSpPr>
          <p:nvPr>
            <p:ph type="body" idx="1"/>
          </p:nvPr>
        </p:nvSpPr>
        <p:spPr>
          <a:xfrm>
            <a:off x="695638" y="4387768"/>
            <a:ext cx="5558801" cy="4155919"/>
          </a:xfrm>
          <a:noFill/>
        </p:spPr>
        <p:txBody>
          <a:bodyPr lIns="92469" tIns="46235" rIns="92469" bIns="46235"/>
          <a:lstStyle/>
          <a:p>
            <a:pPr eaLnBrk="1" hangingPunct="1"/>
            <a:r>
              <a:rPr lang="en-US" sz="1600" dirty="0"/>
              <a:t>When measuring learning outcomes, direct measures are the best approach</a:t>
            </a:r>
            <a:r>
              <a:rPr lang="en-US" sz="1600" dirty="0" smtClean="0"/>
              <a:t>.</a:t>
            </a:r>
          </a:p>
          <a:p>
            <a:pPr eaLnBrk="1" hangingPunct="1"/>
            <a:endParaRPr lang="en-US" sz="1600" dirty="0" smtClean="0"/>
          </a:p>
          <a:p>
            <a:pPr eaLnBrk="1" hangingPunct="1"/>
            <a:r>
              <a:rPr lang="en-US" sz="1600" dirty="0" smtClean="0"/>
              <a:t>(GIVE</a:t>
            </a:r>
            <a:r>
              <a:rPr lang="en-US" sz="1600" baseline="0" dirty="0" smtClean="0"/>
              <a:t> OUT ASSESSMENT DECISION TREE HANDOUT)</a:t>
            </a:r>
            <a:endParaRPr lang="en-US" sz="1600" dirty="0"/>
          </a:p>
          <a:p>
            <a:pPr eaLnBrk="1" hangingPunct="1"/>
            <a:endParaRPr lang="en-US" sz="1600" dirty="0"/>
          </a:p>
          <a:p>
            <a:pPr eaLnBrk="1" hangingPunct="1"/>
            <a:r>
              <a:rPr lang="en-US" sz="1600" dirty="0"/>
              <a:t>(Read slide)</a:t>
            </a:r>
          </a:p>
          <a:p>
            <a:pPr eaLnBrk="1" hangingPunct="1"/>
            <a:endParaRPr lang="en-US" sz="1600" dirty="0"/>
          </a:p>
          <a:p>
            <a:pPr eaLnBrk="1" hangingPunct="1"/>
            <a:r>
              <a:rPr lang="en-US" sz="1600" dirty="0"/>
              <a:t>Examples of Direct Measures:</a:t>
            </a:r>
          </a:p>
          <a:p>
            <a:pPr eaLnBrk="1" hangingPunct="1"/>
            <a:r>
              <a:rPr lang="en-US" sz="1600" dirty="0"/>
              <a:t>Writing sample, portfolio artifacts, presentations, internships or other content-related experiences, demonstration of workplace skills (rubrics)</a:t>
            </a:r>
          </a:p>
          <a:p>
            <a:pPr eaLnBrk="1" hangingPunct="1"/>
            <a:endParaRPr lang="en-US" sz="1600" dirty="0"/>
          </a:p>
          <a:p>
            <a:pPr eaLnBrk="1" hangingPunct="1"/>
            <a:r>
              <a:rPr lang="en-US" sz="1600" dirty="0"/>
              <a:t>Indirect measures:</a:t>
            </a:r>
          </a:p>
          <a:p>
            <a:pPr eaLnBrk="1" hangingPunct="1"/>
            <a:r>
              <a:rPr lang="en-US" sz="1600" dirty="0"/>
              <a:t>Grades, scores, overall activity or program assessment or evaluation, surveys, attendance or enrollment numbers</a:t>
            </a:r>
          </a:p>
          <a:p>
            <a:pPr eaLnBrk="1" hangingPunct="1"/>
            <a:endParaRPr lang="en-US" dirty="0" smtClean="0"/>
          </a:p>
        </p:txBody>
      </p:sp>
      <p:sp>
        <p:nvSpPr>
          <p:cNvPr id="52229" name="Slide Number Placeholder 3"/>
          <p:cNvSpPr txBox="1">
            <a:spLocks noGrp="1"/>
          </p:cNvSpPr>
          <p:nvPr/>
        </p:nvSpPr>
        <p:spPr bwMode="auto">
          <a:xfrm>
            <a:off x="3936175" y="8772378"/>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9" tIns="46235" rIns="92469" bIns="46235" anchor="b"/>
          <a:lstStyle>
            <a:lvl1pPr defTabSz="931863">
              <a:defRPr>
                <a:solidFill>
                  <a:schemeClr val="tx1"/>
                </a:solidFill>
                <a:latin typeface="Tahoma" pitchFamily="34" charset="0"/>
              </a:defRPr>
            </a:lvl1pPr>
            <a:lvl2pPr marL="742950" indent="-285750" defTabSz="931863">
              <a:defRPr>
                <a:solidFill>
                  <a:schemeClr val="tx1"/>
                </a:solidFill>
                <a:latin typeface="Tahoma" pitchFamily="34" charset="0"/>
              </a:defRPr>
            </a:lvl2pPr>
            <a:lvl3pPr marL="1143000" indent="-228600" defTabSz="931863">
              <a:defRPr>
                <a:solidFill>
                  <a:schemeClr val="tx1"/>
                </a:solidFill>
                <a:latin typeface="Tahoma" pitchFamily="34" charset="0"/>
              </a:defRPr>
            </a:lvl3pPr>
            <a:lvl4pPr marL="1600200" indent="-228600" defTabSz="931863">
              <a:defRPr>
                <a:solidFill>
                  <a:schemeClr val="tx1"/>
                </a:solidFill>
                <a:latin typeface="Tahoma" pitchFamily="34" charset="0"/>
              </a:defRPr>
            </a:lvl4pPr>
            <a:lvl5pPr marL="2057400" indent="-228600" defTabSz="931863">
              <a:defRPr>
                <a:solidFill>
                  <a:schemeClr val="tx1"/>
                </a:solidFill>
                <a:latin typeface="Tahoma" pitchFamily="34" charset="0"/>
              </a:defRPr>
            </a:lvl5pPr>
            <a:lvl6pPr marL="2514600" indent="-228600" defTabSz="931863" eaLnBrk="0" fontAlgn="base" hangingPunct="0">
              <a:spcBef>
                <a:spcPct val="0"/>
              </a:spcBef>
              <a:spcAft>
                <a:spcPct val="0"/>
              </a:spcAft>
              <a:defRPr>
                <a:solidFill>
                  <a:schemeClr val="tx1"/>
                </a:solidFill>
                <a:latin typeface="Tahoma" pitchFamily="34" charset="0"/>
              </a:defRPr>
            </a:lvl6pPr>
            <a:lvl7pPr marL="2971800" indent="-228600" defTabSz="931863" eaLnBrk="0" fontAlgn="base" hangingPunct="0">
              <a:spcBef>
                <a:spcPct val="0"/>
              </a:spcBef>
              <a:spcAft>
                <a:spcPct val="0"/>
              </a:spcAft>
              <a:defRPr>
                <a:solidFill>
                  <a:schemeClr val="tx1"/>
                </a:solidFill>
                <a:latin typeface="Tahoma" pitchFamily="34" charset="0"/>
              </a:defRPr>
            </a:lvl7pPr>
            <a:lvl8pPr marL="3429000" indent="-228600" defTabSz="931863" eaLnBrk="0" fontAlgn="base" hangingPunct="0">
              <a:spcBef>
                <a:spcPct val="0"/>
              </a:spcBef>
              <a:spcAft>
                <a:spcPct val="0"/>
              </a:spcAft>
              <a:defRPr>
                <a:solidFill>
                  <a:schemeClr val="tx1"/>
                </a:solidFill>
                <a:latin typeface="Tahoma" pitchFamily="34" charset="0"/>
              </a:defRPr>
            </a:lvl8pPr>
            <a:lvl9pPr marL="3886200" indent="-228600" defTabSz="931863" eaLnBrk="0" fontAlgn="base" hangingPunct="0">
              <a:spcBef>
                <a:spcPct val="0"/>
              </a:spcBef>
              <a:spcAft>
                <a:spcPct val="0"/>
              </a:spcAft>
              <a:defRPr>
                <a:solidFill>
                  <a:schemeClr val="tx1"/>
                </a:solidFill>
                <a:latin typeface="Tahoma" pitchFamily="34" charset="0"/>
              </a:defRPr>
            </a:lvl9pPr>
          </a:lstStyle>
          <a:p>
            <a:pPr algn="r"/>
            <a:fld id="{5AF9DBB3-F34B-4676-9159-07B055D7D8B9}" type="slidenum">
              <a:rPr lang="en-US" sz="1200">
                <a:solidFill>
                  <a:prstClr val="black"/>
                </a:solidFill>
                <a:latin typeface="Arial" charset="0"/>
              </a:rPr>
              <a:pPr algn="r"/>
              <a:t>22</a:t>
            </a:fld>
            <a:endParaRPr lang="en-US" sz="1200" dirty="0">
              <a:solidFill>
                <a:prstClr val="black"/>
              </a:solidFill>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26440">
              <a:defRPr>
                <a:solidFill>
                  <a:schemeClr val="tx1"/>
                </a:solidFill>
                <a:latin typeface="Tahoma" pitchFamily="34" charset="0"/>
              </a:defRPr>
            </a:lvl1pPr>
            <a:lvl2pPr marL="737371" indent="-283605" defTabSz="926440">
              <a:defRPr>
                <a:solidFill>
                  <a:schemeClr val="tx1"/>
                </a:solidFill>
                <a:latin typeface="Tahoma" pitchFamily="34" charset="0"/>
              </a:defRPr>
            </a:lvl2pPr>
            <a:lvl3pPr marL="1134417" indent="-226883" defTabSz="926440">
              <a:defRPr>
                <a:solidFill>
                  <a:schemeClr val="tx1"/>
                </a:solidFill>
                <a:latin typeface="Tahoma" pitchFamily="34" charset="0"/>
              </a:defRPr>
            </a:lvl3pPr>
            <a:lvl4pPr marL="1588183" indent="-226883" defTabSz="926440">
              <a:defRPr>
                <a:solidFill>
                  <a:schemeClr val="tx1"/>
                </a:solidFill>
                <a:latin typeface="Tahoma" pitchFamily="34" charset="0"/>
              </a:defRPr>
            </a:lvl4pPr>
            <a:lvl5pPr marL="2041951" indent="-226883" defTabSz="926440">
              <a:defRPr>
                <a:solidFill>
                  <a:schemeClr val="tx1"/>
                </a:solidFill>
                <a:latin typeface="Tahoma" pitchFamily="34" charset="0"/>
              </a:defRPr>
            </a:lvl5pPr>
            <a:lvl6pPr marL="2495717" indent="-226883" defTabSz="926440" eaLnBrk="0" fontAlgn="base" hangingPunct="0">
              <a:spcBef>
                <a:spcPct val="0"/>
              </a:spcBef>
              <a:spcAft>
                <a:spcPct val="0"/>
              </a:spcAft>
              <a:defRPr>
                <a:solidFill>
                  <a:schemeClr val="tx1"/>
                </a:solidFill>
                <a:latin typeface="Tahoma" pitchFamily="34" charset="0"/>
              </a:defRPr>
            </a:lvl6pPr>
            <a:lvl7pPr marL="2949483" indent="-226883" defTabSz="926440" eaLnBrk="0" fontAlgn="base" hangingPunct="0">
              <a:spcBef>
                <a:spcPct val="0"/>
              </a:spcBef>
              <a:spcAft>
                <a:spcPct val="0"/>
              </a:spcAft>
              <a:defRPr>
                <a:solidFill>
                  <a:schemeClr val="tx1"/>
                </a:solidFill>
                <a:latin typeface="Tahoma" pitchFamily="34" charset="0"/>
              </a:defRPr>
            </a:lvl7pPr>
            <a:lvl8pPr marL="3403251" indent="-226883" defTabSz="926440" eaLnBrk="0" fontAlgn="base" hangingPunct="0">
              <a:spcBef>
                <a:spcPct val="0"/>
              </a:spcBef>
              <a:spcAft>
                <a:spcPct val="0"/>
              </a:spcAft>
              <a:defRPr>
                <a:solidFill>
                  <a:schemeClr val="tx1"/>
                </a:solidFill>
                <a:latin typeface="Tahoma" pitchFamily="34" charset="0"/>
              </a:defRPr>
            </a:lvl8pPr>
            <a:lvl9pPr marL="3857017" indent="-226883" defTabSz="926440" eaLnBrk="0" fontAlgn="base" hangingPunct="0">
              <a:spcBef>
                <a:spcPct val="0"/>
              </a:spcBef>
              <a:spcAft>
                <a:spcPct val="0"/>
              </a:spcAft>
              <a:defRPr>
                <a:solidFill>
                  <a:schemeClr val="tx1"/>
                </a:solidFill>
                <a:latin typeface="Tahoma" pitchFamily="34" charset="0"/>
              </a:defRPr>
            </a:lvl9pPr>
          </a:lstStyle>
          <a:p>
            <a:fld id="{A0432795-9175-4766-AAFE-83B6681B3734}" type="slidenum">
              <a:rPr lang="en-US" smtClean="0">
                <a:solidFill>
                  <a:prstClr val="black"/>
                </a:solidFill>
                <a:latin typeface="Arial" charset="0"/>
              </a:rPr>
              <a:pPr/>
              <a:t>23</a:t>
            </a:fld>
            <a:endParaRPr lang="en-US" dirty="0" smtClean="0">
              <a:solidFill>
                <a:prstClr val="black"/>
              </a:solidFill>
              <a:latin typeface="Arial" charset="0"/>
            </a:endParaRPr>
          </a:p>
        </p:txBody>
      </p:sp>
      <p:sp>
        <p:nvSpPr>
          <p:cNvPr id="53251" name="Slide Image Placeholder 1"/>
          <p:cNvSpPr>
            <a:spLocks noGrp="1" noRot="1" noChangeAspect="1" noTextEdit="1"/>
          </p:cNvSpPr>
          <p:nvPr>
            <p:ph type="sldImg"/>
          </p:nvPr>
        </p:nvSpPr>
        <p:spPr>
          <a:xfrm>
            <a:off x="1166813" y="692150"/>
            <a:ext cx="4616450" cy="3463925"/>
          </a:xfrm>
          <a:ln/>
        </p:spPr>
      </p:sp>
      <p:sp>
        <p:nvSpPr>
          <p:cNvPr id="53252" name="Notes Placeholder 2"/>
          <p:cNvSpPr>
            <a:spLocks noGrp="1"/>
          </p:cNvSpPr>
          <p:nvPr>
            <p:ph type="body" idx="1"/>
          </p:nvPr>
        </p:nvSpPr>
        <p:spPr>
          <a:xfrm>
            <a:off x="695638" y="4387768"/>
            <a:ext cx="5558801" cy="4155919"/>
          </a:xfrm>
          <a:noFill/>
        </p:spPr>
        <p:txBody>
          <a:bodyPr lIns="92469" tIns="46235" rIns="92469" bIns="46235"/>
          <a:lstStyle/>
          <a:p>
            <a:pPr eaLnBrk="1" hangingPunct="1"/>
            <a:endParaRPr lang="en-US" dirty="0" smtClean="0"/>
          </a:p>
        </p:txBody>
      </p:sp>
      <p:sp>
        <p:nvSpPr>
          <p:cNvPr id="53253" name="Slide Number Placeholder 3"/>
          <p:cNvSpPr txBox="1">
            <a:spLocks noGrp="1"/>
          </p:cNvSpPr>
          <p:nvPr/>
        </p:nvSpPr>
        <p:spPr bwMode="auto">
          <a:xfrm>
            <a:off x="3936175" y="8772378"/>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9" tIns="46235" rIns="92469" bIns="46235" anchor="b"/>
          <a:lstStyle>
            <a:lvl1pPr defTabSz="931863">
              <a:defRPr>
                <a:solidFill>
                  <a:schemeClr val="tx1"/>
                </a:solidFill>
                <a:latin typeface="Tahoma" pitchFamily="34" charset="0"/>
              </a:defRPr>
            </a:lvl1pPr>
            <a:lvl2pPr marL="742950" indent="-285750" defTabSz="931863">
              <a:defRPr>
                <a:solidFill>
                  <a:schemeClr val="tx1"/>
                </a:solidFill>
                <a:latin typeface="Tahoma" pitchFamily="34" charset="0"/>
              </a:defRPr>
            </a:lvl2pPr>
            <a:lvl3pPr marL="1143000" indent="-228600" defTabSz="931863">
              <a:defRPr>
                <a:solidFill>
                  <a:schemeClr val="tx1"/>
                </a:solidFill>
                <a:latin typeface="Tahoma" pitchFamily="34" charset="0"/>
              </a:defRPr>
            </a:lvl3pPr>
            <a:lvl4pPr marL="1600200" indent="-228600" defTabSz="931863">
              <a:defRPr>
                <a:solidFill>
                  <a:schemeClr val="tx1"/>
                </a:solidFill>
                <a:latin typeface="Tahoma" pitchFamily="34" charset="0"/>
              </a:defRPr>
            </a:lvl4pPr>
            <a:lvl5pPr marL="2057400" indent="-228600" defTabSz="931863">
              <a:defRPr>
                <a:solidFill>
                  <a:schemeClr val="tx1"/>
                </a:solidFill>
                <a:latin typeface="Tahoma" pitchFamily="34" charset="0"/>
              </a:defRPr>
            </a:lvl5pPr>
            <a:lvl6pPr marL="2514600" indent="-228600" defTabSz="931863" eaLnBrk="0" fontAlgn="base" hangingPunct="0">
              <a:spcBef>
                <a:spcPct val="0"/>
              </a:spcBef>
              <a:spcAft>
                <a:spcPct val="0"/>
              </a:spcAft>
              <a:defRPr>
                <a:solidFill>
                  <a:schemeClr val="tx1"/>
                </a:solidFill>
                <a:latin typeface="Tahoma" pitchFamily="34" charset="0"/>
              </a:defRPr>
            </a:lvl6pPr>
            <a:lvl7pPr marL="2971800" indent="-228600" defTabSz="931863" eaLnBrk="0" fontAlgn="base" hangingPunct="0">
              <a:spcBef>
                <a:spcPct val="0"/>
              </a:spcBef>
              <a:spcAft>
                <a:spcPct val="0"/>
              </a:spcAft>
              <a:defRPr>
                <a:solidFill>
                  <a:schemeClr val="tx1"/>
                </a:solidFill>
                <a:latin typeface="Tahoma" pitchFamily="34" charset="0"/>
              </a:defRPr>
            </a:lvl7pPr>
            <a:lvl8pPr marL="3429000" indent="-228600" defTabSz="931863" eaLnBrk="0" fontAlgn="base" hangingPunct="0">
              <a:spcBef>
                <a:spcPct val="0"/>
              </a:spcBef>
              <a:spcAft>
                <a:spcPct val="0"/>
              </a:spcAft>
              <a:defRPr>
                <a:solidFill>
                  <a:schemeClr val="tx1"/>
                </a:solidFill>
                <a:latin typeface="Tahoma" pitchFamily="34" charset="0"/>
              </a:defRPr>
            </a:lvl8pPr>
            <a:lvl9pPr marL="3886200" indent="-228600" defTabSz="931863" eaLnBrk="0" fontAlgn="base" hangingPunct="0">
              <a:spcBef>
                <a:spcPct val="0"/>
              </a:spcBef>
              <a:spcAft>
                <a:spcPct val="0"/>
              </a:spcAft>
              <a:defRPr>
                <a:solidFill>
                  <a:schemeClr val="tx1"/>
                </a:solidFill>
                <a:latin typeface="Tahoma" pitchFamily="34" charset="0"/>
              </a:defRPr>
            </a:lvl9pPr>
          </a:lstStyle>
          <a:p>
            <a:pPr algn="r"/>
            <a:fld id="{ED5B7238-7892-41D5-809C-63864788D358}" type="slidenum">
              <a:rPr lang="en-US" sz="1200">
                <a:solidFill>
                  <a:prstClr val="black"/>
                </a:solidFill>
                <a:latin typeface="Arial" charset="0"/>
              </a:rPr>
              <a:pPr algn="r"/>
              <a:t>23</a:t>
            </a:fld>
            <a:endParaRPr lang="en-US" sz="1200" dirty="0">
              <a:solidFill>
                <a:prstClr val="black"/>
              </a:solidFill>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26440">
              <a:defRPr>
                <a:solidFill>
                  <a:schemeClr val="tx1"/>
                </a:solidFill>
                <a:latin typeface="Tahoma" pitchFamily="34" charset="0"/>
              </a:defRPr>
            </a:lvl1pPr>
            <a:lvl2pPr marL="737371" indent="-283605" defTabSz="926440">
              <a:defRPr>
                <a:solidFill>
                  <a:schemeClr val="tx1"/>
                </a:solidFill>
                <a:latin typeface="Tahoma" pitchFamily="34" charset="0"/>
              </a:defRPr>
            </a:lvl2pPr>
            <a:lvl3pPr marL="1134417" indent="-226883" defTabSz="926440">
              <a:defRPr>
                <a:solidFill>
                  <a:schemeClr val="tx1"/>
                </a:solidFill>
                <a:latin typeface="Tahoma" pitchFamily="34" charset="0"/>
              </a:defRPr>
            </a:lvl3pPr>
            <a:lvl4pPr marL="1588183" indent="-226883" defTabSz="926440">
              <a:defRPr>
                <a:solidFill>
                  <a:schemeClr val="tx1"/>
                </a:solidFill>
                <a:latin typeface="Tahoma" pitchFamily="34" charset="0"/>
              </a:defRPr>
            </a:lvl4pPr>
            <a:lvl5pPr marL="2041951" indent="-226883" defTabSz="926440">
              <a:defRPr>
                <a:solidFill>
                  <a:schemeClr val="tx1"/>
                </a:solidFill>
                <a:latin typeface="Tahoma" pitchFamily="34" charset="0"/>
              </a:defRPr>
            </a:lvl5pPr>
            <a:lvl6pPr marL="2495717" indent="-226883" defTabSz="926440" eaLnBrk="0" fontAlgn="base" hangingPunct="0">
              <a:spcBef>
                <a:spcPct val="0"/>
              </a:spcBef>
              <a:spcAft>
                <a:spcPct val="0"/>
              </a:spcAft>
              <a:defRPr>
                <a:solidFill>
                  <a:schemeClr val="tx1"/>
                </a:solidFill>
                <a:latin typeface="Tahoma" pitchFamily="34" charset="0"/>
              </a:defRPr>
            </a:lvl6pPr>
            <a:lvl7pPr marL="2949483" indent="-226883" defTabSz="926440" eaLnBrk="0" fontAlgn="base" hangingPunct="0">
              <a:spcBef>
                <a:spcPct val="0"/>
              </a:spcBef>
              <a:spcAft>
                <a:spcPct val="0"/>
              </a:spcAft>
              <a:defRPr>
                <a:solidFill>
                  <a:schemeClr val="tx1"/>
                </a:solidFill>
                <a:latin typeface="Tahoma" pitchFamily="34" charset="0"/>
              </a:defRPr>
            </a:lvl7pPr>
            <a:lvl8pPr marL="3403251" indent="-226883" defTabSz="926440" eaLnBrk="0" fontAlgn="base" hangingPunct="0">
              <a:spcBef>
                <a:spcPct val="0"/>
              </a:spcBef>
              <a:spcAft>
                <a:spcPct val="0"/>
              </a:spcAft>
              <a:defRPr>
                <a:solidFill>
                  <a:schemeClr val="tx1"/>
                </a:solidFill>
                <a:latin typeface="Tahoma" pitchFamily="34" charset="0"/>
              </a:defRPr>
            </a:lvl8pPr>
            <a:lvl9pPr marL="3857017" indent="-226883" defTabSz="926440" eaLnBrk="0" fontAlgn="base" hangingPunct="0">
              <a:spcBef>
                <a:spcPct val="0"/>
              </a:spcBef>
              <a:spcAft>
                <a:spcPct val="0"/>
              </a:spcAft>
              <a:defRPr>
                <a:solidFill>
                  <a:schemeClr val="tx1"/>
                </a:solidFill>
                <a:latin typeface="Tahoma" pitchFamily="34" charset="0"/>
              </a:defRPr>
            </a:lvl9pPr>
          </a:lstStyle>
          <a:p>
            <a:fld id="{F5FD9C0C-C4C6-4FBB-8195-04F809799C04}" type="slidenum">
              <a:rPr lang="en-US" smtClean="0">
                <a:solidFill>
                  <a:prstClr val="black"/>
                </a:solidFill>
                <a:latin typeface="Arial" charset="0"/>
              </a:rPr>
              <a:pPr/>
              <a:t>24</a:t>
            </a:fld>
            <a:endParaRPr lang="en-US" dirty="0" smtClean="0">
              <a:solidFill>
                <a:prstClr val="black"/>
              </a:solidFill>
              <a:latin typeface="Arial" charset="0"/>
            </a:endParaRPr>
          </a:p>
        </p:txBody>
      </p:sp>
      <p:sp>
        <p:nvSpPr>
          <p:cNvPr id="54275" name="Slide Image Placeholder 1"/>
          <p:cNvSpPr>
            <a:spLocks noGrp="1" noRot="1" noChangeAspect="1" noTextEdit="1"/>
          </p:cNvSpPr>
          <p:nvPr>
            <p:ph type="sldImg"/>
          </p:nvPr>
        </p:nvSpPr>
        <p:spPr>
          <a:xfrm>
            <a:off x="1166813" y="692150"/>
            <a:ext cx="4616450" cy="3463925"/>
          </a:xfrm>
          <a:ln/>
        </p:spPr>
      </p:sp>
      <p:sp>
        <p:nvSpPr>
          <p:cNvPr id="54276" name="Notes Placeholder 2"/>
          <p:cNvSpPr>
            <a:spLocks noGrp="1"/>
          </p:cNvSpPr>
          <p:nvPr>
            <p:ph type="body" idx="1"/>
          </p:nvPr>
        </p:nvSpPr>
        <p:spPr>
          <a:noFill/>
        </p:spPr>
        <p:txBody>
          <a:bodyPr lIns="92469" tIns="46235" rIns="92469" bIns="46235"/>
          <a:lstStyle/>
          <a:p>
            <a:pPr eaLnBrk="1" hangingPunct="1">
              <a:lnSpc>
                <a:spcPct val="90000"/>
              </a:lnSpc>
            </a:pPr>
            <a:r>
              <a:rPr lang="en-US" sz="1600" dirty="0"/>
              <a:t>(Read slide)</a:t>
            </a:r>
          </a:p>
          <a:p>
            <a:pPr eaLnBrk="1" hangingPunct="1">
              <a:lnSpc>
                <a:spcPct val="90000"/>
              </a:lnSpc>
            </a:pPr>
            <a:endParaRPr lang="en-US" sz="1600" dirty="0"/>
          </a:p>
          <a:p>
            <a:pPr eaLnBrk="1" hangingPunct="1">
              <a:lnSpc>
                <a:spcPct val="90000"/>
              </a:lnSpc>
            </a:pPr>
            <a:r>
              <a:rPr lang="en-US" sz="1600" dirty="0"/>
              <a:t>Open floor for discussion</a:t>
            </a:r>
          </a:p>
        </p:txBody>
      </p:sp>
      <p:sp>
        <p:nvSpPr>
          <p:cNvPr id="54277" name="Slide Number Placeholder 3"/>
          <p:cNvSpPr txBox="1">
            <a:spLocks noGrp="1"/>
          </p:cNvSpPr>
          <p:nvPr/>
        </p:nvSpPr>
        <p:spPr bwMode="auto">
          <a:xfrm>
            <a:off x="3936175" y="8772378"/>
            <a:ext cx="3012329" cy="46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69" tIns="46235" rIns="92469" bIns="46235" anchor="b"/>
          <a:lstStyle>
            <a:lvl1pPr defTabSz="931863">
              <a:defRPr>
                <a:solidFill>
                  <a:schemeClr val="tx1"/>
                </a:solidFill>
                <a:latin typeface="Tahoma" pitchFamily="34" charset="0"/>
              </a:defRPr>
            </a:lvl1pPr>
            <a:lvl2pPr marL="742950" indent="-285750" defTabSz="931863">
              <a:defRPr>
                <a:solidFill>
                  <a:schemeClr val="tx1"/>
                </a:solidFill>
                <a:latin typeface="Tahoma" pitchFamily="34" charset="0"/>
              </a:defRPr>
            </a:lvl2pPr>
            <a:lvl3pPr marL="1143000" indent="-228600" defTabSz="931863">
              <a:defRPr>
                <a:solidFill>
                  <a:schemeClr val="tx1"/>
                </a:solidFill>
                <a:latin typeface="Tahoma" pitchFamily="34" charset="0"/>
              </a:defRPr>
            </a:lvl3pPr>
            <a:lvl4pPr marL="1600200" indent="-228600" defTabSz="931863">
              <a:defRPr>
                <a:solidFill>
                  <a:schemeClr val="tx1"/>
                </a:solidFill>
                <a:latin typeface="Tahoma" pitchFamily="34" charset="0"/>
              </a:defRPr>
            </a:lvl4pPr>
            <a:lvl5pPr marL="2057400" indent="-228600" defTabSz="931863">
              <a:defRPr>
                <a:solidFill>
                  <a:schemeClr val="tx1"/>
                </a:solidFill>
                <a:latin typeface="Tahoma" pitchFamily="34" charset="0"/>
              </a:defRPr>
            </a:lvl5pPr>
            <a:lvl6pPr marL="2514600" indent="-228600" defTabSz="931863" eaLnBrk="0" fontAlgn="base" hangingPunct="0">
              <a:spcBef>
                <a:spcPct val="0"/>
              </a:spcBef>
              <a:spcAft>
                <a:spcPct val="0"/>
              </a:spcAft>
              <a:defRPr>
                <a:solidFill>
                  <a:schemeClr val="tx1"/>
                </a:solidFill>
                <a:latin typeface="Tahoma" pitchFamily="34" charset="0"/>
              </a:defRPr>
            </a:lvl6pPr>
            <a:lvl7pPr marL="2971800" indent="-228600" defTabSz="931863" eaLnBrk="0" fontAlgn="base" hangingPunct="0">
              <a:spcBef>
                <a:spcPct val="0"/>
              </a:spcBef>
              <a:spcAft>
                <a:spcPct val="0"/>
              </a:spcAft>
              <a:defRPr>
                <a:solidFill>
                  <a:schemeClr val="tx1"/>
                </a:solidFill>
                <a:latin typeface="Tahoma" pitchFamily="34" charset="0"/>
              </a:defRPr>
            </a:lvl7pPr>
            <a:lvl8pPr marL="3429000" indent="-228600" defTabSz="931863" eaLnBrk="0" fontAlgn="base" hangingPunct="0">
              <a:spcBef>
                <a:spcPct val="0"/>
              </a:spcBef>
              <a:spcAft>
                <a:spcPct val="0"/>
              </a:spcAft>
              <a:defRPr>
                <a:solidFill>
                  <a:schemeClr val="tx1"/>
                </a:solidFill>
                <a:latin typeface="Tahoma" pitchFamily="34" charset="0"/>
              </a:defRPr>
            </a:lvl8pPr>
            <a:lvl9pPr marL="3886200" indent="-228600" defTabSz="931863" eaLnBrk="0" fontAlgn="base" hangingPunct="0">
              <a:spcBef>
                <a:spcPct val="0"/>
              </a:spcBef>
              <a:spcAft>
                <a:spcPct val="0"/>
              </a:spcAft>
              <a:defRPr>
                <a:solidFill>
                  <a:schemeClr val="tx1"/>
                </a:solidFill>
                <a:latin typeface="Tahoma" pitchFamily="34" charset="0"/>
              </a:defRPr>
            </a:lvl9pPr>
          </a:lstStyle>
          <a:p>
            <a:pPr algn="r"/>
            <a:fld id="{685994C6-78CC-4BF8-985A-55B1A1E8EC3B}" type="slidenum">
              <a:rPr lang="en-US" sz="1200">
                <a:solidFill>
                  <a:prstClr val="black"/>
                </a:solidFill>
                <a:latin typeface="Arial" charset="0"/>
              </a:rPr>
              <a:pPr algn="r"/>
              <a:t>24</a:t>
            </a:fld>
            <a:endParaRPr lang="en-US" sz="1200" dirty="0">
              <a:solidFill>
                <a:prstClr val="black"/>
              </a:solidFill>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A28DF-EA1C-4926-865B-789DABE66D67}" type="slidenum">
              <a:rPr lang="en-US" smtClean="0"/>
              <a:t>25</a:t>
            </a:fld>
            <a:endParaRPr lang="en-US" dirty="0"/>
          </a:p>
        </p:txBody>
      </p:sp>
    </p:spTree>
    <p:extLst>
      <p:ext uri="{BB962C8B-B14F-4D97-AF65-F5344CB8AC3E}">
        <p14:creationId xmlns:p14="http://schemas.microsoft.com/office/powerpoint/2010/main" val="1606539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A28DF-EA1C-4926-865B-789DABE66D67}" type="slidenum">
              <a:rPr lang="en-US" smtClean="0"/>
              <a:t>26</a:t>
            </a:fld>
            <a:endParaRPr lang="en-US" dirty="0"/>
          </a:p>
        </p:txBody>
      </p:sp>
    </p:spTree>
    <p:extLst>
      <p:ext uri="{BB962C8B-B14F-4D97-AF65-F5344CB8AC3E}">
        <p14:creationId xmlns:p14="http://schemas.microsoft.com/office/powerpoint/2010/main" val="1513329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(When finished, ask the attendees)</a:t>
            </a:r>
          </a:p>
          <a:p>
            <a:endParaRPr lang="en-US" sz="1600" dirty="0" smtClean="0"/>
          </a:p>
          <a:p>
            <a:r>
              <a:rPr lang="en-US" sz="1600" dirty="0" smtClean="0"/>
              <a:t>What assessment methods have you used.  What worked well?  What didn’t?</a:t>
            </a:r>
            <a:endParaRPr lang="en-US" sz="1600" dirty="0"/>
          </a:p>
        </p:txBody>
      </p:sp>
      <p:sp>
        <p:nvSpPr>
          <p:cNvPr id="4" name="Slide Number Placeholder 3"/>
          <p:cNvSpPr>
            <a:spLocks noGrp="1"/>
          </p:cNvSpPr>
          <p:nvPr>
            <p:ph type="sldNum" sz="quarter" idx="10"/>
          </p:nvPr>
        </p:nvSpPr>
        <p:spPr/>
        <p:txBody>
          <a:bodyPr/>
          <a:lstStyle/>
          <a:p>
            <a:fld id="{B3119029-80D6-4719-88BC-DDBA32BCA208}" type="slidenum">
              <a:rPr lang="en-US" smtClean="0"/>
              <a:t>27</a:t>
            </a:fld>
            <a:endParaRPr lang="en-US" dirty="0"/>
          </a:p>
        </p:txBody>
      </p:sp>
    </p:spTree>
    <p:extLst>
      <p:ext uri="{BB962C8B-B14F-4D97-AF65-F5344CB8AC3E}">
        <p14:creationId xmlns:p14="http://schemas.microsoft.com/office/powerpoint/2010/main" val="3366307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(Roundtable discussion)</a:t>
            </a:r>
          </a:p>
          <a:p>
            <a:endParaRPr lang="en-US" sz="1600" dirty="0" smtClean="0"/>
          </a:p>
          <a:p>
            <a:r>
              <a:rPr lang="en-US" sz="1600" dirty="0" smtClean="0"/>
              <a:t>Prompts if needed:</a:t>
            </a:r>
          </a:p>
          <a:p>
            <a:pPr marL="170181" indent="-170181">
              <a:buFont typeface="Arial" panose="020B0604020202020204" pitchFamily="34" charset="0"/>
              <a:buChar char="•"/>
            </a:pPr>
            <a:r>
              <a:rPr lang="en-US" sz="1600" dirty="0" smtClean="0"/>
              <a:t>Who</a:t>
            </a:r>
            <a:r>
              <a:rPr lang="en-US" sz="1600" baseline="0" dirty="0" smtClean="0"/>
              <a:t> has used an incentive to improve participation in a survey?</a:t>
            </a:r>
          </a:p>
          <a:p>
            <a:pPr marL="170181" indent="-170181">
              <a:buFont typeface="Arial" panose="020B0604020202020204" pitchFamily="34" charset="0"/>
              <a:buChar char="•"/>
            </a:pPr>
            <a:r>
              <a:rPr lang="en-US" sz="1600" baseline="0" dirty="0" smtClean="0"/>
              <a:t>How did you obtain the item/s?</a:t>
            </a:r>
          </a:p>
          <a:p>
            <a:pPr marL="170181" indent="-170181">
              <a:buFont typeface="Arial" panose="020B0604020202020204" pitchFamily="34" charset="0"/>
              <a:buChar char="•"/>
            </a:pPr>
            <a:r>
              <a:rPr lang="en-US" sz="1600" baseline="0" dirty="0" smtClean="0"/>
              <a:t>What ways have you advertised the launch of your survey?</a:t>
            </a:r>
          </a:p>
          <a:p>
            <a:pPr marL="170181" indent="-170181">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B3119029-80D6-4719-88BC-DDBA32BCA208}" type="slidenum">
              <a:rPr lang="en-US" smtClean="0"/>
              <a:t>28</a:t>
            </a:fld>
            <a:endParaRPr lang="en-US" dirty="0"/>
          </a:p>
        </p:txBody>
      </p:sp>
    </p:spTree>
    <p:extLst>
      <p:ext uri="{BB962C8B-B14F-4D97-AF65-F5344CB8AC3E}">
        <p14:creationId xmlns:p14="http://schemas.microsoft.com/office/powerpoint/2010/main" val="1309545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19029-80D6-4719-88BC-DDBA32BCA208}" type="slidenum">
              <a:rPr lang="en-US" smtClean="0"/>
              <a:t>29</a:t>
            </a:fld>
            <a:endParaRPr lang="en-US" dirty="0"/>
          </a:p>
        </p:txBody>
      </p:sp>
    </p:spTree>
    <p:extLst>
      <p:ext uri="{BB962C8B-B14F-4D97-AF65-F5344CB8AC3E}">
        <p14:creationId xmlns:p14="http://schemas.microsoft.com/office/powerpoint/2010/main" val="320814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3</a:t>
            </a:fld>
            <a:endParaRPr lang="en-US" dirty="0"/>
          </a:p>
        </p:txBody>
      </p:sp>
    </p:spTree>
    <p:extLst>
      <p:ext uri="{BB962C8B-B14F-4D97-AF65-F5344CB8AC3E}">
        <p14:creationId xmlns:p14="http://schemas.microsoft.com/office/powerpoint/2010/main" val="2076466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19029-80D6-4719-88BC-DDBA32BCA208}" type="slidenum">
              <a:rPr lang="en-US" smtClean="0"/>
              <a:t>30</a:t>
            </a:fld>
            <a:endParaRPr lang="en-US" dirty="0"/>
          </a:p>
        </p:txBody>
      </p:sp>
    </p:spTree>
    <p:extLst>
      <p:ext uri="{BB962C8B-B14F-4D97-AF65-F5344CB8AC3E}">
        <p14:creationId xmlns:p14="http://schemas.microsoft.com/office/powerpoint/2010/main" val="580209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31</a:t>
            </a:fld>
            <a:endParaRPr lang="en-US" dirty="0"/>
          </a:p>
        </p:txBody>
      </p:sp>
    </p:spTree>
    <p:extLst>
      <p:ext uri="{BB962C8B-B14F-4D97-AF65-F5344CB8AC3E}">
        <p14:creationId xmlns:p14="http://schemas.microsoft.com/office/powerpoint/2010/main" val="2053574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32</a:t>
            </a:fld>
            <a:endParaRPr lang="en-US" dirty="0"/>
          </a:p>
        </p:txBody>
      </p:sp>
    </p:spTree>
    <p:extLst>
      <p:ext uri="{BB962C8B-B14F-4D97-AF65-F5344CB8AC3E}">
        <p14:creationId xmlns:p14="http://schemas.microsoft.com/office/powerpoint/2010/main" val="3928146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sz="1600" dirty="0"/>
              <a:t>I would not be demonstrating a good example if I failed to present you with learning outcomes for this segment given the topic of today’s discussion.  Today’s learning outcomes are as follows…</a:t>
            </a:r>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33</a:t>
            </a:fld>
            <a:endParaRPr lang="en-US" dirty="0"/>
          </a:p>
        </p:txBody>
      </p:sp>
    </p:spTree>
    <p:extLst>
      <p:ext uri="{BB962C8B-B14F-4D97-AF65-F5344CB8AC3E}">
        <p14:creationId xmlns:p14="http://schemas.microsoft.com/office/powerpoint/2010/main" val="15075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34</a:t>
            </a:fld>
            <a:endParaRPr lang="en-US" dirty="0"/>
          </a:p>
        </p:txBody>
      </p:sp>
    </p:spTree>
    <p:extLst>
      <p:ext uri="{BB962C8B-B14F-4D97-AF65-F5344CB8AC3E}">
        <p14:creationId xmlns:p14="http://schemas.microsoft.com/office/powerpoint/2010/main" val="18919735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Example of a rubric.</a:t>
            </a:r>
          </a:p>
          <a:p>
            <a:endParaRPr lang="en-US" sz="1600" dirty="0" smtClean="0"/>
          </a:p>
          <a:p>
            <a:r>
              <a:rPr lang="en-US" sz="1600" dirty="0" smtClean="0"/>
              <a:t>Scale</a:t>
            </a:r>
            <a:r>
              <a:rPr lang="en-US" sz="1600" baseline="0" dirty="0" smtClean="0"/>
              <a:t> is across the top</a:t>
            </a:r>
          </a:p>
          <a:p>
            <a:endParaRPr lang="en-US" sz="1600" baseline="0" dirty="0" smtClean="0"/>
          </a:p>
          <a:p>
            <a:r>
              <a:rPr lang="en-US" sz="1600" baseline="0" dirty="0" smtClean="0"/>
              <a:t>Items/criteria are the left</a:t>
            </a:r>
          </a:p>
          <a:p>
            <a:endParaRPr lang="en-US" sz="1600" baseline="0" dirty="0" smtClean="0"/>
          </a:p>
          <a:p>
            <a:r>
              <a:rPr lang="en-US" sz="1600" baseline="0" dirty="0" smtClean="0"/>
              <a:t>(GIVE HANDOUTS OF RUBRIC WITH BOTH ORANGE AND BLUE HEADINGS )</a:t>
            </a:r>
            <a:endParaRPr lang="en-US" sz="1600" dirty="0"/>
          </a:p>
        </p:txBody>
      </p:sp>
      <p:sp>
        <p:nvSpPr>
          <p:cNvPr id="4" name="Slide Number Placeholder 3"/>
          <p:cNvSpPr>
            <a:spLocks noGrp="1"/>
          </p:cNvSpPr>
          <p:nvPr>
            <p:ph type="sldNum" sz="quarter" idx="10"/>
          </p:nvPr>
        </p:nvSpPr>
        <p:spPr/>
        <p:txBody>
          <a:bodyPr/>
          <a:lstStyle/>
          <a:p>
            <a:fld id="{47FD2514-BAFE-4482-AA21-C2E5EEE11220}" type="slidenum">
              <a:rPr lang="en-US" smtClean="0"/>
              <a:t>35</a:t>
            </a:fld>
            <a:endParaRPr lang="en-US" dirty="0"/>
          </a:p>
        </p:txBody>
      </p:sp>
    </p:spTree>
    <p:extLst>
      <p:ext uri="{BB962C8B-B14F-4D97-AF65-F5344CB8AC3E}">
        <p14:creationId xmlns:p14="http://schemas.microsoft.com/office/powerpoint/2010/main" val="3799886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36</a:t>
            </a:fld>
            <a:endParaRPr lang="en-US" dirty="0"/>
          </a:p>
        </p:txBody>
      </p:sp>
    </p:spTree>
    <p:extLst>
      <p:ext uri="{BB962C8B-B14F-4D97-AF65-F5344CB8AC3E}">
        <p14:creationId xmlns:p14="http://schemas.microsoft.com/office/powerpoint/2010/main" val="2031567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(Discuss findings from last year)</a:t>
            </a:r>
          </a:p>
          <a:p>
            <a:endParaRPr lang="en-US" sz="1600" dirty="0" smtClean="0"/>
          </a:p>
          <a:p>
            <a:r>
              <a:rPr lang="en-US" sz="1600" dirty="0" smtClean="0"/>
              <a:t>(Ask participants if there were any shifts)</a:t>
            </a:r>
            <a:endParaRPr lang="en-US" sz="1600" dirty="0"/>
          </a:p>
        </p:txBody>
      </p:sp>
      <p:sp>
        <p:nvSpPr>
          <p:cNvPr id="4" name="Slide Number Placeholder 3"/>
          <p:cNvSpPr>
            <a:spLocks noGrp="1"/>
          </p:cNvSpPr>
          <p:nvPr>
            <p:ph type="sldNum" sz="quarter" idx="10"/>
          </p:nvPr>
        </p:nvSpPr>
        <p:spPr/>
        <p:txBody>
          <a:bodyPr/>
          <a:lstStyle/>
          <a:p>
            <a:fld id="{47FD2514-BAFE-4482-AA21-C2E5EEE11220}"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7998860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5837" y="655637"/>
            <a:ext cx="2687638" cy="2016989"/>
          </a:xfrm>
        </p:spPr>
      </p:sp>
      <p:sp>
        <p:nvSpPr>
          <p:cNvPr id="3" name="Notes Placeholder 2"/>
          <p:cNvSpPr>
            <a:spLocks noGrp="1"/>
          </p:cNvSpPr>
          <p:nvPr>
            <p:ph type="body" idx="1"/>
          </p:nvPr>
        </p:nvSpPr>
        <p:spPr>
          <a:xfrm>
            <a:off x="237547" y="2941637"/>
            <a:ext cx="6675438" cy="5989638"/>
          </a:xfrm>
        </p:spPr>
        <p:txBody>
          <a:bodyPr/>
          <a:lstStyle/>
          <a:p>
            <a:r>
              <a:rPr lang="en-US" sz="1600" dirty="0"/>
              <a:t>Now we know where we are as a Division with building a culture of evidence.  </a:t>
            </a:r>
          </a:p>
          <a:p>
            <a:endParaRPr lang="en-US" sz="1600" dirty="0"/>
          </a:p>
          <a:p>
            <a:r>
              <a:rPr lang="en-US" sz="1600" dirty="0"/>
              <a:t>There is still work to be done.</a:t>
            </a:r>
          </a:p>
          <a:p>
            <a:endParaRPr lang="en-US" sz="1600" dirty="0"/>
          </a:p>
          <a:p>
            <a:r>
              <a:rPr lang="en-US" sz="1600" dirty="0"/>
              <a:t>We’ve learned about the different types of outcomes – Program and Learning.  Refer back to your common language handout to see these definitions.  </a:t>
            </a:r>
          </a:p>
          <a:p>
            <a:endParaRPr lang="en-US" sz="1600" dirty="0"/>
          </a:p>
          <a:p>
            <a:r>
              <a:rPr lang="en-US" sz="1600" dirty="0"/>
              <a:t>But, why should we write outcomes in the first place?</a:t>
            </a:r>
          </a:p>
          <a:p>
            <a:endParaRPr lang="en-US" sz="800" dirty="0"/>
          </a:p>
          <a:p>
            <a:r>
              <a:rPr lang="en-US" sz="1600" dirty="0"/>
              <a:t>(</a:t>
            </a:r>
            <a:r>
              <a:rPr lang="en-US" sz="1600" i="1" dirty="0"/>
              <a:t>Read slide)</a:t>
            </a:r>
            <a:endParaRPr lang="en-US" sz="1600" dirty="0"/>
          </a:p>
          <a:p>
            <a:endParaRPr lang="en-US" sz="800" dirty="0"/>
          </a:p>
          <a:p>
            <a:r>
              <a:rPr lang="en-US" sz="1600" dirty="0"/>
              <a:t>Additional reasons to write outcomes are:</a:t>
            </a:r>
          </a:p>
          <a:p>
            <a:pPr marL="173405" indent="-173405">
              <a:buFont typeface="Arial" pitchFamily="34" charset="0"/>
              <a:buChar char="•"/>
            </a:pPr>
            <a:r>
              <a:rPr lang="en-US" sz="1600" dirty="0"/>
              <a:t>Communicate expectations to learners</a:t>
            </a:r>
          </a:p>
          <a:p>
            <a:pPr marL="173405" indent="-173405">
              <a:buFont typeface="Arial" pitchFamily="34" charset="0"/>
              <a:buChar char="•"/>
            </a:pPr>
            <a:r>
              <a:rPr lang="en-US" sz="1600" dirty="0"/>
              <a:t>Act as a template for course, activity, or program design</a:t>
            </a:r>
          </a:p>
          <a:p>
            <a:pPr marL="173405" indent="-173405">
              <a:buFont typeface="Arial" pitchFamily="34" charset="0"/>
              <a:buChar char="•"/>
            </a:pPr>
            <a:r>
              <a:rPr lang="en-US" sz="1600" dirty="0"/>
              <a:t>Guide selection/design of appropriate assessments</a:t>
            </a:r>
          </a:p>
          <a:p>
            <a:pPr marL="173405" indent="-173405">
              <a:buFont typeface="Arial" pitchFamily="34" charset="0"/>
              <a:buChar char="•"/>
            </a:pPr>
            <a:r>
              <a:rPr lang="en-US" sz="1600" dirty="0"/>
              <a:t>Allow staff members/leaders to match teaching strategies to stated outcomes</a:t>
            </a:r>
          </a:p>
          <a:p>
            <a:pPr marL="173405" indent="-173405">
              <a:buFont typeface="Arial" pitchFamily="34" charset="0"/>
              <a:buChar char="•"/>
            </a:pPr>
            <a:r>
              <a:rPr lang="en-US" sz="1600" dirty="0"/>
              <a:t>Allow faculty, staff, and Institutional researchers to assess the impact of instruction</a:t>
            </a:r>
          </a:p>
          <a:p>
            <a:pPr marL="173405" indent="-173405">
              <a:buFont typeface="Arial" pitchFamily="34" charset="0"/>
              <a:buChar char="•"/>
            </a:pPr>
            <a:r>
              <a:rPr lang="en-US" sz="1600" dirty="0"/>
              <a:t>Clearly communicate graduates’ skills to prospective employers</a:t>
            </a:r>
          </a:p>
          <a:p>
            <a:pPr marL="173405" indent="-173405">
              <a:buFont typeface="Arial" pitchFamily="34" charset="0"/>
              <a:buChar char="•"/>
            </a:pPr>
            <a:r>
              <a:rPr lang="en-US" sz="1600" dirty="0"/>
              <a:t>Provide benchmarks for formative, summative and prior learning assessment</a:t>
            </a:r>
          </a:p>
          <a:p>
            <a:pPr marL="173405" indent="-173405">
              <a:buFont typeface="Arial" pitchFamily="34" charset="0"/>
              <a:buChar char="•"/>
            </a:pPr>
            <a:endParaRPr lang="en-US" sz="800" dirty="0"/>
          </a:p>
          <a:p>
            <a:pPr defTabSz="907583">
              <a:lnSpc>
                <a:spcPct val="80000"/>
              </a:lnSpc>
              <a:defRPr/>
            </a:pPr>
            <a:r>
              <a:rPr lang="en-US" sz="800" dirty="0">
                <a:solidFill>
                  <a:prstClr val="black"/>
                </a:solidFill>
              </a:rPr>
              <a:t>Source: How to Write S.M.A.R.T</a:t>
            </a:r>
            <a:br>
              <a:rPr lang="en-US" sz="800" dirty="0">
                <a:solidFill>
                  <a:prstClr val="black"/>
                </a:solidFill>
              </a:rPr>
            </a:br>
            <a:r>
              <a:rPr lang="en-US" sz="800" dirty="0">
                <a:solidFill>
                  <a:prstClr val="black"/>
                </a:solidFill>
              </a:rPr>
              <a:t>Student Learning Outcomes; Presenter: Ms. Aundrea D. Wheeler</a:t>
            </a:r>
          </a:p>
          <a:p>
            <a:pPr defTabSz="907583">
              <a:lnSpc>
                <a:spcPct val="80000"/>
              </a:lnSpc>
              <a:defRPr/>
            </a:pPr>
            <a:r>
              <a:rPr lang="en-US" sz="800" dirty="0">
                <a:solidFill>
                  <a:prstClr val="black"/>
                </a:solidFill>
              </a:rPr>
              <a:t>Bishop State Community College</a:t>
            </a:r>
          </a:p>
          <a:p>
            <a:pPr defTabSz="907583">
              <a:lnSpc>
                <a:spcPct val="80000"/>
              </a:lnSpc>
              <a:defRPr/>
            </a:pPr>
            <a:r>
              <a:rPr lang="en-US" sz="800" dirty="0">
                <a:solidFill>
                  <a:prstClr val="black"/>
                </a:solidFill>
              </a:rPr>
              <a:t>Mobile, AL</a:t>
            </a:r>
          </a:p>
          <a:p>
            <a:endParaRPr lang="en-US" sz="800" dirty="0"/>
          </a:p>
          <a:p>
            <a:endParaRPr lang="en-US" sz="1600" dirty="0"/>
          </a:p>
        </p:txBody>
      </p:sp>
      <p:sp>
        <p:nvSpPr>
          <p:cNvPr id="4" name="Slide Number Placeholder 3"/>
          <p:cNvSpPr>
            <a:spLocks noGrp="1"/>
          </p:cNvSpPr>
          <p:nvPr>
            <p:ph type="sldNum" sz="quarter" idx="10"/>
          </p:nvPr>
        </p:nvSpPr>
        <p:spPr/>
        <p:txBody>
          <a:bodyPr/>
          <a:lstStyle/>
          <a:p>
            <a:fld id="{B3119029-80D6-4719-88BC-DDBA32BCA208}" type="slidenum">
              <a:rPr lang="en-US" smtClean="0"/>
              <a:t>38</a:t>
            </a:fld>
            <a:endParaRPr lang="en-US" dirty="0"/>
          </a:p>
        </p:txBody>
      </p:sp>
    </p:spTree>
    <p:extLst>
      <p:ext uri="{BB962C8B-B14F-4D97-AF65-F5344CB8AC3E}">
        <p14:creationId xmlns:p14="http://schemas.microsoft.com/office/powerpoint/2010/main" val="21896529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6237" y="274637"/>
            <a:ext cx="3525838" cy="2645040"/>
          </a:xfrm>
        </p:spPr>
      </p:sp>
      <p:sp>
        <p:nvSpPr>
          <p:cNvPr id="3" name="Notes Placeholder 2"/>
          <p:cNvSpPr>
            <a:spLocks noGrp="1"/>
          </p:cNvSpPr>
          <p:nvPr>
            <p:ph type="body" idx="1"/>
          </p:nvPr>
        </p:nvSpPr>
        <p:spPr>
          <a:xfrm>
            <a:off x="274637" y="2941637"/>
            <a:ext cx="6400800" cy="6172200"/>
          </a:xfrm>
        </p:spPr>
        <p:txBody>
          <a:bodyPr/>
          <a:lstStyle/>
          <a:p>
            <a:r>
              <a:rPr lang="en-US" sz="1400" dirty="0"/>
              <a:t>What is the purpose of outcomes based assessment?</a:t>
            </a:r>
          </a:p>
          <a:p>
            <a:endParaRPr lang="en-US" sz="1400" dirty="0"/>
          </a:p>
          <a:p>
            <a:r>
              <a:rPr lang="en-US" sz="1400" dirty="0"/>
              <a:t>(Read slide)</a:t>
            </a:r>
          </a:p>
          <a:p>
            <a:endParaRPr lang="en-US" sz="1400" dirty="0"/>
          </a:p>
          <a:p>
            <a:r>
              <a:rPr lang="en-US" sz="1400" dirty="0"/>
              <a:t>All good teachers and staff members instinctively do outcomes assessment. </a:t>
            </a:r>
          </a:p>
          <a:p>
            <a:endParaRPr lang="en-US" sz="1400" dirty="0"/>
          </a:p>
          <a:p>
            <a:r>
              <a:rPr lang="en-US" sz="1400" dirty="0"/>
              <a:t>Whenever you make an observation when hosting an event or when you use feedback to improve a program for next year, and reconsider your approach in light of that information, you’re doing a form of assessment. Outcomes assessment simply makes that process more systematic.</a:t>
            </a:r>
          </a:p>
          <a:p>
            <a:endParaRPr lang="en-US" sz="1400" dirty="0"/>
          </a:p>
          <a:p>
            <a:r>
              <a:rPr lang="en-US" sz="1400" dirty="0"/>
              <a:t>Ask yourselves these questions to be sure that you are actually engaged in outcomes assessment:</a:t>
            </a:r>
          </a:p>
          <a:p>
            <a:pPr marL="342881" indent="-342881">
              <a:buFont typeface="+mj-lt"/>
              <a:buAutoNum type="arabicPeriod"/>
            </a:pPr>
            <a:r>
              <a:rPr lang="en-US" sz="1400" dirty="0"/>
              <a:t>Are you demonstrating, in more tangible ways than simply pointing to attendance patterns and institutional data, that learning is taking place in your discipline? If you are, you are doing outcomes assessment. </a:t>
            </a:r>
            <a:r>
              <a:rPr lang="en-US" sz="1400" i="1" dirty="0"/>
              <a:t>You are documenting student learning.</a:t>
            </a:r>
          </a:p>
          <a:p>
            <a:endParaRPr lang="en-US" sz="1400" dirty="0"/>
          </a:p>
          <a:p>
            <a:r>
              <a:rPr lang="en-US" sz="1400" dirty="0"/>
              <a:t>2.  Are you identifying, with some precision, areas in your department where learning is deficient, and working actively to improve learning? If so, you are doing outcomes assessment. </a:t>
            </a:r>
          </a:p>
          <a:p>
            <a:endParaRPr lang="en-US" sz="1400" i="1" dirty="0"/>
          </a:p>
          <a:p>
            <a:r>
              <a:rPr lang="en-US" sz="1400" i="1" dirty="0"/>
              <a:t>You are trying to enhance and improve student learning in light of evidence you've collected about it.  </a:t>
            </a:r>
            <a:r>
              <a:rPr lang="en-US" sz="800" i="1" dirty="0"/>
              <a:t>(Source: http://www.umkc.edu/assessment/overview.cfm)</a:t>
            </a:r>
          </a:p>
          <a:p>
            <a:endParaRPr lang="en-US" sz="1600" dirty="0"/>
          </a:p>
          <a:p>
            <a:endParaRPr lang="en-US" sz="1600" dirty="0"/>
          </a:p>
        </p:txBody>
      </p:sp>
      <p:sp>
        <p:nvSpPr>
          <p:cNvPr id="4" name="Slide Number Placeholder 3"/>
          <p:cNvSpPr>
            <a:spLocks noGrp="1"/>
          </p:cNvSpPr>
          <p:nvPr>
            <p:ph type="sldNum" sz="quarter" idx="10"/>
          </p:nvPr>
        </p:nvSpPr>
        <p:spPr/>
        <p:txBody>
          <a:bodyPr/>
          <a:lstStyle/>
          <a:p>
            <a:fld id="{B3119029-80D6-4719-88BC-DDBA32BCA208}" type="slidenum">
              <a:rPr lang="en-US" smtClean="0"/>
              <a:t>39</a:t>
            </a:fld>
            <a:endParaRPr lang="en-US" dirty="0"/>
          </a:p>
        </p:txBody>
      </p:sp>
    </p:spTree>
    <p:extLst>
      <p:ext uri="{BB962C8B-B14F-4D97-AF65-F5344CB8AC3E}">
        <p14:creationId xmlns:p14="http://schemas.microsoft.com/office/powerpoint/2010/main" val="129910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(Quick Poll)</a:t>
            </a:r>
          </a:p>
          <a:p>
            <a:endParaRPr lang="en-US" sz="1400" dirty="0" smtClean="0"/>
          </a:p>
          <a:p>
            <a:pPr marL="171441" indent="-171441">
              <a:buFont typeface="Arial" panose="020B0604020202020204" pitchFamily="34" charset="0"/>
              <a:buChar char="•"/>
            </a:pPr>
            <a:r>
              <a:rPr lang="en-US" sz="1400" dirty="0" smtClean="0"/>
              <a:t>How many</a:t>
            </a:r>
          </a:p>
          <a:p>
            <a:pPr marL="628616" lvl="1" indent="-171441">
              <a:buFont typeface="Arial" panose="020B0604020202020204" pitchFamily="34" charset="0"/>
              <a:buChar char="•"/>
            </a:pPr>
            <a:r>
              <a:rPr lang="en-US" sz="1400" dirty="0" smtClean="0"/>
              <a:t>New professionals? (3 years or less)</a:t>
            </a:r>
          </a:p>
          <a:p>
            <a:pPr marL="628616" lvl="1" indent="-171441">
              <a:buFont typeface="Arial" panose="020B0604020202020204" pitchFamily="34" charset="0"/>
              <a:buChar char="•"/>
            </a:pPr>
            <a:r>
              <a:rPr lang="en-US" sz="1400" dirty="0" smtClean="0"/>
              <a:t>Seasoned</a:t>
            </a:r>
            <a:r>
              <a:rPr lang="en-US" sz="1400" baseline="0" dirty="0" smtClean="0"/>
              <a:t> professionals?</a:t>
            </a:r>
          </a:p>
          <a:p>
            <a:pPr marL="628616" lvl="1" indent="-171441">
              <a:buFont typeface="Arial" panose="020B0604020202020204" pitchFamily="34" charset="0"/>
              <a:buChar char="•"/>
            </a:pPr>
            <a:r>
              <a:rPr lang="en-US" sz="1400" baseline="0" dirty="0" smtClean="0"/>
              <a:t>Experience with assessment</a:t>
            </a:r>
          </a:p>
          <a:p>
            <a:pPr marL="628616" lvl="1" indent="-171441">
              <a:buFont typeface="Arial" panose="020B0604020202020204" pitchFamily="34" charset="0"/>
              <a:buChar char="•"/>
            </a:pPr>
            <a:r>
              <a:rPr lang="en-US" sz="1400" baseline="0" dirty="0" smtClean="0"/>
              <a:t>Experience with strategic planning</a:t>
            </a:r>
          </a:p>
          <a:p>
            <a:pPr marL="628616" lvl="1" indent="-171441">
              <a:buFont typeface="Arial" panose="020B0604020202020204" pitchFamily="34" charset="0"/>
              <a:buChar char="•"/>
            </a:pPr>
            <a:r>
              <a:rPr lang="en-US" sz="1400" baseline="0" dirty="0" smtClean="0"/>
              <a:t>Person responsible for assessment in your department.  (WRONG – You are all responsible for continuous improvement of programs, services, and student learning)</a:t>
            </a:r>
          </a:p>
          <a:p>
            <a:pPr marL="628616" lvl="1" indent="-171441">
              <a:buFont typeface="Arial" panose="020B0604020202020204" pitchFamily="34" charset="0"/>
              <a:buChar char="•"/>
            </a:pPr>
            <a:endParaRPr lang="en-US" sz="1400" baseline="0" dirty="0" smtClean="0"/>
          </a:p>
          <a:p>
            <a:pPr defTabSz="914350"/>
            <a:r>
              <a:rPr lang="en-US" sz="1400" dirty="0">
                <a:solidFill>
                  <a:prstClr val="black"/>
                </a:solidFill>
              </a:rPr>
              <a:t>That is a quick example of a basic form of assessment.  </a:t>
            </a:r>
          </a:p>
          <a:p>
            <a:pPr marL="171441" indent="-171441" defTabSz="914350">
              <a:buFont typeface="Arial" panose="020B0604020202020204" pitchFamily="34" charset="0"/>
              <a:buChar char="•"/>
            </a:pPr>
            <a:r>
              <a:rPr lang="en-US" sz="1400" dirty="0" smtClean="0">
                <a:solidFill>
                  <a:prstClr val="black"/>
                </a:solidFill>
              </a:rPr>
              <a:t>Knew </a:t>
            </a:r>
            <a:r>
              <a:rPr lang="en-US" sz="1400" dirty="0">
                <a:solidFill>
                  <a:prstClr val="black"/>
                </a:solidFill>
              </a:rPr>
              <a:t>my research </a:t>
            </a:r>
            <a:r>
              <a:rPr lang="en-US" sz="1400" dirty="0" smtClean="0">
                <a:solidFill>
                  <a:prstClr val="black"/>
                </a:solidFill>
              </a:rPr>
              <a:t>question </a:t>
            </a:r>
            <a:r>
              <a:rPr lang="en-US" sz="1400" dirty="0">
                <a:solidFill>
                  <a:prstClr val="black"/>
                </a:solidFill>
              </a:rPr>
              <a:t>– how can I best meet the needs of my audience</a:t>
            </a:r>
          </a:p>
          <a:p>
            <a:pPr marL="171441" indent="-171441" defTabSz="914350">
              <a:buFont typeface="Arial" panose="020B0604020202020204" pitchFamily="34" charset="0"/>
              <a:buChar char="•"/>
            </a:pPr>
            <a:r>
              <a:rPr lang="en-US" sz="1400" dirty="0" smtClean="0">
                <a:solidFill>
                  <a:prstClr val="black"/>
                </a:solidFill>
              </a:rPr>
              <a:t>Did </a:t>
            </a:r>
            <a:r>
              <a:rPr lang="en-US" sz="1400" dirty="0">
                <a:solidFill>
                  <a:prstClr val="black"/>
                </a:solidFill>
              </a:rPr>
              <a:t>a quick poll</a:t>
            </a:r>
          </a:p>
          <a:p>
            <a:pPr marL="171441" indent="-171441" defTabSz="914350">
              <a:buFont typeface="Arial" panose="020B0604020202020204" pitchFamily="34" charset="0"/>
              <a:buChar char="•"/>
            </a:pPr>
            <a:r>
              <a:rPr lang="en-US" sz="1400" dirty="0" smtClean="0">
                <a:solidFill>
                  <a:prstClr val="black"/>
                </a:solidFill>
              </a:rPr>
              <a:t>Use </a:t>
            </a:r>
            <a:r>
              <a:rPr lang="en-US" sz="1400" dirty="0">
                <a:solidFill>
                  <a:prstClr val="black"/>
                </a:solidFill>
              </a:rPr>
              <a:t>results to make improvements throughout presentation</a:t>
            </a:r>
          </a:p>
          <a:p>
            <a:pPr marL="457175" lvl="1"/>
            <a:endParaRPr lang="en-US" baseline="0" dirty="0" smtClean="0"/>
          </a:p>
          <a:p>
            <a:pPr marL="457175" lvl="1"/>
            <a:endParaRPr lang="en-US" dirty="0" smtClean="0"/>
          </a:p>
          <a:p>
            <a:pPr marL="628616" lvl="1" indent="-17144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E9A28DF-EA1C-4926-865B-789DABE66D6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5865477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r>
              <a:rPr lang="en-US" sz="1600" dirty="0" smtClean="0"/>
              <a:t>(GIVE YEAR ONE OUTCOMES HANDOUT)</a:t>
            </a:r>
          </a:p>
          <a:p>
            <a:endParaRPr lang="en-US" sz="1600" dirty="0" smtClean="0"/>
          </a:p>
          <a:p>
            <a:r>
              <a:rPr lang="en-US" sz="1600" dirty="0" smtClean="0"/>
              <a:t>(Read</a:t>
            </a:r>
            <a:r>
              <a:rPr lang="en-US" sz="1600" baseline="0" dirty="0" smtClean="0"/>
              <a:t> slide)</a:t>
            </a:r>
            <a:endParaRPr lang="en-US" sz="1600" dirty="0" smtClean="0"/>
          </a:p>
          <a:p>
            <a:endParaRPr lang="en-US" sz="1600" dirty="0" smtClean="0"/>
          </a:p>
          <a:p>
            <a:r>
              <a:rPr lang="en-US" sz="1600" dirty="0" smtClean="0"/>
              <a:t>(Allow 2-3 minutes for activity)</a:t>
            </a:r>
          </a:p>
          <a:p>
            <a:endParaRPr lang="en-US" sz="1600" dirty="0" smtClean="0"/>
          </a:p>
          <a:p>
            <a:r>
              <a:rPr lang="en-US" sz="1600" dirty="0" smtClean="0"/>
              <a:t>(Ask</a:t>
            </a:r>
            <a:r>
              <a:rPr lang="en-US" sz="1600" baseline="0" dirty="0" smtClean="0"/>
              <a:t> for volunteers to share)</a:t>
            </a:r>
            <a:endParaRPr lang="en-US" sz="1600" dirty="0"/>
          </a:p>
        </p:txBody>
      </p:sp>
      <p:sp>
        <p:nvSpPr>
          <p:cNvPr id="4" name="Slide Number Placeholder 3"/>
          <p:cNvSpPr>
            <a:spLocks noGrp="1"/>
          </p:cNvSpPr>
          <p:nvPr>
            <p:ph type="sldNum" sz="quarter" idx="10"/>
          </p:nvPr>
        </p:nvSpPr>
        <p:spPr/>
        <p:txBody>
          <a:bodyPr/>
          <a:lstStyle/>
          <a:p>
            <a:fld id="{B3119029-80D6-4719-88BC-DDBA32BCA208}" type="slidenum">
              <a:rPr lang="en-US" smtClean="0"/>
              <a:t>40</a:t>
            </a:fld>
            <a:endParaRPr lang="en-US" dirty="0"/>
          </a:p>
        </p:txBody>
      </p:sp>
    </p:spTree>
    <p:extLst>
      <p:ext uri="{BB962C8B-B14F-4D97-AF65-F5344CB8AC3E}">
        <p14:creationId xmlns:p14="http://schemas.microsoft.com/office/powerpoint/2010/main" val="2824950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Now </a:t>
            </a:r>
            <a:r>
              <a:rPr lang="en-US" sz="1600" dirty="0"/>
              <a:t>we have a basic understanding of outcomes, but how do we write or assemble them?</a:t>
            </a:r>
          </a:p>
          <a:p>
            <a:endParaRPr lang="en-US" sz="1600" dirty="0"/>
          </a:p>
          <a:p>
            <a:r>
              <a:rPr lang="en-US" sz="1600" dirty="0"/>
              <a:t>(Read slide)</a:t>
            </a:r>
          </a:p>
          <a:p>
            <a:endParaRPr lang="en-US" sz="1600" dirty="0" smtClean="0"/>
          </a:p>
          <a:p>
            <a:r>
              <a:rPr lang="en-US" sz="1600" dirty="0" smtClean="0"/>
              <a:t>(</a:t>
            </a:r>
            <a:r>
              <a:rPr lang="en-US" sz="1600" dirty="0"/>
              <a:t>Allow 2-3 minutes for the activity</a:t>
            </a:r>
            <a:r>
              <a:rPr lang="en-US" sz="1600"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41</a:t>
            </a:fld>
            <a:endParaRPr lang="en-US" dirty="0"/>
          </a:p>
        </p:txBody>
      </p:sp>
    </p:spTree>
    <p:extLst>
      <p:ext uri="{BB962C8B-B14F-4D97-AF65-F5344CB8AC3E}">
        <p14:creationId xmlns:p14="http://schemas.microsoft.com/office/powerpoint/2010/main" val="5308751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(Read slide)</a:t>
            </a:r>
          </a:p>
          <a:p>
            <a:endParaRPr lang="en-US" sz="1600" dirty="0"/>
          </a:p>
          <a:p>
            <a:r>
              <a:rPr lang="en-US" sz="1600" dirty="0"/>
              <a:t>(Allow 5 minutes or so for activity)</a:t>
            </a:r>
          </a:p>
          <a:p>
            <a:endParaRPr lang="en-US" sz="1600" dirty="0"/>
          </a:p>
          <a:p>
            <a:r>
              <a:rPr lang="en-US" sz="1600" dirty="0"/>
              <a:t>Did your outcome statement include the ABCD’s?</a:t>
            </a:r>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42</a:t>
            </a:fld>
            <a:endParaRPr lang="en-US" dirty="0"/>
          </a:p>
        </p:txBody>
      </p:sp>
    </p:spTree>
    <p:extLst>
      <p:ext uri="{BB962C8B-B14F-4D97-AF65-F5344CB8AC3E}">
        <p14:creationId xmlns:p14="http://schemas.microsoft.com/office/powerpoint/2010/main" val="33987483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(Read slide)</a:t>
            </a:r>
          </a:p>
          <a:p>
            <a:endParaRPr lang="en-US" sz="1600" dirty="0"/>
          </a:p>
          <a:p>
            <a:r>
              <a:rPr lang="en-US" sz="1600" dirty="0"/>
              <a:t>(Allow 2-3 minutes for participants to spot check their outcomes against the 3 M’s criteria)</a:t>
            </a:r>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43</a:t>
            </a:fld>
            <a:endParaRPr lang="en-US" dirty="0"/>
          </a:p>
        </p:txBody>
      </p:sp>
    </p:spTree>
    <p:extLst>
      <p:ext uri="{BB962C8B-B14F-4D97-AF65-F5344CB8AC3E}">
        <p14:creationId xmlns:p14="http://schemas.microsoft.com/office/powerpoint/2010/main" val="1093341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(Read left column slide)</a:t>
            </a:r>
          </a:p>
          <a:p>
            <a:endParaRPr lang="en-US" sz="1600" dirty="0"/>
          </a:p>
          <a:p>
            <a:r>
              <a:rPr lang="en-US" sz="1600" dirty="0"/>
              <a:t>(Read right column slide)</a:t>
            </a:r>
          </a:p>
          <a:p>
            <a:endParaRPr lang="en-US" sz="1600" dirty="0"/>
          </a:p>
          <a:p>
            <a:r>
              <a:rPr lang="en-US" sz="1600" dirty="0"/>
              <a:t>Now you know where your outcome needs revision.</a:t>
            </a:r>
          </a:p>
          <a:p>
            <a:endParaRPr lang="en-US" sz="1600" dirty="0"/>
          </a:p>
          <a:p>
            <a:r>
              <a:rPr lang="en-US" sz="1600" dirty="0"/>
              <a:t>Take a few moments to rewrite it to include all 3 M’s.</a:t>
            </a:r>
          </a:p>
          <a:p>
            <a:endParaRPr lang="en-US" sz="1600" dirty="0"/>
          </a:p>
          <a:p>
            <a:r>
              <a:rPr lang="en-US" sz="1600" dirty="0"/>
              <a:t>(allow 2-3 minutes for activity</a:t>
            </a:r>
            <a:r>
              <a:rPr lang="en-US" sz="1600" dirty="0" smtClean="0"/>
              <a:t>)</a:t>
            </a:r>
          </a:p>
          <a:p>
            <a:endParaRPr lang="en-US" sz="1600" dirty="0" smtClean="0"/>
          </a:p>
          <a:p>
            <a:r>
              <a:rPr lang="en-US" sz="1600" dirty="0" smtClean="0"/>
              <a:t>(Ask for someone</a:t>
            </a:r>
            <a:r>
              <a:rPr lang="en-US" sz="1600" baseline="0" dirty="0" smtClean="0"/>
              <a:t> to share an example)</a:t>
            </a:r>
            <a:endParaRPr lang="en-US" sz="1600" dirty="0"/>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44</a:t>
            </a:fld>
            <a:endParaRPr lang="en-US" dirty="0"/>
          </a:p>
        </p:txBody>
      </p:sp>
    </p:spTree>
    <p:extLst>
      <p:ext uri="{BB962C8B-B14F-4D97-AF65-F5344CB8AC3E}">
        <p14:creationId xmlns:p14="http://schemas.microsoft.com/office/powerpoint/2010/main" val="20946948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7" y="579437"/>
            <a:ext cx="3908426" cy="2932664"/>
          </a:xfrm>
        </p:spPr>
      </p:sp>
      <p:sp>
        <p:nvSpPr>
          <p:cNvPr id="3" name="Notes Placeholder 2"/>
          <p:cNvSpPr>
            <a:spLocks noGrp="1"/>
          </p:cNvSpPr>
          <p:nvPr>
            <p:ph type="body" idx="1"/>
          </p:nvPr>
        </p:nvSpPr>
        <p:spPr>
          <a:xfrm>
            <a:off x="350837" y="3627437"/>
            <a:ext cx="6172200" cy="5029200"/>
          </a:xfrm>
        </p:spPr>
        <p:txBody>
          <a:bodyPr/>
          <a:lstStyle/>
          <a:p>
            <a:r>
              <a:rPr lang="en-US" sz="1600" dirty="0" smtClean="0"/>
              <a:t>(Give out Bloom’s Handout)</a:t>
            </a:r>
          </a:p>
          <a:p>
            <a:endParaRPr lang="en-US" sz="1600" dirty="0" smtClean="0"/>
          </a:p>
          <a:p>
            <a:r>
              <a:rPr lang="en-US" sz="1600" dirty="0" smtClean="0"/>
              <a:t>Bloom’s </a:t>
            </a:r>
            <a:r>
              <a:rPr lang="en-US" sz="1600" dirty="0"/>
              <a:t>taxonomy provides a useful framework for identifying and describing the development of student learning from the acquisition of foundation knowledge and skills through the characteristics of expert knowledge. </a:t>
            </a:r>
          </a:p>
          <a:p>
            <a:endParaRPr lang="en-US" sz="1600" dirty="0"/>
          </a:p>
          <a:p>
            <a:r>
              <a:rPr lang="en-US" sz="1600" dirty="0"/>
              <a:t>Basic to </a:t>
            </a:r>
            <a:r>
              <a:rPr lang="en-US" sz="1600" dirty="0" smtClean="0"/>
              <a:t>Complex</a:t>
            </a:r>
          </a:p>
          <a:p>
            <a:endParaRPr lang="en-US" sz="1600" dirty="0" smtClean="0"/>
          </a:p>
          <a:p>
            <a:r>
              <a:rPr lang="en-US" sz="1600" dirty="0" smtClean="0"/>
              <a:t>(Ask</a:t>
            </a:r>
            <a:r>
              <a:rPr lang="en-US" sz="1600" baseline="0" dirty="0" smtClean="0"/>
              <a:t> participants to replace their action verb for a Bloom’s action verb if they have not already done so)</a:t>
            </a:r>
            <a:endParaRPr lang="en-US" sz="1600" dirty="0"/>
          </a:p>
          <a:p>
            <a:endParaRPr lang="en-US" sz="1600" dirty="0"/>
          </a:p>
          <a:p>
            <a:pPr defTabSz="914350">
              <a:defRPr/>
            </a:pPr>
            <a:r>
              <a:rPr lang="en-US" sz="1600" dirty="0"/>
              <a:t>Utilize this graphic to identify words that describe the behaviors that you are expecting your audience to be able to perform as a result of participation in your program/service. </a:t>
            </a:r>
          </a:p>
          <a:p>
            <a:endParaRPr lang="en-US" sz="1600" dirty="0"/>
          </a:p>
          <a:p>
            <a:r>
              <a:rPr lang="en-US" sz="1600" dirty="0"/>
              <a:t>Source: http://uwf.edu/cutla/writingslo.cfm</a:t>
            </a:r>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45</a:t>
            </a:fld>
            <a:endParaRPr lang="en-US" dirty="0"/>
          </a:p>
        </p:txBody>
      </p:sp>
    </p:spTree>
    <p:extLst>
      <p:ext uri="{BB962C8B-B14F-4D97-AF65-F5344CB8AC3E}">
        <p14:creationId xmlns:p14="http://schemas.microsoft.com/office/powerpoint/2010/main" val="847810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(Read slide) </a:t>
            </a:r>
          </a:p>
          <a:p>
            <a:endParaRPr lang="en-US" sz="1600" dirty="0"/>
          </a:p>
          <a:p>
            <a:r>
              <a:rPr lang="en-US" sz="1600" dirty="0"/>
              <a:t>Write student learning outcomes so that students and individuals who do not share your disciplinary expertise will understand the knowledge, skills, abilities, and values they can expect to attain in your </a:t>
            </a:r>
            <a:r>
              <a:rPr lang="en-US" sz="1600" dirty="0" smtClean="0"/>
              <a:t>program. </a:t>
            </a:r>
            <a:r>
              <a:rPr lang="en-US" sz="1600" dirty="0"/>
              <a:t>Describe the </a:t>
            </a:r>
            <a:r>
              <a:rPr lang="en-US" sz="1600" dirty="0" smtClean="0"/>
              <a:t>outcome </a:t>
            </a:r>
            <a:r>
              <a:rPr lang="en-US" sz="1600" dirty="0"/>
              <a:t>in language that a non-specialist will understand.</a:t>
            </a:r>
          </a:p>
          <a:p>
            <a:endParaRPr lang="en-US" sz="1600" dirty="0"/>
          </a:p>
          <a:p>
            <a:r>
              <a:rPr lang="en-US" sz="1600" dirty="0"/>
              <a:t>Tips:</a:t>
            </a:r>
          </a:p>
          <a:p>
            <a:pPr lvl="0"/>
            <a:r>
              <a:rPr lang="en-US" sz="1600" dirty="0"/>
              <a:t>Write all outcomes as complete sentences. </a:t>
            </a:r>
          </a:p>
          <a:p>
            <a:r>
              <a:rPr lang="en-US" sz="1600" dirty="0"/>
              <a:t> </a:t>
            </a:r>
          </a:p>
          <a:p>
            <a:pPr lvl="0"/>
            <a:r>
              <a:rPr lang="en-US" sz="1600" dirty="0"/>
              <a:t>Make sure you are writing outcomes that are measurable. </a:t>
            </a:r>
          </a:p>
          <a:p>
            <a:r>
              <a:rPr lang="en-US" sz="1600" dirty="0"/>
              <a:t> </a:t>
            </a:r>
          </a:p>
          <a:p>
            <a:pPr lvl="0"/>
            <a:r>
              <a:rPr lang="en-US" sz="1600" dirty="0"/>
              <a:t>Write outcomes as standalone statements so that they make sense if nothing else is next to </a:t>
            </a:r>
            <a:r>
              <a:rPr lang="en-US" sz="1600" dirty="0" smtClean="0"/>
              <a:t>them (Include name of office).</a:t>
            </a:r>
            <a:endParaRPr lang="en-US" sz="1600" dirty="0"/>
          </a:p>
        </p:txBody>
      </p:sp>
      <p:sp>
        <p:nvSpPr>
          <p:cNvPr id="4" name="Slide Number Placeholder 3"/>
          <p:cNvSpPr>
            <a:spLocks noGrp="1"/>
          </p:cNvSpPr>
          <p:nvPr>
            <p:ph type="sldNum" sz="quarter" idx="10"/>
          </p:nvPr>
        </p:nvSpPr>
        <p:spPr/>
        <p:txBody>
          <a:bodyPr/>
          <a:lstStyle/>
          <a:p>
            <a:fld id="{B3119029-80D6-4719-88BC-DDBA32BCA208}" type="slidenum">
              <a:rPr lang="en-US" smtClean="0"/>
              <a:t>46</a:t>
            </a:fld>
            <a:endParaRPr lang="en-US" dirty="0"/>
          </a:p>
        </p:txBody>
      </p:sp>
    </p:spTree>
    <p:extLst>
      <p:ext uri="{BB962C8B-B14F-4D97-AF65-F5344CB8AC3E}">
        <p14:creationId xmlns:p14="http://schemas.microsoft.com/office/powerpoint/2010/main" val="34037247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47</a:t>
            </a:fld>
            <a:endParaRPr lang="en-US" dirty="0"/>
          </a:p>
        </p:txBody>
      </p:sp>
    </p:spTree>
    <p:extLst>
      <p:ext uri="{BB962C8B-B14F-4D97-AF65-F5344CB8AC3E}">
        <p14:creationId xmlns:p14="http://schemas.microsoft.com/office/powerpoint/2010/main" val="27676412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48</a:t>
            </a:fld>
            <a:endParaRPr lang="en-US" dirty="0"/>
          </a:p>
        </p:txBody>
      </p:sp>
    </p:spTree>
    <p:extLst>
      <p:ext uri="{BB962C8B-B14F-4D97-AF65-F5344CB8AC3E}">
        <p14:creationId xmlns:p14="http://schemas.microsoft.com/office/powerpoint/2010/main" val="474043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4437" y="350837"/>
            <a:ext cx="1622426" cy="1217377"/>
          </a:xfrm>
        </p:spPr>
      </p:sp>
      <p:sp>
        <p:nvSpPr>
          <p:cNvPr id="3" name="Notes Placeholder 2"/>
          <p:cNvSpPr>
            <a:spLocks noGrp="1"/>
          </p:cNvSpPr>
          <p:nvPr>
            <p:ph type="body" idx="1"/>
          </p:nvPr>
        </p:nvSpPr>
        <p:spPr>
          <a:xfrm>
            <a:off x="274637" y="1646237"/>
            <a:ext cx="6324600" cy="6019800"/>
          </a:xfrm>
        </p:spPr>
        <p:txBody>
          <a:bodyPr/>
          <a:lstStyle/>
          <a:p>
            <a:r>
              <a:rPr lang="en-US" dirty="0"/>
              <a:t>Another way to strengthen outcomes is to make sure they are SMART.</a:t>
            </a:r>
          </a:p>
          <a:p>
            <a:endParaRPr lang="en-US" sz="900" dirty="0"/>
          </a:p>
          <a:p>
            <a:r>
              <a:rPr lang="en-US" dirty="0"/>
              <a:t>(Read slide</a:t>
            </a:r>
            <a:r>
              <a:rPr lang="en-US" dirty="0" smtClean="0"/>
              <a:t>)</a:t>
            </a:r>
          </a:p>
          <a:p>
            <a:endParaRPr lang="en-US" sz="800" dirty="0" smtClean="0"/>
          </a:p>
          <a:p>
            <a:r>
              <a:rPr lang="en-US" dirty="0" smtClean="0"/>
              <a:t>S</a:t>
            </a:r>
          </a:p>
          <a:p>
            <a:pPr marL="285750" indent="-285750" algn="l">
              <a:buFont typeface="Arial" pitchFamily="34" charset="0"/>
              <a:buChar char="•"/>
            </a:pPr>
            <a:r>
              <a:rPr lang="en-US" dirty="0" smtClean="0"/>
              <a:t>Who do we want to impact? Who is involved?</a:t>
            </a:r>
          </a:p>
          <a:p>
            <a:pPr marL="285750" indent="-285750" algn="l">
              <a:buFont typeface="Arial" pitchFamily="34" charset="0"/>
              <a:buChar char="•"/>
            </a:pPr>
            <a:r>
              <a:rPr lang="en-US" dirty="0" smtClean="0"/>
              <a:t>What do we want to achieve?</a:t>
            </a:r>
          </a:p>
          <a:p>
            <a:pPr marL="285750" indent="-285750" algn="l">
              <a:buFont typeface="Arial" pitchFamily="34" charset="0"/>
              <a:buChar char="•"/>
            </a:pPr>
            <a:r>
              <a:rPr lang="en-US" dirty="0" smtClean="0"/>
              <a:t>Where do we want this accomplishment to take place?</a:t>
            </a:r>
          </a:p>
          <a:p>
            <a:pPr marL="285750" indent="-285750" algn="l">
              <a:buFont typeface="Arial" pitchFamily="34" charset="0"/>
              <a:buChar char="•"/>
            </a:pPr>
            <a:r>
              <a:rPr lang="en-US" dirty="0" smtClean="0"/>
              <a:t>Why are we working to accomplish this task?</a:t>
            </a:r>
          </a:p>
          <a:p>
            <a:pPr marL="285750" indent="-285750" algn="l">
              <a:buFont typeface="Arial" pitchFamily="34" charset="0"/>
              <a:buChar char="•"/>
            </a:pPr>
            <a:r>
              <a:rPr lang="en-US" dirty="0" smtClean="0"/>
              <a:t>Which areas will be effected?</a:t>
            </a:r>
          </a:p>
          <a:p>
            <a:pPr marL="0" indent="0" algn="l">
              <a:buFont typeface="Arial" pitchFamily="34" charset="0"/>
              <a:buNone/>
            </a:pPr>
            <a:endParaRPr lang="en-US" sz="800" dirty="0" smtClean="0"/>
          </a:p>
          <a:p>
            <a:pPr marL="0" indent="0" algn="l">
              <a:buFont typeface="Arial" pitchFamily="34" charset="0"/>
              <a:buNone/>
            </a:pPr>
            <a:r>
              <a:rPr lang="en-US" dirty="0" smtClean="0"/>
              <a:t>M</a:t>
            </a:r>
          </a:p>
          <a:p>
            <a:r>
              <a:rPr lang="en-US" dirty="0" smtClean="0"/>
              <a:t>How do you know it is progress if it is not measurable?</a:t>
            </a:r>
          </a:p>
          <a:p>
            <a:r>
              <a:rPr lang="en-US" dirty="0" smtClean="0"/>
              <a:t>Information can be collected with either or both quantitative and Qualitative methods.</a:t>
            </a:r>
          </a:p>
          <a:p>
            <a:pPr marL="285750" indent="-285750" algn="l">
              <a:buFont typeface="Arial" pitchFamily="34" charset="0"/>
              <a:buChar char="•"/>
            </a:pPr>
            <a:r>
              <a:rPr lang="en-US" dirty="0" smtClean="0"/>
              <a:t>How much?</a:t>
            </a:r>
          </a:p>
          <a:p>
            <a:pPr marL="285750" indent="-285750" algn="l">
              <a:buFont typeface="Arial" pitchFamily="34" charset="0"/>
              <a:buChar char="•"/>
            </a:pPr>
            <a:r>
              <a:rPr lang="en-US" dirty="0" smtClean="0"/>
              <a:t>How many?</a:t>
            </a:r>
          </a:p>
          <a:p>
            <a:pPr marL="285750" indent="-285750" algn="l">
              <a:buFont typeface="Arial" pitchFamily="34" charset="0"/>
              <a:buChar char="•"/>
            </a:pPr>
            <a:r>
              <a:rPr lang="en-US" dirty="0" smtClean="0"/>
              <a:t>How will we know if we’ve achieved what we set to accomplish?</a:t>
            </a:r>
          </a:p>
          <a:p>
            <a:pPr marL="0" indent="0" algn="l">
              <a:buFont typeface="Arial" pitchFamily="34" charset="0"/>
              <a:buNone/>
            </a:pPr>
            <a:endParaRPr lang="en-US" sz="800" dirty="0" smtClean="0"/>
          </a:p>
          <a:p>
            <a:pPr marL="0" indent="0" algn="l">
              <a:buFont typeface="Arial" pitchFamily="34" charset="0"/>
              <a:buNone/>
            </a:pPr>
            <a:r>
              <a:rPr lang="en-US" dirty="0" smtClean="0"/>
              <a:t>A</a:t>
            </a:r>
          </a:p>
          <a:p>
            <a:r>
              <a:rPr lang="en-US" dirty="0" smtClean="0"/>
              <a:t>outcomes should not be too extreme.  They should be reachable while still stretching the student/organization to do or be more. </a:t>
            </a:r>
          </a:p>
          <a:p>
            <a:pPr marL="285750" indent="-285750" algn="l">
              <a:buFont typeface="Arial" pitchFamily="34" charset="0"/>
              <a:buChar char="•"/>
            </a:pPr>
            <a:r>
              <a:rPr lang="en-US" dirty="0" smtClean="0"/>
              <a:t>Can this be accomplished?</a:t>
            </a:r>
          </a:p>
          <a:p>
            <a:pPr marL="285750" indent="-285750" algn="l">
              <a:buFont typeface="Arial" pitchFamily="34" charset="0"/>
              <a:buChar char="•"/>
            </a:pPr>
            <a:r>
              <a:rPr lang="en-US" dirty="0" smtClean="0"/>
              <a:t>Will this push us to be our realistic best?</a:t>
            </a:r>
          </a:p>
          <a:p>
            <a:pPr marL="285750" indent="-285750" algn="l">
              <a:buFont typeface="Arial" pitchFamily="34" charset="0"/>
              <a:buChar char="•"/>
            </a:pPr>
            <a:r>
              <a:rPr lang="en-US" dirty="0" smtClean="0"/>
              <a:t>How will we achieve this?</a:t>
            </a:r>
          </a:p>
          <a:p>
            <a:pPr marL="0" indent="0" algn="r">
              <a:buFont typeface="Arial" pitchFamily="34" charset="0"/>
              <a:buNone/>
            </a:pPr>
            <a:endParaRPr lang="en-US" sz="800" dirty="0" smtClean="0"/>
          </a:p>
          <a:p>
            <a:pPr marL="0" indent="0" algn="l">
              <a:buFont typeface="Arial" pitchFamily="34" charset="0"/>
              <a:buNone/>
            </a:pPr>
            <a:r>
              <a:rPr lang="en-US" dirty="0" smtClean="0"/>
              <a:t>R</a:t>
            </a:r>
          </a:p>
          <a:p>
            <a:r>
              <a:rPr lang="en-US" dirty="0" smtClean="0"/>
              <a:t>Some tasks might be specific, measurable, and attainable; however, they may not be pertinent to moving the student/organization forward. </a:t>
            </a:r>
          </a:p>
          <a:p>
            <a:pPr marL="285750" indent="-285750" algn="l">
              <a:buFont typeface="Arial" pitchFamily="34" charset="0"/>
              <a:buChar char="•"/>
            </a:pPr>
            <a:r>
              <a:rPr lang="en-US" dirty="0" smtClean="0"/>
              <a:t>Does the student/organization really need this?</a:t>
            </a:r>
          </a:p>
          <a:p>
            <a:pPr marL="285750" indent="-285750" algn="l">
              <a:buFont typeface="Arial" pitchFamily="34" charset="0"/>
              <a:buChar char="•"/>
            </a:pPr>
            <a:r>
              <a:rPr lang="en-US" dirty="0" smtClean="0"/>
              <a:t>Is this effort worthwhile?</a:t>
            </a:r>
          </a:p>
          <a:p>
            <a:pPr marL="285750" indent="-285750" algn="l">
              <a:buFont typeface="Arial" pitchFamily="34" charset="0"/>
              <a:buChar char="•"/>
            </a:pPr>
            <a:r>
              <a:rPr lang="en-US" dirty="0" smtClean="0"/>
              <a:t>Will this have an effect on the desired goal?</a:t>
            </a:r>
          </a:p>
          <a:p>
            <a:pPr marL="285750" indent="-285750" algn="l">
              <a:buFont typeface="Arial" pitchFamily="34" charset="0"/>
              <a:buChar char="•"/>
            </a:pPr>
            <a:r>
              <a:rPr lang="en-US" dirty="0" smtClean="0"/>
              <a:t>Do the benefits of doing this outweigh the costs?</a:t>
            </a:r>
          </a:p>
          <a:p>
            <a:pPr marL="285750" indent="-285750" algn="l">
              <a:buFont typeface="Arial" pitchFamily="34" charset="0"/>
              <a:buChar char="•"/>
            </a:pPr>
            <a:r>
              <a:rPr lang="en-US" dirty="0" smtClean="0"/>
              <a:t>How does the student/organization benefit from this?</a:t>
            </a:r>
          </a:p>
          <a:p>
            <a:pPr marL="0" indent="0" algn="l">
              <a:buFont typeface="Arial" pitchFamily="34" charset="0"/>
              <a:buNone/>
            </a:pPr>
            <a:endParaRPr lang="en-US" sz="800" dirty="0" smtClean="0"/>
          </a:p>
          <a:p>
            <a:r>
              <a:rPr lang="en-US" dirty="0" smtClean="0"/>
              <a:t>T</a:t>
            </a:r>
          </a:p>
          <a:p>
            <a:r>
              <a:rPr lang="en-US" dirty="0" smtClean="0"/>
              <a:t>outcomes should be planned within a given timeframe.  Deadlines help with completion.</a:t>
            </a:r>
          </a:p>
          <a:p>
            <a:pPr marL="285750" indent="-285750" algn="l">
              <a:buFont typeface="Arial" pitchFamily="34" charset="0"/>
              <a:buChar char="•"/>
            </a:pPr>
            <a:r>
              <a:rPr lang="en-US" dirty="0" smtClean="0"/>
              <a:t>When will the student/we do this?</a:t>
            </a:r>
          </a:p>
          <a:p>
            <a:pPr marL="285750" indent="-285750" algn="l">
              <a:buFont typeface="Arial" pitchFamily="34" charset="0"/>
              <a:buChar char="•"/>
            </a:pPr>
            <a:r>
              <a:rPr lang="en-US" dirty="0" smtClean="0"/>
              <a:t>Is it feasible within the planning timeframe to do this?</a:t>
            </a:r>
          </a:p>
          <a:p>
            <a:pPr marL="285750" indent="-285750" algn="l">
              <a:buFont typeface="Arial" pitchFamily="34" charset="0"/>
              <a:buChar char="•"/>
            </a:pPr>
            <a:r>
              <a:rPr lang="en-US" dirty="0" smtClean="0"/>
              <a:t>Is it the right time for the student/organization to work on this?</a:t>
            </a:r>
          </a:p>
          <a:p>
            <a:endParaRPr lang="en-US" dirty="0"/>
          </a:p>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390333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5837" y="692150"/>
            <a:ext cx="2591727" cy="1944687"/>
          </a:xfrm>
        </p:spPr>
      </p:sp>
      <p:sp>
        <p:nvSpPr>
          <p:cNvPr id="3" name="Notes Placeholder 2"/>
          <p:cNvSpPr>
            <a:spLocks noGrp="1"/>
          </p:cNvSpPr>
          <p:nvPr>
            <p:ph type="body" idx="1"/>
          </p:nvPr>
        </p:nvSpPr>
        <p:spPr>
          <a:xfrm>
            <a:off x="274637" y="2713037"/>
            <a:ext cx="6400800" cy="5257800"/>
          </a:xfrm>
        </p:spPr>
        <p:txBody>
          <a:bodyPr/>
          <a:lstStyle/>
          <a:p>
            <a:r>
              <a:rPr lang="en-US" sz="1400" dirty="0" smtClean="0"/>
              <a:t>Address</a:t>
            </a:r>
            <a:r>
              <a:rPr lang="en-US" sz="1400" baseline="0" dirty="0" smtClean="0"/>
              <a:t> why assessment evokes fear…</a:t>
            </a:r>
          </a:p>
          <a:p>
            <a:pPr marL="628616" lvl="1" indent="-171441">
              <a:buFont typeface="Arial" panose="020B0604020202020204" pitchFamily="34" charset="0"/>
              <a:buChar char="•"/>
            </a:pPr>
            <a:r>
              <a:rPr lang="en-US" sz="1400" baseline="0" dirty="0" smtClean="0"/>
              <a:t>Performance Review</a:t>
            </a:r>
          </a:p>
          <a:p>
            <a:pPr marL="628616" lvl="1" indent="-171441">
              <a:buFont typeface="Arial" panose="020B0604020202020204" pitchFamily="34" charset="0"/>
              <a:buChar char="•"/>
            </a:pPr>
            <a:r>
              <a:rPr lang="en-US" sz="1400" baseline="0" dirty="0" smtClean="0"/>
              <a:t>Programs will receive negative findings</a:t>
            </a:r>
          </a:p>
          <a:p>
            <a:pPr marL="628616" lvl="1" indent="-171441">
              <a:buFont typeface="Arial" panose="020B0604020202020204" pitchFamily="34" charset="0"/>
              <a:buChar char="•"/>
            </a:pPr>
            <a:r>
              <a:rPr lang="en-US" sz="1400" baseline="0" dirty="0" smtClean="0"/>
              <a:t>Budgets will be cut</a:t>
            </a:r>
          </a:p>
          <a:p>
            <a:pPr defTabSz="914350"/>
            <a:endParaRPr lang="en-US" sz="1400" dirty="0">
              <a:solidFill>
                <a:prstClr val="black"/>
              </a:solidFill>
            </a:endParaRPr>
          </a:p>
          <a:p>
            <a:pPr defTabSz="914350"/>
            <a:r>
              <a:rPr lang="en-US" sz="1400" dirty="0">
                <a:solidFill>
                  <a:prstClr val="black"/>
                </a:solidFill>
              </a:rPr>
              <a:t>But,</a:t>
            </a:r>
          </a:p>
          <a:p>
            <a:pPr defTabSz="914350"/>
            <a:endParaRPr lang="en-US" sz="1400" dirty="0">
              <a:solidFill>
                <a:prstClr val="black"/>
              </a:solidFill>
            </a:endParaRPr>
          </a:p>
          <a:p>
            <a:pPr marL="628616" lvl="1" indent="-171441" defTabSz="914350">
              <a:buFont typeface="Arial" panose="020B0604020202020204" pitchFamily="34" charset="0"/>
              <a:buChar char="•"/>
            </a:pPr>
            <a:r>
              <a:rPr lang="en-US" sz="1400" dirty="0">
                <a:solidFill>
                  <a:prstClr val="black"/>
                </a:solidFill>
              </a:rPr>
              <a:t>Really about knowing how well we are doing</a:t>
            </a:r>
          </a:p>
          <a:p>
            <a:pPr marL="628616" lvl="1" indent="-171441" defTabSz="914350">
              <a:buFont typeface="Arial" panose="020B0604020202020204" pitchFamily="34" charset="0"/>
              <a:buChar char="•"/>
            </a:pPr>
            <a:r>
              <a:rPr lang="en-US" sz="1400" dirty="0">
                <a:solidFill>
                  <a:prstClr val="black"/>
                </a:solidFill>
              </a:rPr>
              <a:t>How to make improvements</a:t>
            </a:r>
          </a:p>
          <a:p>
            <a:pPr marL="628616" lvl="1" indent="-171441" defTabSz="914350">
              <a:buFont typeface="Arial" panose="020B0604020202020204" pitchFamily="34" charset="0"/>
              <a:buChar char="•"/>
            </a:pPr>
            <a:r>
              <a:rPr lang="en-US" sz="1400" dirty="0">
                <a:solidFill>
                  <a:prstClr val="black"/>
                </a:solidFill>
              </a:rPr>
              <a:t>To measure when and how we’ve reached our intended outcomes</a:t>
            </a:r>
          </a:p>
          <a:p>
            <a:pPr marL="628616" lvl="1" indent="-171441" defTabSz="914350">
              <a:buFont typeface="Arial" panose="020B0604020202020204" pitchFamily="34" charset="0"/>
              <a:buChar char="•"/>
            </a:pPr>
            <a:r>
              <a:rPr lang="en-US" sz="1400" dirty="0">
                <a:solidFill>
                  <a:prstClr val="black"/>
                </a:solidFill>
              </a:rPr>
              <a:t>Helps us tell about value and work</a:t>
            </a:r>
          </a:p>
          <a:p>
            <a:pPr marL="457175" lvl="1" defTabSz="914350"/>
            <a:endParaRPr lang="en-US" sz="1400" dirty="0">
              <a:solidFill>
                <a:prstClr val="black"/>
              </a:solidFill>
            </a:endParaRPr>
          </a:p>
          <a:p>
            <a:pPr defTabSz="914350">
              <a:defRPr/>
            </a:pPr>
            <a:r>
              <a:rPr lang="en-US" sz="1400" dirty="0">
                <a:solidFill>
                  <a:prstClr val="black"/>
                </a:solidFill>
              </a:rPr>
              <a:t>It is even more scary to face tough times not knowing how we are doing or to have no way to show </a:t>
            </a:r>
            <a:r>
              <a:rPr lang="en-US" sz="1400" dirty="0" smtClean="0">
                <a:solidFill>
                  <a:prstClr val="black"/>
                </a:solidFill>
              </a:rPr>
              <a:t>others</a:t>
            </a:r>
          </a:p>
          <a:p>
            <a:pPr defTabSz="914350">
              <a:defRPr/>
            </a:pPr>
            <a:endParaRPr lang="en-US" dirty="0" smtClean="0">
              <a:solidFill>
                <a:prstClr val="black"/>
              </a:solidFill>
            </a:endParaRPr>
          </a:p>
          <a:p>
            <a:r>
              <a:rPr lang="en-US" sz="1600" dirty="0" smtClean="0"/>
              <a:t>(</a:t>
            </a:r>
            <a:r>
              <a:rPr lang="en-US" sz="1600" dirty="0"/>
              <a:t>Read slide)</a:t>
            </a:r>
          </a:p>
          <a:p>
            <a:endParaRPr lang="en-US" sz="1600" dirty="0"/>
          </a:p>
          <a:p>
            <a:r>
              <a:rPr lang="en-US" sz="1600" dirty="0"/>
              <a:t>In addition, assessment is: Defining what students should be able to do, think, or know at the end of a unit of instruction (defining, that is, the student learning outcomes).</a:t>
            </a:r>
          </a:p>
          <a:p>
            <a:endParaRPr lang="en-US" sz="1600" dirty="0"/>
          </a:p>
          <a:p>
            <a:r>
              <a:rPr lang="en-US" sz="1600" dirty="0"/>
              <a:t>Assessment is determining whether, and to what extent, students can do, think, or know it.</a:t>
            </a:r>
          </a:p>
          <a:p>
            <a:endParaRPr lang="en-US" sz="1600" dirty="0"/>
          </a:p>
          <a:p>
            <a:r>
              <a:rPr lang="en-US" sz="1600" dirty="0"/>
              <a:t>Assessment is also using this information to make improvements in programming and learning.</a:t>
            </a:r>
          </a:p>
          <a:p>
            <a:pPr defTabSz="914350">
              <a:defRPr/>
            </a:pPr>
            <a:endParaRPr lang="en-US" dirty="0">
              <a:solidFill>
                <a:prstClr val="black"/>
              </a:solidFill>
            </a:endParaRPr>
          </a:p>
          <a:p>
            <a:pPr marL="457175" lvl="1" defTabSz="914350"/>
            <a:endParaRPr lang="en-US" baseline="0" dirty="0" smtClean="0"/>
          </a:p>
          <a:p>
            <a:pPr marL="1085790" lvl="2" indent="-17144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E9A28DF-EA1C-4926-865B-789DABE66D67}" type="slidenum">
              <a:rPr lang="en-US" smtClean="0"/>
              <a:t>5</a:t>
            </a:fld>
            <a:endParaRPr lang="en-US" dirty="0"/>
          </a:p>
        </p:txBody>
      </p:sp>
    </p:spTree>
    <p:extLst>
      <p:ext uri="{BB962C8B-B14F-4D97-AF65-F5344CB8AC3E}">
        <p14:creationId xmlns:p14="http://schemas.microsoft.com/office/powerpoint/2010/main" val="21221467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(Read left column)</a:t>
            </a:r>
          </a:p>
          <a:p>
            <a:endParaRPr lang="en-US" sz="1600" dirty="0"/>
          </a:p>
          <a:p>
            <a:r>
              <a:rPr lang="en-US" sz="1600" dirty="0"/>
              <a:t>(Read right column)</a:t>
            </a:r>
          </a:p>
          <a:p>
            <a:endParaRPr lang="en-US" sz="1600" dirty="0"/>
          </a:p>
          <a:p>
            <a:r>
              <a:rPr lang="en-US" sz="1600" dirty="0"/>
              <a:t>(Allow 5 minutes for exercise</a:t>
            </a:r>
            <a:r>
              <a:rPr lang="en-US" sz="1600" dirty="0" smtClean="0"/>
              <a:t>)</a:t>
            </a:r>
          </a:p>
          <a:p>
            <a:endParaRPr lang="en-US" sz="1600" dirty="0" smtClean="0"/>
          </a:p>
          <a:p>
            <a:r>
              <a:rPr lang="en-US" sz="1600" dirty="0" smtClean="0"/>
              <a:t>(Ask</a:t>
            </a:r>
            <a:r>
              <a:rPr lang="en-US" sz="1600" baseline="0" dirty="0" smtClean="0"/>
              <a:t> participants to share an example or two)</a:t>
            </a:r>
            <a:endParaRPr lang="en-US" sz="1600" dirty="0"/>
          </a:p>
          <a:p>
            <a:endParaRPr lang="en-US" sz="1600" dirty="0"/>
          </a:p>
        </p:txBody>
      </p:sp>
      <p:sp>
        <p:nvSpPr>
          <p:cNvPr id="4" name="Slide Number Placeholder 3"/>
          <p:cNvSpPr>
            <a:spLocks noGrp="1"/>
          </p:cNvSpPr>
          <p:nvPr>
            <p:ph type="sldNum" sz="quarter" idx="10"/>
          </p:nvPr>
        </p:nvSpPr>
        <p:spPr/>
        <p:txBody>
          <a:bodyPr/>
          <a:lstStyle/>
          <a:p>
            <a:fld id="{B3119029-80D6-4719-88BC-DDBA32BCA208}" type="slidenum">
              <a:rPr lang="en-US" smtClean="0"/>
              <a:t>50</a:t>
            </a:fld>
            <a:endParaRPr lang="en-US" dirty="0"/>
          </a:p>
        </p:txBody>
      </p:sp>
    </p:spTree>
    <p:extLst>
      <p:ext uri="{BB962C8B-B14F-4D97-AF65-F5344CB8AC3E}">
        <p14:creationId xmlns:p14="http://schemas.microsoft.com/office/powerpoint/2010/main" val="25472360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When in doubt about where to start with this process, there is always a template.  </a:t>
            </a:r>
          </a:p>
          <a:p>
            <a:endParaRPr lang="en-US" sz="1600" dirty="0"/>
          </a:p>
          <a:p>
            <a:r>
              <a:rPr lang="en-US" sz="1600" dirty="0"/>
              <a:t>You can use this template to get started and the check for the ABCDs, 3M’s, and to see if your outcome is SMART.</a:t>
            </a:r>
          </a:p>
          <a:p>
            <a:endParaRPr lang="en-US" sz="1600" dirty="0"/>
          </a:p>
          <a:p>
            <a:r>
              <a:rPr lang="en-US" sz="1600" dirty="0"/>
              <a:t>(Read slide)</a:t>
            </a:r>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51</a:t>
            </a:fld>
            <a:endParaRPr lang="en-US" dirty="0"/>
          </a:p>
        </p:txBody>
      </p:sp>
    </p:spTree>
    <p:extLst>
      <p:ext uri="{BB962C8B-B14F-4D97-AF65-F5344CB8AC3E}">
        <p14:creationId xmlns:p14="http://schemas.microsoft.com/office/powerpoint/2010/main" val="16304505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52</a:t>
            </a:fld>
            <a:endParaRPr lang="en-US" dirty="0"/>
          </a:p>
        </p:txBody>
      </p:sp>
    </p:spTree>
    <p:extLst>
      <p:ext uri="{BB962C8B-B14F-4D97-AF65-F5344CB8AC3E}">
        <p14:creationId xmlns:p14="http://schemas.microsoft.com/office/powerpoint/2010/main" val="238616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53</a:t>
            </a:fld>
            <a:endParaRPr lang="en-US" dirty="0"/>
          </a:p>
        </p:txBody>
      </p:sp>
    </p:spTree>
    <p:extLst>
      <p:ext uri="{BB962C8B-B14F-4D97-AF65-F5344CB8AC3E}">
        <p14:creationId xmlns:p14="http://schemas.microsoft.com/office/powerpoint/2010/main" val="39281468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With program outcomes you ask yourself</a:t>
            </a:r>
            <a:r>
              <a:rPr lang="en-US" sz="1600" baseline="0" dirty="0" smtClean="0"/>
              <a:t> -</a:t>
            </a:r>
            <a:r>
              <a:rPr lang="en-US" sz="1600" dirty="0" smtClean="0"/>
              <a:t>What is the end result of this program or service from our perspective</a:t>
            </a:r>
          </a:p>
          <a:p>
            <a:endParaRPr lang="en-US" sz="1600" dirty="0" smtClean="0"/>
          </a:p>
          <a:p>
            <a:r>
              <a:rPr lang="en-US" sz="1600" dirty="0" smtClean="0"/>
              <a:t>(Read slide)</a:t>
            </a:r>
          </a:p>
          <a:p>
            <a:endParaRPr lang="en-US" sz="1600" dirty="0" smtClean="0"/>
          </a:p>
          <a:p>
            <a:r>
              <a:rPr lang="en-US" sz="1600" dirty="0" smtClean="0"/>
              <a:t>(Allow</a:t>
            </a:r>
            <a:r>
              <a:rPr lang="en-US" sz="1600" baseline="0" dirty="0" smtClean="0"/>
              <a:t> 2-3 minutes for activity)</a:t>
            </a:r>
            <a:endParaRPr lang="en-US" sz="1600" dirty="0"/>
          </a:p>
        </p:txBody>
      </p:sp>
      <p:sp>
        <p:nvSpPr>
          <p:cNvPr id="4" name="Slide Number Placeholder 3"/>
          <p:cNvSpPr>
            <a:spLocks noGrp="1"/>
          </p:cNvSpPr>
          <p:nvPr>
            <p:ph type="sldNum" sz="quarter" idx="10"/>
          </p:nvPr>
        </p:nvSpPr>
        <p:spPr/>
        <p:txBody>
          <a:bodyPr/>
          <a:lstStyle/>
          <a:p>
            <a:fld id="{B3119029-80D6-4719-88BC-DDBA32BCA208}" type="slidenum">
              <a:rPr lang="en-US" smtClean="0"/>
              <a:t>54</a:t>
            </a:fld>
            <a:endParaRPr lang="en-US" dirty="0"/>
          </a:p>
        </p:txBody>
      </p:sp>
    </p:spTree>
    <p:extLst>
      <p:ext uri="{BB962C8B-B14F-4D97-AF65-F5344CB8AC3E}">
        <p14:creationId xmlns:p14="http://schemas.microsoft.com/office/powerpoint/2010/main" val="5844528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(Read slide)</a:t>
            </a:r>
          </a:p>
          <a:p>
            <a:endParaRPr lang="en-US" sz="1600" dirty="0"/>
          </a:p>
          <a:p>
            <a:r>
              <a:rPr lang="en-US" sz="1600" dirty="0"/>
              <a:t>(Allow 5 minutes or so for activity)</a:t>
            </a:r>
          </a:p>
          <a:p>
            <a:endParaRPr lang="en-US" sz="1600" dirty="0"/>
          </a:p>
          <a:p>
            <a:r>
              <a:rPr lang="en-US" sz="1600" dirty="0"/>
              <a:t>Did your outcome statement include the ABCD’s?</a:t>
            </a:r>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3987483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It is most helpful</a:t>
            </a:r>
            <a:r>
              <a:rPr lang="en-US" sz="1600" baseline="0" dirty="0" smtClean="0"/>
              <a:t> to have a set point in mind with program outcomes.  That way you know if you’ve accomplished what you intended.</a:t>
            </a:r>
          </a:p>
          <a:p>
            <a:endParaRPr lang="en-US" sz="1600" baseline="0" dirty="0" smtClean="0"/>
          </a:p>
          <a:p>
            <a:r>
              <a:rPr lang="en-US" sz="1600" baseline="0" dirty="0" smtClean="0"/>
              <a:t>Sometimes it is hard to do that so you could list - decrease, increase, no change, etc.</a:t>
            </a:r>
            <a:endParaRPr lang="en-US" sz="1600" dirty="0"/>
          </a:p>
        </p:txBody>
      </p:sp>
      <p:sp>
        <p:nvSpPr>
          <p:cNvPr id="4" name="Slide Number Placeholder 3"/>
          <p:cNvSpPr>
            <a:spLocks noGrp="1"/>
          </p:cNvSpPr>
          <p:nvPr>
            <p:ph type="sldNum" sz="quarter" idx="10"/>
          </p:nvPr>
        </p:nvSpPr>
        <p:spPr/>
        <p:txBody>
          <a:bodyPr/>
          <a:lstStyle/>
          <a:p>
            <a:fld id="{B3119029-80D6-4719-88BC-DDBA32BCA208}" type="slidenum">
              <a:rPr lang="en-US" smtClean="0"/>
              <a:t>56</a:t>
            </a:fld>
            <a:endParaRPr lang="en-US" dirty="0"/>
          </a:p>
        </p:txBody>
      </p:sp>
    </p:spTree>
    <p:extLst>
      <p:ext uri="{BB962C8B-B14F-4D97-AF65-F5344CB8AC3E}">
        <p14:creationId xmlns:p14="http://schemas.microsoft.com/office/powerpoint/2010/main" val="15824140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4377" y="4387136"/>
            <a:ext cx="5560060" cy="4156234"/>
          </a:xfrm>
        </p:spPr>
        <p:txBody>
          <a:bodyPr/>
          <a:lstStyle/>
          <a:p>
            <a:r>
              <a:rPr lang="en-US" sz="1600" dirty="0"/>
              <a:t>(Read slide)</a:t>
            </a:r>
          </a:p>
          <a:p>
            <a:endParaRPr lang="en-US" sz="1600" dirty="0"/>
          </a:p>
          <a:p>
            <a:r>
              <a:rPr lang="en-US" sz="1600" dirty="0"/>
              <a:t>(Allow 2-3 minutes for participants to spot check their outcomes against the 3 M’s criteria)</a:t>
            </a:r>
          </a:p>
          <a:p>
            <a:endParaRPr lang="en-US" sz="1600" dirty="0" smtClean="0"/>
          </a:p>
          <a:p>
            <a:r>
              <a:rPr lang="en-US" sz="1600" dirty="0" smtClean="0"/>
              <a:t>Now you know where your outcome needs revision.</a:t>
            </a:r>
          </a:p>
          <a:p>
            <a:endParaRPr lang="en-US" sz="1600" dirty="0" smtClean="0"/>
          </a:p>
          <a:p>
            <a:r>
              <a:rPr lang="en-US" sz="1600" dirty="0" smtClean="0"/>
              <a:t>Take a few moments to rewrite it to include all 3 M’s.</a:t>
            </a:r>
          </a:p>
          <a:p>
            <a:endParaRPr lang="en-US" sz="1600" dirty="0" smtClean="0"/>
          </a:p>
          <a:p>
            <a:r>
              <a:rPr lang="en-US" sz="1600" dirty="0" smtClean="0"/>
              <a:t>(allow 2-3 minutes for activity)</a:t>
            </a:r>
          </a:p>
          <a:p>
            <a:endParaRPr lang="en-US" sz="1600" dirty="0" smtClean="0"/>
          </a:p>
          <a:p>
            <a:r>
              <a:rPr lang="en-US" sz="1600" dirty="0" smtClean="0"/>
              <a:t>(Ask for someone</a:t>
            </a:r>
            <a:r>
              <a:rPr lang="en-US" sz="1600" baseline="0" dirty="0" smtClean="0"/>
              <a:t> to share an example)</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57</a:t>
            </a:fld>
            <a:endParaRPr lang="en-US" dirty="0"/>
          </a:p>
        </p:txBody>
      </p:sp>
    </p:spTree>
    <p:extLst>
      <p:ext uri="{BB962C8B-B14F-4D97-AF65-F5344CB8AC3E}">
        <p14:creationId xmlns:p14="http://schemas.microsoft.com/office/powerpoint/2010/main" val="10933417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(Read left column)</a:t>
            </a:r>
          </a:p>
          <a:p>
            <a:endParaRPr lang="en-US" sz="1600" dirty="0"/>
          </a:p>
          <a:p>
            <a:r>
              <a:rPr lang="en-US" sz="1600" dirty="0"/>
              <a:t>(Read right column)</a:t>
            </a:r>
          </a:p>
          <a:p>
            <a:endParaRPr lang="en-US" sz="1600" dirty="0"/>
          </a:p>
          <a:p>
            <a:r>
              <a:rPr lang="en-US" sz="1600" dirty="0"/>
              <a:t>(Allow 5 minutes for exercise</a:t>
            </a:r>
            <a:r>
              <a:rPr lang="en-US" sz="1600" dirty="0" smtClean="0"/>
              <a:t>)</a:t>
            </a:r>
          </a:p>
          <a:p>
            <a:endParaRPr lang="en-US" sz="1600" dirty="0" smtClean="0"/>
          </a:p>
          <a:p>
            <a:r>
              <a:rPr lang="en-US" sz="1600" dirty="0" smtClean="0"/>
              <a:t>(Ask</a:t>
            </a:r>
            <a:r>
              <a:rPr lang="en-US" sz="1600" baseline="0" dirty="0" smtClean="0"/>
              <a:t> participants to share an example or two)</a:t>
            </a:r>
            <a:endParaRPr lang="en-US" sz="1600" dirty="0"/>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58</a:t>
            </a:fld>
            <a:endParaRPr lang="en-US" dirty="0"/>
          </a:p>
        </p:txBody>
      </p:sp>
    </p:spTree>
    <p:extLst>
      <p:ext uri="{BB962C8B-B14F-4D97-AF65-F5344CB8AC3E}">
        <p14:creationId xmlns:p14="http://schemas.microsoft.com/office/powerpoint/2010/main" val="25472360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600" dirty="0" smtClean="0"/>
              <a:t>Read first two bullets)</a:t>
            </a:r>
          </a:p>
          <a:p>
            <a:endParaRPr lang="en-US" sz="1600" dirty="0" smtClean="0"/>
          </a:p>
          <a:p>
            <a:r>
              <a:rPr lang="en-US" sz="1600" dirty="0" smtClean="0"/>
              <a:t>(2-3 Minutes)</a:t>
            </a:r>
          </a:p>
          <a:p>
            <a:endParaRPr lang="en-US" sz="1600" dirty="0" smtClean="0"/>
          </a:p>
          <a:p>
            <a:r>
              <a:rPr lang="en-US" sz="1600" dirty="0" smtClean="0"/>
              <a:t>On your own paper,</a:t>
            </a:r>
            <a:r>
              <a:rPr lang="en-US" sz="1600" baseline="0" dirty="0" smtClean="0"/>
              <a:t> number 1-6, and write program or learning outcome for each one and jot down what might be missing or how they could be strengthened.</a:t>
            </a:r>
            <a:endParaRPr lang="en-US" sz="1600" dirty="0"/>
          </a:p>
        </p:txBody>
      </p:sp>
      <p:sp>
        <p:nvSpPr>
          <p:cNvPr id="4" name="Slide Number Placeholder 3"/>
          <p:cNvSpPr>
            <a:spLocks noGrp="1"/>
          </p:cNvSpPr>
          <p:nvPr>
            <p:ph type="sldNum" sz="quarter" idx="10"/>
          </p:nvPr>
        </p:nvSpPr>
        <p:spPr/>
        <p:txBody>
          <a:bodyPr/>
          <a:lstStyle/>
          <a:p>
            <a:fld id="{B3119029-80D6-4719-88BC-DDBA32BCA208}" type="slidenum">
              <a:rPr lang="en-US" smtClean="0"/>
              <a:t>59</a:t>
            </a:fld>
            <a:endParaRPr lang="en-US" dirty="0"/>
          </a:p>
        </p:txBody>
      </p:sp>
    </p:spTree>
    <p:extLst>
      <p:ext uri="{BB962C8B-B14F-4D97-AF65-F5344CB8AC3E}">
        <p14:creationId xmlns:p14="http://schemas.microsoft.com/office/powerpoint/2010/main" val="695550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(GIVE OUT EXPANDED COMMON LANGUAGE)</a:t>
            </a:r>
          </a:p>
          <a:p>
            <a:endParaRPr lang="en-US" sz="1600" dirty="0"/>
          </a:p>
          <a:p>
            <a:r>
              <a:rPr lang="en-US" sz="1600" dirty="0" smtClean="0"/>
              <a:t>It </a:t>
            </a:r>
            <a:r>
              <a:rPr lang="en-US" sz="1600" dirty="0"/>
              <a:t>is really important to have an understanding as a department or division of what certain terms mean. </a:t>
            </a:r>
          </a:p>
          <a:p>
            <a:endParaRPr lang="en-US" sz="1600" dirty="0"/>
          </a:p>
          <a:p>
            <a:r>
              <a:rPr lang="en-US" sz="1600" dirty="0"/>
              <a:t>This is the DoSA’s Common Language.   </a:t>
            </a:r>
            <a:r>
              <a:rPr lang="en-US" sz="1600" dirty="0" smtClean="0"/>
              <a:t>We</a:t>
            </a:r>
            <a:r>
              <a:rPr lang="en-US" sz="1600" baseline="0" dirty="0" smtClean="0"/>
              <a:t> just discussed the DoSA definition for Assessment.  </a:t>
            </a:r>
            <a:r>
              <a:rPr lang="en-US" sz="1600" dirty="0" smtClean="0"/>
              <a:t>You </a:t>
            </a:r>
            <a:r>
              <a:rPr lang="en-US" sz="1600" dirty="0"/>
              <a:t>all did some hard work last year creating these definitions.</a:t>
            </a:r>
          </a:p>
          <a:p>
            <a:endParaRPr lang="en-US" sz="1600" dirty="0"/>
          </a:p>
          <a:p>
            <a:r>
              <a:rPr lang="en-US" sz="1600" dirty="0" smtClean="0"/>
              <a:t>I want to point out our</a:t>
            </a:r>
            <a:r>
              <a:rPr lang="en-US" sz="1600" baseline="0" dirty="0" smtClean="0"/>
              <a:t> key focus for today.  Outcomes.  </a:t>
            </a:r>
            <a:r>
              <a:rPr lang="en-US" sz="1600" dirty="0" smtClean="0"/>
              <a:t>In </a:t>
            </a:r>
            <a:r>
              <a:rPr lang="en-US" sz="1600" dirty="0"/>
              <a:t>AU’s DoSA, an outcome is defined as…</a:t>
            </a:r>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6</a:t>
            </a:fld>
            <a:endParaRPr lang="en-US" dirty="0"/>
          </a:p>
        </p:txBody>
      </p:sp>
    </p:spTree>
    <p:extLst>
      <p:ext uri="{BB962C8B-B14F-4D97-AF65-F5344CB8AC3E}">
        <p14:creationId xmlns:p14="http://schemas.microsoft.com/office/powerpoint/2010/main" val="11913933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How might these be strengthened?</a:t>
            </a:r>
          </a:p>
          <a:p>
            <a:endParaRPr lang="en-US" sz="1600" dirty="0" smtClean="0"/>
          </a:p>
          <a:p>
            <a:r>
              <a:rPr lang="en-US" sz="1600" dirty="0" smtClean="0"/>
              <a:t>(#2 – what communication skills specifically?</a:t>
            </a:r>
          </a:p>
          <a:p>
            <a:r>
              <a:rPr lang="en-US" sz="1600" dirty="0" smtClean="0"/>
              <a:t>#3 – listing the GA might be more of an action step</a:t>
            </a:r>
          </a:p>
          <a:p>
            <a:r>
              <a:rPr lang="en-US" sz="1600" dirty="0" smtClean="0"/>
              <a:t>#6 - “and”)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60</a:t>
            </a:fld>
            <a:endParaRPr lang="en-US" dirty="0"/>
          </a:p>
        </p:txBody>
      </p:sp>
    </p:spTree>
    <p:extLst>
      <p:ext uri="{BB962C8B-B14F-4D97-AF65-F5344CB8AC3E}">
        <p14:creationId xmlns:p14="http://schemas.microsoft.com/office/powerpoint/2010/main" val="39094113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61</a:t>
            </a:fld>
            <a:endParaRPr lang="en-US" dirty="0"/>
          </a:p>
        </p:txBody>
      </p:sp>
    </p:spTree>
    <p:extLst>
      <p:ext uri="{BB962C8B-B14F-4D97-AF65-F5344CB8AC3E}">
        <p14:creationId xmlns:p14="http://schemas.microsoft.com/office/powerpoint/2010/main" val="30879086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62</a:t>
            </a:fld>
            <a:endParaRPr lang="en-US" dirty="0"/>
          </a:p>
        </p:txBody>
      </p:sp>
    </p:spTree>
    <p:extLst>
      <p:ext uri="{BB962C8B-B14F-4D97-AF65-F5344CB8AC3E}">
        <p14:creationId xmlns:p14="http://schemas.microsoft.com/office/powerpoint/2010/main" val="3443603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63</a:t>
            </a:fld>
            <a:endParaRPr lang="en-US" dirty="0"/>
          </a:p>
        </p:txBody>
      </p:sp>
    </p:spTree>
    <p:extLst>
      <p:ext uri="{BB962C8B-B14F-4D97-AF65-F5344CB8AC3E}">
        <p14:creationId xmlns:p14="http://schemas.microsoft.com/office/powerpoint/2010/main" val="10648779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26440">
              <a:defRPr>
                <a:solidFill>
                  <a:schemeClr val="tx1"/>
                </a:solidFill>
                <a:latin typeface="Tahoma" pitchFamily="34" charset="0"/>
              </a:defRPr>
            </a:lvl1pPr>
            <a:lvl2pPr marL="737371" indent="-283605" defTabSz="926440">
              <a:defRPr>
                <a:solidFill>
                  <a:schemeClr val="tx1"/>
                </a:solidFill>
                <a:latin typeface="Tahoma" pitchFamily="34" charset="0"/>
              </a:defRPr>
            </a:lvl2pPr>
            <a:lvl3pPr marL="1134417" indent="-226883" defTabSz="926440">
              <a:defRPr>
                <a:solidFill>
                  <a:schemeClr val="tx1"/>
                </a:solidFill>
                <a:latin typeface="Tahoma" pitchFamily="34" charset="0"/>
              </a:defRPr>
            </a:lvl3pPr>
            <a:lvl4pPr marL="1588183" indent="-226883" defTabSz="926440">
              <a:defRPr>
                <a:solidFill>
                  <a:schemeClr val="tx1"/>
                </a:solidFill>
                <a:latin typeface="Tahoma" pitchFamily="34" charset="0"/>
              </a:defRPr>
            </a:lvl4pPr>
            <a:lvl5pPr marL="2041951" indent="-226883" defTabSz="926440">
              <a:defRPr>
                <a:solidFill>
                  <a:schemeClr val="tx1"/>
                </a:solidFill>
                <a:latin typeface="Tahoma" pitchFamily="34" charset="0"/>
              </a:defRPr>
            </a:lvl5pPr>
            <a:lvl6pPr marL="2495717" indent="-226883" defTabSz="926440" eaLnBrk="0" fontAlgn="base" hangingPunct="0">
              <a:spcBef>
                <a:spcPct val="0"/>
              </a:spcBef>
              <a:spcAft>
                <a:spcPct val="0"/>
              </a:spcAft>
              <a:defRPr>
                <a:solidFill>
                  <a:schemeClr val="tx1"/>
                </a:solidFill>
                <a:latin typeface="Tahoma" pitchFamily="34" charset="0"/>
              </a:defRPr>
            </a:lvl6pPr>
            <a:lvl7pPr marL="2949483" indent="-226883" defTabSz="926440" eaLnBrk="0" fontAlgn="base" hangingPunct="0">
              <a:spcBef>
                <a:spcPct val="0"/>
              </a:spcBef>
              <a:spcAft>
                <a:spcPct val="0"/>
              </a:spcAft>
              <a:defRPr>
                <a:solidFill>
                  <a:schemeClr val="tx1"/>
                </a:solidFill>
                <a:latin typeface="Tahoma" pitchFamily="34" charset="0"/>
              </a:defRPr>
            </a:lvl7pPr>
            <a:lvl8pPr marL="3403251" indent="-226883" defTabSz="926440" eaLnBrk="0" fontAlgn="base" hangingPunct="0">
              <a:spcBef>
                <a:spcPct val="0"/>
              </a:spcBef>
              <a:spcAft>
                <a:spcPct val="0"/>
              </a:spcAft>
              <a:defRPr>
                <a:solidFill>
                  <a:schemeClr val="tx1"/>
                </a:solidFill>
                <a:latin typeface="Tahoma" pitchFamily="34" charset="0"/>
              </a:defRPr>
            </a:lvl8pPr>
            <a:lvl9pPr marL="3857017" indent="-226883" defTabSz="926440" eaLnBrk="0" fontAlgn="base" hangingPunct="0">
              <a:spcBef>
                <a:spcPct val="0"/>
              </a:spcBef>
              <a:spcAft>
                <a:spcPct val="0"/>
              </a:spcAft>
              <a:defRPr>
                <a:solidFill>
                  <a:schemeClr val="tx1"/>
                </a:solidFill>
                <a:latin typeface="Tahoma" pitchFamily="34" charset="0"/>
              </a:defRPr>
            </a:lvl9pPr>
          </a:lstStyle>
          <a:p>
            <a:fld id="{534C818E-5DB1-459A-9D82-EFADDF29AEAA}" type="slidenum">
              <a:rPr lang="en-US" smtClean="0">
                <a:latin typeface="Arial" charset="0"/>
              </a:rPr>
              <a:pPr/>
              <a:t>64</a:t>
            </a:fld>
            <a:endParaRPr lang="en-US" dirty="0" smtClean="0">
              <a:latin typeface="Arial" charset="0"/>
            </a:endParaRPr>
          </a:p>
        </p:txBody>
      </p:sp>
      <p:sp>
        <p:nvSpPr>
          <p:cNvPr id="46083" name="Rectangle 2"/>
          <p:cNvSpPr>
            <a:spLocks noGrp="1" noRot="1" noChangeAspect="1" noChangeArrowheads="1" noTextEdit="1"/>
          </p:cNvSpPr>
          <p:nvPr>
            <p:ph type="sldImg"/>
          </p:nvPr>
        </p:nvSpPr>
        <p:spPr>
          <a:xfrm>
            <a:off x="1168400" y="692150"/>
            <a:ext cx="4616450" cy="3463925"/>
          </a:xfrm>
          <a:ln/>
        </p:spPr>
      </p:sp>
      <p:sp>
        <p:nvSpPr>
          <p:cNvPr id="46084" name="Rectangle 3"/>
          <p:cNvSpPr>
            <a:spLocks noGrp="1" noChangeArrowheads="1"/>
          </p:cNvSpPr>
          <p:nvPr>
            <p:ph type="body" idx="1"/>
          </p:nvPr>
        </p:nvSpPr>
        <p:spPr>
          <a:xfrm>
            <a:off x="926993" y="4386191"/>
            <a:ext cx="5096092" cy="4157496"/>
          </a:xfrm>
          <a:noFill/>
        </p:spPr>
        <p:txBody>
          <a:bodyPr/>
          <a:lstStyle/>
          <a:p>
            <a:pPr eaLnBrk="1" hangingPunct="1"/>
            <a:r>
              <a:rPr lang="en-US" altLang="en-US" sz="1600" dirty="0"/>
              <a:t>Talk about things on the periphery and why it is important to be strategic or else priorities shift to more of triage work than intentional assessment and improvement</a:t>
            </a:r>
          </a:p>
          <a:p>
            <a:pPr eaLnBrk="1" hangingPunct="1"/>
            <a:endParaRPr lang="en-US" altLang="en-US" sz="1600" dirty="0"/>
          </a:p>
          <a:p>
            <a:pPr eaLnBrk="1" hangingPunct="1"/>
            <a:endParaRPr lang="en-US" altLang="en-US" dirty="0" smtClean="0"/>
          </a:p>
          <a:p>
            <a:pPr eaLnBrk="1" hangingPunct="1"/>
            <a:r>
              <a:rPr lang="en-US" altLang="en-US" dirty="0" smtClean="0"/>
              <a:t> </a:t>
            </a:r>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(Allow 10 to 15 minutes for this activity</a:t>
            </a:r>
            <a:r>
              <a:rPr lang="en-US" sz="1600" baseline="0" dirty="0" smtClean="0"/>
              <a:t> or longer if needed)</a:t>
            </a:r>
            <a:endParaRPr lang="en-US" sz="1600" dirty="0"/>
          </a:p>
        </p:txBody>
      </p:sp>
      <p:sp>
        <p:nvSpPr>
          <p:cNvPr id="4" name="Slide Number Placeholder 3"/>
          <p:cNvSpPr>
            <a:spLocks noGrp="1"/>
          </p:cNvSpPr>
          <p:nvPr>
            <p:ph type="sldNum" sz="quarter" idx="10"/>
          </p:nvPr>
        </p:nvSpPr>
        <p:spPr/>
        <p:txBody>
          <a:bodyPr/>
          <a:lstStyle/>
          <a:p>
            <a:fld id="{B3119029-80D6-4719-88BC-DDBA32BCA208}" type="slidenum">
              <a:rPr lang="en-US" smtClean="0"/>
              <a:t>65</a:t>
            </a:fld>
            <a:endParaRPr lang="en-US" dirty="0"/>
          </a:p>
        </p:txBody>
      </p:sp>
    </p:spTree>
    <p:extLst>
      <p:ext uri="{BB962C8B-B14F-4D97-AF65-F5344CB8AC3E}">
        <p14:creationId xmlns:p14="http://schemas.microsoft.com/office/powerpoint/2010/main" val="7153517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(Allow 10 to 15 minutes for this activity</a:t>
            </a:r>
            <a:r>
              <a:rPr lang="en-US" sz="1600" baseline="0" dirty="0" smtClean="0"/>
              <a:t> or longer if needed)</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66</a:t>
            </a:fld>
            <a:endParaRPr lang="en-US" dirty="0"/>
          </a:p>
        </p:txBody>
      </p:sp>
    </p:spTree>
    <p:extLst>
      <p:ext uri="{BB962C8B-B14F-4D97-AF65-F5344CB8AC3E}">
        <p14:creationId xmlns:p14="http://schemas.microsoft.com/office/powerpoint/2010/main" val="32175432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(Allow 10 to 15 minutes for this activity</a:t>
            </a:r>
            <a:r>
              <a:rPr lang="en-US" sz="1600" baseline="0" dirty="0" smtClean="0"/>
              <a:t> or longer if needed)</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67</a:t>
            </a:fld>
            <a:endParaRPr lang="en-US" dirty="0"/>
          </a:p>
        </p:txBody>
      </p:sp>
    </p:spTree>
    <p:extLst>
      <p:ext uri="{BB962C8B-B14F-4D97-AF65-F5344CB8AC3E}">
        <p14:creationId xmlns:p14="http://schemas.microsoft.com/office/powerpoint/2010/main" val="41536693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(Allow 10 to 15 minutes for this activity</a:t>
            </a:r>
            <a:r>
              <a:rPr lang="en-US" sz="1600" baseline="0" dirty="0" smtClean="0"/>
              <a:t> or longer if needed)</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68</a:t>
            </a:fld>
            <a:endParaRPr lang="en-US" dirty="0"/>
          </a:p>
        </p:txBody>
      </p:sp>
    </p:spTree>
    <p:extLst>
      <p:ext uri="{BB962C8B-B14F-4D97-AF65-F5344CB8AC3E}">
        <p14:creationId xmlns:p14="http://schemas.microsoft.com/office/powerpoint/2010/main" val="4339583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First column: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(Allow 10 to 15 minutes for this activity</a:t>
            </a:r>
            <a:r>
              <a:rPr lang="en-US" sz="1600" baseline="0" dirty="0" smtClean="0"/>
              <a:t> or longer if needed)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Second column: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(Allow 10 to 15 minutes for this activity</a:t>
            </a:r>
            <a:r>
              <a:rPr lang="en-US" sz="1600" baseline="0" dirty="0" smtClean="0"/>
              <a:t> or longer if needed)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69</a:t>
            </a:fld>
            <a:endParaRPr lang="en-US" dirty="0"/>
          </a:p>
        </p:txBody>
      </p:sp>
    </p:spTree>
    <p:extLst>
      <p:ext uri="{BB962C8B-B14F-4D97-AF65-F5344CB8AC3E}">
        <p14:creationId xmlns:p14="http://schemas.microsoft.com/office/powerpoint/2010/main" val="562278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r>
              <a:rPr lang="en-US" altLang="en-US" sz="1600" dirty="0" smtClean="0">
                <a:latin typeface="Calibri" pitchFamily="34" charset="0"/>
                <a:ea typeface="Calibri" pitchFamily="34" charset="0"/>
                <a:cs typeface="Times New Roman" pitchFamily="18" charset="0"/>
              </a:rPr>
              <a:t>Let’s talk specifically about some of the terms on that common language.  We’ve discussed assessment and outcomes</a:t>
            </a:r>
            <a:r>
              <a:rPr lang="en-US" altLang="en-US" sz="1600" baseline="0" dirty="0" smtClean="0">
                <a:latin typeface="Calibri" pitchFamily="34" charset="0"/>
                <a:ea typeface="Calibri" pitchFamily="34" charset="0"/>
                <a:cs typeface="Times New Roman" pitchFamily="18" charset="0"/>
              </a:rPr>
              <a:t> but what about the other pieces?</a:t>
            </a:r>
            <a:endParaRPr lang="en-US" altLang="en-US" sz="1600" dirty="0" smtClean="0">
              <a:latin typeface="Calibri" pitchFamily="34" charset="0"/>
              <a:ea typeface="Calibri" pitchFamily="34" charset="0"/>
              <a:cs typeface="Times New Roman" pitchFamily="18" charset="0"/>
            </a:endParaRPr>
          </a:p>
          <a:p>
            <a:pPr defTabSz="914350"/>
            <a:endParaRPr lang="en-US" altLang="en-US" sz="1600" dirty="0" smtClean="0">
              <a:latin typeface="Calibri" pitchFamily="34" charset="0"/>
              <a:ea typeface="Calibri" pitchFamily="34" charset="0"/>
              <a:cs typeface="Times New Roman" pitchFamily="18" charset="0"/>
            </a:endParaRPr>
          </a:p>
          <a:p>
            <a:pPr defTabSz="914350"/>
            <a:r>
              <a:rPr lang="en-US" altLang="en-US" sz="1600" dirty="0" smtClean="0">
                <a:latin typeface="Calibri" pitchFamily="34" charset="0"/>
                <a:ea typeface="Calibri" pitchFamily="34" charset="0"/>
                <a:cs typeface="Times New Roman" pitchFamily="18" charset="0"/>
              </a:rPr>
              <a:t>Last spring and summer, you all selected DoSA </a:t>
            </a:r>
            <a:r>
              <a:rPr lang="en-US" altLang="en-US" sz="1600" dirty="0">
                <a:latin typeface="Calibri" pitchFamily="34" charset="0"/>
                <a:ea typeface="Calibri" pitchFamily="34" charset="0"/>
                <a:cs typeface="Times New Roman" pitchFamily="18" charset="0"/>
              </a:rPr>
              <a:t>values by using the institutional values expressed in the “Auburn Creed” as a guiding framework.  We are to pursue our vision and mission by upholding the following values when accomplishing its strategic goals, objectives, and outcomes</a:t>
            </a:r>
            <a:r>
              <a:rPr lang="en-US" altLang="en-US" sz="1600" dirty="0" smtClean="0">
                <a:latin typeface="Calibri" pitchFamily="34" charset="0"/>
                <a:ea typeface="Calibri" pitchFamily="34" charset="0"/>
                <a:cs typeface="Times New Roman" pitchFamily="18" charset="0"/>
              </a:rPr>
              <a:t>.</a:t>
            </a:r>
          </a:p>
          <a:p>
            <a:pPr defTabSz="914350"/>
            <a:endParaRPr lang="en-US" altLang="en-US" sz="1600" dirty="0">
              <a:latin typeface="Calibri" pitchFamily="34" charset="0"/>
              <a:cs typeface="Times New Roman" pitchFamily="18" charset="0"/>
            </a:endParaRPr>
          </a:p>
          <a:p>
            <a:pPr defTabSz="914350"/>
            <a:r>
              <a:rPr lang="en-US" altLang="en-US" sz="1600" dirty="0">
                <a:latin typeface="Calibri" pitchFamily="34" charset="0"/>
                <a:cs typeface="Times New Roman" pitchFamily="18" charset="0"/>
              </a:rPr>
              <a:t>(READ SLIDE)</a:t>
            </a:r>
            <a:endParaRPr lang="en-US" altLang="en-US" sz="160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7</a:t>
            </a:fld>
            <a:endParaRPr lang="en-US" dirty="0"/>
          </a:p>
        </p:txBody>
      </p:sp>
    </p:spTree>
    <p:extLst>
      <p:ext uri="{BB962C8B-B14F-4D97-AF65-F5344CB8AC3E}">
        <p14:creationId xmlns:p14="http://schemas.microsoft.com/office/powerpoint/2010/main" val="42552878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119029-80D6-4719-88BC-DDBA32BCA208}" type="slidenum">
              <a:rPr lang="en-US" smtClean="0"/>
              <a:t>70</a:t>
            </a:fld>
            <a:endParaRPr lang="en-US" dirty="0"/>
          </a:p>
        </p:txBody>
      </p:sp>
    </p:spTree>
    <p:extLst>
      <p:ext uri="{BB962C8B-B14F-4D97-AF65-F5344CB8AC3E}">
        <p14:creationId xmlns:p14="http://schemas.microsoft.com/office/powerpoint/2010/main" val="1004545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28689126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19029-80D6-4719-88BC-DDBA32BCA208}" type="slidenum">
              <a:rPr lang="en-US" smtClean="0"/>
              <a:t>72</a:t>
            </a:fld>
            <a:endParaRPr lang="en-US" dirty="0"/>
          </a:p>
        </p:txBody>
      </p:sp>
    </p:spTree>
    <p:extLst>
      <p:ext uri="{BB962C8B-B14F-4D97-AF65-F5344CB8AC3E}">
        <p14:creationId xmlns:p14="http://schemas.microsoft.com/office/powerpoint/2010/main" val="233467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(GIVE OUT </a:t>
            </a:r>
            <a:r>
              <a:rPr lang="en-US" sz="1600" baseline="0" dirty="0" smtClean="0"/>
              <a:t>Vision, Mission, Goal, Objective handout) </a:t>
            </a:r>
          </a:p>
          <a:p>
            <a:endParaRPr lang="en-US" sz="1600" baseline="0" dirty="0" smtClean="0"/>
          </a:p>
          <a:p>
            <a:r>
              <a:rPr lang="en-US" sz="1600" baseline="0" dirty="0" smtClean="0"/>
              <a:t>You might recognize this image.  It is the structure for our 2013-2018 strategic plan.</a:t>
            </a:r>
          </a:p>
          <a:p>
            <a:endParaRPr lang="en-US" sz="1600" baseline="0" dirty="0" smtClean="0"/>
          </a:p>
          <a:p>
            <a:r>
              <a:rPr lang="en-US" sz="1600" baseline="0" dirty="0" smtClean="0"/>
              <a:t>(READ Vision, Mission, Goals, and point out objectives on handout)</a:t>
            </a:r>
          </a:p>
          <a:p>
            <a:endParaRPr lang="en-US" sz="1600" baseline="0" dirty="0" smtClean="0"/>
          </a:p>
          <a:p>
            <a:r>
              <a:rPr lang="en-US" sz="1600" baseline="0" dirty="0" smtClean="0"/>
              <a:t>(GIVE OUT Year One Outcomes handout)</a:t>
            </a:r>
            <a:endParaRPr lang="en-US" sz="1600" dirty="0"/>
          </a:p>
        </p:txBody>
      </p:sp>
      <p:sp>
        <p:nvSpPr>
          <p:cNvPr id="4" name="Slide Number Placeholder 3"/>
          <p:cNvSpPr>
            <a:spLocks noGrp="1"/>
          </p:cNvSpPr>
          <p:nvPr>
            <p:ph type="sldNum" sz="quarter" idx="10"/>
          </p:nvPr>
        </p:nvSpPr>
        <p:spPr/>
        <p:txBody>
          <a:bodyPr/>
          <a:lstStyle/>
          <a:p>
            <a:fld id="{B3119029-80D6-4719-88BC-DDBA32BCA208}" type="slidenum">
              <a:rPr lang="en-US" smtClean="0"/>
              <a:t>8</a:t>
            </a:fld>
            <a:endParaRPr lang="en-US" dirty="0"/>
          </a:p>
        </p:txBody>
      </p:sp>
    </p:spTree>
    <p:extLst>
      <p:ext uri="{BB962C8B-B14F-4D97-AF65-F5344CB8AC3E}">
        <p14:creationId xmlns:p14="http://schemas.microsoft.com/office/powerpoint/2010/main" val="195166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Notice how our vision, mission, and goals all align with the</a:t>
            </a:r>
            <a:r>
              <a:rPr lang="en-US" sz="1600" baseline="0" dirty="0" smtClean="0"/>
              <a:t> components of AU Strategic priority 1</a:t>
            </a:r>
            <a:endParaRPr lang="en-US" sz="1600" dirty="0"/>
          </a:p>
        </p:txBody>
      </p:sp>
      <p:sp>
        <p:nvSpPr>
          <p:cNvPr id="4" name="Slide Number Placeholder 3"/>
          <p:cNvSpPr>
            <a:spLocks noGrp="1"/>
          </p:cNvSpPr>
          <p:nvPr>
            <p:ph type="sldNum" sz="quarter" idx="10"/>
          </p:nvPr>
        </p:nvSpPr>
        <p:spPr/>
        <p:txBody>
          <a:bodyPr/>
          <a:lstStyle/>
          <a:p>
            <a:fld id="{B3119029-80D6-4719-88BC-DDBA32BCA208}" type="slidenum">
              <a:rPr lang="en-US" smtClean="0"/>
              <a:t>9</a:t>
            </a:fld>
            <a:endParaRPr lang="en-US" dirty="0"/>
          </a:p>
        </p:txBody>
      </p:sp>
    </p:spTree>
    <p:extLst>
      <p:ext uri="{BB962C8B-B14F-4D97-AF65-F5344CB8AC3E}">
        <p14:creationId xmlns:p14="http://schemas.microsoft.com/office/powerpoint/2010/main" val="3897189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9E97503-19EF-49DC-9D6C-A4EA7A032FDE}"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E97503-19EF-49DC-9D6C-A4EA7A032FD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09E97503-19EF-49DC-9D6C-A4EA7A032FDE}"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5B7B04E9-C034-4B56-A7B6-C6376CC0F063}" type="datetimeFigureOut">
              <a:rPr lang="en-US" smtClean="0">
                <a:solidFill>
                  <a:srgbClr val="FC6A10"/>
                </a:solidFill>
              </a:rPr>
              <a:pPr/>
              <a:t>6/15/2015</a:t>
            </a:fld>
            <a:endParaRPr lang="en-US" dirty="0">
              <a:solidFill>
                <a:srgbClr val="FC6A10"/>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dirty="0">
              <a:solidFill>
                <a:srgbClr val="FC6A10"/>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B5FDF77-4473-43BE-9625-F842B046907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8931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7B04E9-C034-4B56-A7B6-C6376CC0F063}" type="datetimeFigureOut">
              <a:rPr lang="en-US" smtClean="0">
                <a:solidFill>
                  <a:srgbClr val="FC6A10"/>
                </a:solidFill>
              </a:rPr>
              <a:pPr/>
              <a:t>6/15/2015</a:t>
            </a:fld>
            <a:endParaRPr lang="en-US" dirty="0">
              <a:solidFill>
                <a:srgbClr val="FC6A10"/>
              </a:solidFill>
            </a:endParaRPr>
          </a:p>
        </p:txBody>
      </p:sp>
      <p:sp>
        <p:nvSpPr>
          <p:cNvPr id="5" name="Footer Placeholder 4"/>
          <p:cNvSpPr>
            <a:spLocks noGrp="1"/>
          </p:cNvSpPr>
          <p:nvPr>
            <p:ph type="ftr" sz="quarter" idx="11"/>
          </p:nvPr>
        </p:nvSpPr>
        <p:spPr/>
        <p:txBody>
          <a:bodyPr/>
          <a:lstStyle/>
          <a:p>
            <a:endParaRPr lang="en-US" dirty="0">
              <a:solidFill>
                <a:srgbClr val="FC6A10"/>
              </a:solidFill>
            </a:endParaRPr>
          </a:p>
        </p:txBody>
      </p:sp>
      <p:sp>
        <p:nvSpPr>
          <p:cNvPr id="6" name="Slide Number Placeholder 5"/>
          <p:cNvSpPr>
            <a:spLocks noGrp="1"/>
          </p:cNvSpPr>
          <p:nvPr>
            <p:ph type="sldNum" sz="quarter" idx="12"/>
          </p:nvPr>
        </p:nvSpPr>
        <p:spPr/>
        <p:txBody>
          <a:bodyPr/>
          <a:lstStyle/>
          <a:p>
            <a:fld id="{0B5FDF77-4473-43BE-9625-F842B046907E}" type="slidenum">
              <a:rPr lang="en-US" smtClean="0"/>
              <a:pPr/>
              <a:t>‹#›</a:t>
            </a:fld>
            <a:endParaRPr lang="en-US" dirty="0"/>
          </a:p>
        </p:txBody>
      </p:sp>
    </p:spTree>
    <p:extLst>
      <p:ext uri="{BB962C8B-B14F-4D97-AF65-F5344CB8AC3E}">
        <p14:creationId xmlns:p14="http://schemas.microsoft.com/office/powerpoint/2010/main" val="2117763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B7B04E9-C034-4B56-A7B6-C6376CC0F063}" type="datetimeFigureOut">
              <a:rPr lang="en-US" smtClean="0">
                <a:solidFill>
                  <a:srgbClr val="FC6A10"/>
                </a:solidFill>
              </a:rPr>
              <a:pPr/>
              <a:t>6/15/2015</a:t>
            </a:fld>
            <a:endParaRPr lang="en-US" dirty="0">
              <a:solidFill>
                <a:srgbClr val="FC6A10"/>
              </a:solidFill>
            </a:endParaRPr>
          </a:p>
        </p:txBody>
      </p:sp>
      <p:sp>
        <p:nvSpPr>
          <p:cNvPr id="5" name="Footer Placeholder 4"/>
          <p:cNvSpPr>
            <a:spLocks noGrp="1"/>
          </p:cNvSpPr>
          <p:nvPr>
            <p:ph type="ftr" sz="quarter" idx="11"/>
          </p:nvPr>
        </p:nvSpPr>
        <p:spPr/>
        <p:txBody>
          <a:bodyPr/>
          <a:lstStyle/>
          <a:p>
            <a:endParaRPr lang="en-US" dirty="0">
              <a:solidFill>
                <a:srgbClr val="FC6A10"/>
              </a:solidFill>
            </a:endParaRPr>
          </a:p>
        </p:txBody>
      </p:sp>
      <p:sp>
        <p:nvSpPr>
          <p:cNvPr id="6" name="Slide Number Placeholder 5"/>
          <p:cNvSpPr>
            <a:spLocks noGrp="1"/>
          </p:cNvSpPr>
          <p:nvPr>
            <p:ph type="sldNum" sz="quarter" idx="12"/>
          </p:nvPr>
        </p:nvSpPr>
        <p:spPr/>
        <p:txBody>
          <a:bodyPr/>
          <a:lstStyle/>
          <a:p>
            <a:fld id="{0B5FDF77-4473-43BE-9625-F842B046907E}" type="slidenum">
              <a:rPr lang="en-US" smtClean="0"/>
              <a:pPr/>
              <a:t>‹#›</a:t>
            </a:fld>
            <a:endParaRPr lang="en-US" dirty="0"/>
          </a:p>
        </p:txBody>
      </p:sp>
    </p:spTree>
    <p:extLst>
      <p:ext uri="{BB962C8B-B14F-4D97-AF65-F5344CB8AC3E}">
        <p14:creationId xmlns:p14="http://schemas.microsoft.com/office/powerpoint/2010/main" val="4173093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7B04E9-C034-4B56-A7B6-C6376CC0F063}" type="datetimeFigureOut">
              <a:rPr lang="en-US" smtClean="0">
                <a:solidFill>
                  <a:srgbClr val="FC6A10"/>
                </a:solidFill>
              </a:rPr>
              <a:pPr/>
              <a:t>6/15/2015</a:t>
            </a:fld>
            <a:endParaRPr lang="en-US" dirty="0">
              <a:solidFill>
                <a:srgbClr val="FC6A10"/>
              </a:solidFill>
            </a:endParaRPr>
          </a:p>
        </p:txBody>
      </p:sp>
      <p:sp>
        <p:nvSpPr>
          <p:cNvPr id="6" name="Footer Placeholder 5"/>
          <p:cNvSpPr>
            <a:spLocks noGrp="1"/>
          </p:cNvSpPr>
          <p:nvPr>
            <p:ph type="ftr" sz="quarter" idx="11"/>
          </p:nvPr>
        </p:nvSpPr>
        <p:spPr/>
        <p:txBody>
          <a:bodyPr/>
          <a:lstStyle/>
          <a:p>
            <a:endParaRPr lang="en-US" dirty="0">
              <a:solidFill>
                <a:srgbClr val="FC6A10"/>
              </a:solidFill>
            </a:endParaRPr>
          </a:p>
        </p:txBody>
      </p:sp>
      <p:sp>
        <p:nvSpPr>
          <p:cNvPr id="7" name="Slide Number Placeholder 6"/>
          <p:cNvSpPr>
            <a:spLocks noGrp="1"/>
          </p:cNvSpPr>
          <p:nvPr>
            <p:ph type="sldNum" sz="quarter" idx="12"/>
          </p:nvPr>
        </p:nvSpPr>
        <p:spPr/>
        <p:txBody>
          <a:bodyPr/>
          <a:lstStyle/>
          <a:p>
            <a:fld id="{0B5FDF77-4473-43BE-9625-F842B046907E}" type="slidenum">
              <a:rPr lang="en-US" smtClean="0"/>
              <a:pPr/>
              <a:t>‹#›</a:t>
            </a:fld>
            <a:endParaRPr lang="en-US" dirty="0"/>
          </a:p>
        </p:txBody>
      </p:sp>
    </p:spTree>
    <p:extLst>
      <p:ext uri="{BB962C8B-B14F-4D97-AF65-F5344CB8AC3E}">
        <p14:creationId xmlns:p14="http://schemas.microsoft.com/office/powerpoint/2010/main" val="4016669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5B7B04E9-C034-4B56-A7B6-C6376CC0F063}" type="datetimeFigureOut">
              <a:rPr lang="en-US" smtClean="0">
                <a:solidFill>
                  <a:srgbClr val="FC6A10"/>
                </a:solidFill>
              </a:rPr>
              <a:pPr/>
              <a:t>6/15/2015</a:t>
            </a:fld>
            <a:endParaRPr lang="en-US" dirty="0">
              <a:solidFill>
                <a:srgbClr val="FC6A10"/>
              </a:solidFill>
            </a:endParaRPr>
          </a:p>
        </p:txBody>
      </p:sp>
      <p:sp>
        <p:nvSpPr>
          <p:cNvPr id="27" name="Slide Number Placeholder 26"/>
          <p:cNvSpPr>
            <a:spLocks noGrp="1"/>
          </p:cNvSpPr>
          <p:nvPr>
            <p:ph type="sldNum" sz="quarter" idx="11"/>
          </p:nvPr>
        </p:nvSpPr>
        <p:spPr/>
        <p:txBody>
          <a:bodyPr rtlCol="0"/>
          <a:lstStyle/>
          <a:p>
            <a:fld id="{0B5FDF77-4473-43BE-9625-F842B046907E}"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solidFill>
                <a:srgbClr val="FC6A10"/>
              </a:solidFill>
            </a:endParaRPr>
          </a:p>
        </p:txBody>
      </p:sp>
    </p:spTree>
    <p:extLst>
      <p:ext uri="{BB962C8B-B14F-4D97-AF65-F5344CB8AC3E}">
        <p14:creationId xmlns:p14="http://schemas.microsoft.com/office/powerpoint/2010/main" val="1233782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5B7B04E9-C034-4B56-A7B6-C6376CC0F063}" type="datetimeFigureOut">
              <a:rPr lang="en-US" smtClean="0">
                <a:solidFill>
                  <a:srgbClr val="FC6A10"/>
                </a:solidFill>
              </a:rPr>
              <a:pPr/>
              <a:t>6/15/2015</a:t>
            </a:fld>
            <a:endParaRPr lang="en-US" dirty="0">
              <a:solidFill>
                <a:srgbClr val="FC6A10"/>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dirty="0">
              <a:solidFill>
                <a:srgbClr val="FC6A10"/>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0B5FDF77-4473-43BE-9625-F842B046907E}" type="slidenum">
              <a:rPr lang="en-US" smtClean="0"/>
              <a:pPr/>
              <a:t>‹#›</a:t>
            </a:fld>
            <a:endParaRPr lang="en-US" dirty="0"/>
          </a:p>
        </p:txBody>
      </p:sp>
    </p:spTree>
    <p:extLst>
      <p:ext uri="{BB962C8B-B14F-4D97-AF65-F5344CB8AC3E}">
        <p14:creationId xmlns:p14="http://schemas.microsoft.com/office/powerpoint/2010/main" val="3743233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7B04E9-C034-4B56-A7B6-C6376CC0F063}" type="datetimeFigureOut">
              <a:rPr lang="en-US" smtClean="0">
                <a:solidFill>
                  <a:srgbClr val="FC6A10"/>
                </a:solidFill>
              </a:rPr>
              <a:pPr/>
              <a:t>6/15/2015</a:t>
            </a:fld>
            <a:endParaRPr lang="en-US" dirty="0">
              <a:solidFill>
                <a:srgbClr val="FC6A10"/>
              </a:solidFill>
            </a:endParaRPr>
          </a:p>
        </p:txBody>
      </p:sp>
      <p:sp>
        <p:nvSpPr>
          <p:cNvPr id="3" name="Footer Placeholder 2"/>
          <p:cNvSpPr>
            <a:spLocks noGrp="1"/>
          </p:cNvSpPr>
          <p:nvPr>
            <p:ph type="ftr" sz="quarter" idx="11"/>
          </p:nvPr>
        </p:nvSpPr>
        <p:spPr/>
        <p:txBody>
          <a:bodyPr/>
          <a:lstStyle/>
          <a:p>
            <a:endParaRPr lang="en-US" dirty="0">
              <a:solidFill>
                <a:srgbClr val="FC6A10"/>
              </a:solidFill>
            </a:endParaRPr>
          </a:p>
        </p:txBody>
      </p:sp>
      <p:sp>
        <p:nvSpPr>
          <p:cNvPr id="4" name="Slide Number Placeholder 3"/>
          <p:cNvSpPr>
            <a:spLocks noGrp="1"/>
          </p:cNvSpPr>
          <p:nvPr>
            <p:ph type="sldNum" sz="quarter" idx="12"/>
          </p:nvPr>
        </p:nvSpPr>
        <p:spPr/>
        <p:txBody>
          <a:bodyPr/>
          <a:lstStyle/>
          <a:p>
            <a:fld id="{0B5FDF77-4473-43BE-9625-F842B046907E}" type="slidenum">
              <a:rPr lang="en-US" smtClean="0"/>
              <a:pPr/>
              <a:t>‹#›</a:t>
            </a:fld>
            <a:endParaRPr lang="en-US" dirty="0"/>
          </a:p>
        </p:txBody>
      </p:sp>
    </p:spTree>
    <p:extLst>
      <p:ext uri="{BB962C8B-B14F-4D97-AF65-F5344CB8AC3E}">
        <p14:creationId xmlns:p14="http://schemas.microsoft.com/office/powerpoint/2010/main" val="2273413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7B04E9-C034-4B56-A7B6-C6376CC0F063}" type="datetimeFigureOut">
              <a:rPr lang="en-US" smtClean="0">
                <a:solidFill>
                  <a:srgbClr val="FC6A10"/>
                </a:solidFill>
              </a:rPr>
              <a:pPr/>
              <a:t>6/15/2015</a:t>
            </a:fld>
            <a:endParaRPr lang="en-US" dirty="0">
              <a:solidFill>
                <a:srgbClr val="FC6A10"/>
              </a:solidFill>
            </a:endParaRPr>
          </a:p>
        </p:txBody>
      </p:sp>
      <p:sp>
        <p:nvSpPr>
          <p:cNvPr id="6" name="Footer Placeholder 5"/>
          <p:cNvSpPr>
            <a:spLocks noGrp="1"/>
          </p:cNvSpPr>
          <p:nvPr>
            <p:ph type="ftr" sz="quarter" idx="11"/>
          </p:nvPr>
        </p:nvSpPr>
        <p:spPr/>
        <p:txBody>
          <a:bodyPr/>
          <a:lstStyle/>
          <a:p>
            <a:endParaRPr lang="en-US" dirty="0">
              <a:solidFill>
                <a:srgbClr val="FC6A10"/>
              </a:solidFill>
            </a:endParaRPr>
          </a:p>
        </p:txBody>
      </p:sp>
      <p:sp>
        <p:nvSpPr>
          <p:cNvPr id="7" name="Slide Number Placeholder 6"/>
          <p:cNvSpPr>
            <a:spLocks noGrp="1"/>
          </p:cNvSpPr>
          <p:nvPr>
            <p:ph type="sldNum" sz="quarter" idx="12"/>
          </p:nvPr>
        </p:nvSpPr>
        <p:spPr/>
        <p:txBody>
          <a:bodyPr/>
          <a:lstStyle/>
          <a:p>
            <a:fld id="{0B5FDF77-4473-43BE-9625-F842B046907E}" type="slidenum">
              <a:rPr lang="en-US" smtClean="0"/>
              <a:pPr/>
              <a:t>‹#›</a:t>
            </a:fld>
            <a:endParaRPr lang="en-US" dirty="0"/>
          </a:p>
        </p:txBody>
      </p:sp>
    </p:spTree>
    <p:extLst>
      <p:ext uri="{BB962C8B-B14F-4D97-AF65-F5344CB8AC3E}">
        <p14:creationId xmlns:p14="http://schemas.microsoft.com/office/powerpoint/2010/main" val="1206383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09E97503-19EF-49DC-9D6C-A4EA7A032FDE}"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7B04E9-C034-4B56-A7B6-C6376CC0F063}" type="datetimeFigureOut">
              <a:rPr lang="en-US" smtClean="0">
                <a:solidFill>
                  <a:srgbClr val="FC6A10"/>
                </a:solidFill>
              </a:rPr>
              <a:pPr/>
              <a:t>6/15/2015</a:t>
            </a:fld>
            <a:endParaRPr lang="en-US" dirty="0">
              <a:solidFill>
                <a:srgbClr val="FC6A10"/>
              </a:solidFill>
            </a:endParaRPr>
          </a:p>
        </p:txBody>
      </p:sp>
      <p:sp>
        <p:nvSpPr>
          <p:cNvPr id="6" name="Footer Placeholder 5"/>
          <p:cNvSpPr>
            <a:spLocks noGrp="1"/>
          </p:cNvSpPr>
          <p:nvPr>
            <p:ph type="ftr" sz="quarter" idx="11"/>
          </p:nvPr>
        </p:nvSpPr>
        <p:spPr/>
        <p:txBody>
          <a:bodyPr/>
          <a:lstStyle/>
          <a:p>
            <a:endParaRPr lang="en-US" dirty="0">
              <a:solidFill>
                <a:srgbClr val="FC6A10"/>
              </a:solidFill>
            </a:endParaRPr>
          </a:p>
        </p:txBody>
      </p:sp>
      <p:sp>
        <p:nvSpPr>
          <p:cNvPr id="7" name="Slide Number Placeholder 6"/>
          <p:cNvSpPr>
            <a:spLocks noGrp="1"/>
          </p:cNvSpPr>
          <p:nvPr>
            <p:ph type="sldNum" sz="quarter" idx="12"/>
          </p:nvPr>
        </p:nvSpPr>
        <p:spPr/>
        <p:txBody>
          <a:bodyPr/>
          <a:lstStyle/>
          <a:p>
            <a:fld id="{0B5FDF77-4473-43BE-9625-F842B046907E}" type="slidenum">
              <a:rPr lang="en-US" smtClean="0"/>
              <a:pPr/>
              <a:t>‹#›</a:t>
            </a:fld>
            <a:endParaRPr lang="en-US" dirty="0"/>
          </a:p>
        </p:txBody>
      </p:sp>
    </p:spTree>
    <p:extLst>
      <p:ext uri="{BB962C8B-B14F-4D97-AF65-F5344CB8AC3E}">
        <p14:creationId xmlns:p14="http://schemas.microsoft.com/office/powerpoint/2010/main" val="4251565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7B04E9-C034-4B56-A7B6-C6376CC0F063}" type="datetimeFigureOut">
              <a:rPr lang="en-US" smtClean="0">
                <a:solidFill>
                  <a:srgbClr val="FC6A10"/>
                </a:solidFill>
              </a:rPr>
              <a:pPr/>
              <a:t>6/15/2015</a:t>
            </a:fld>
            <a:endParaRPr lang="en-US" dirty="0">
              <a:solidFill>
                <a:srgbClr val="FC6A10"/>
              </a:solidFill>
            </a:endParaRPr>
          </a:p>
        </p:txBody>
      </p:sp>
      <p:sp>
        <p:nvSpPr>
          <p:cNvPr id="5" name="Footer Placeholder 4"/>
          <p:cNvSpPr>
            <a:spLocks noGrp="1"/>
          </p:cNvSpPr>
          <p:nvPr>
            <p:ph type="ftr" sz="quarter" idx="11"/>
          </p:nvPr>
        </p:nvSpPr>
        <p:spPr/>
        <p:txBody>
          <a:bodyPr/>
          <a:lstStyle/>
          <a:p>
            <a:endParaRPr lang="en-US" dirty="0">
              <a:solidFill>
                <a:srgbClr val="FC6A10"/>
              </a:solidFill>
            </a:endParaRPr>
          </a:p>
        </p:txBody>
      </p:sp>
      <p:sp>
        <p:nvSpPr>
          <p:cNvPr id="6" name="Slide Number Placeholder 5"/>
          <p:cNvSpPr>
            <a:spLocks noGrp="1"/>
          </p:cNvSpPr>
          <p:nvPr>
            <p:ph type="sldNum" sz="quarter" idx="12"/>
          </p:nvPr>
        </p:nvSpPr>
        <p:spPr/>
        <p:txBody>
          <a:bodyPr/>
          <a:lstStyle/>
          <a:p>
            <a:fld id="{0B5FDF77-4473-43BE-9625-F842B046907E}" type="slidenum">
              <a:rPr lang="en-US" smtClean="0"/>
              <a:pPr/>
              <a:t>‹#›</a:t>
            </a:fld>
            <a:endParaRPr lang="en-US" dirty="0"/>
          </a:p>
        </p:txBody>
      </p:sp>
    </p:spTree>
    <p:extLst>
      <p:ext uri="{BB962C8B-B14F-4D97-AF65-F5344CB8AC3E}">
        <p14:creationId xmlns:p14="http://schemas.microsoft.com/office/powerpoint/2010/main" val="3218496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7B04E9-C034-4B56-A7B6-C6376CC0F063}" type="datetimeFigureOut">
              <a:rPr lang="en-US" smtClean="0">
                <a:solidFill>
                  <a:srgbClr val="FC6A10"/>
                </a:solidFill>
              </a:rPr>
              <a:pPr/>
              <a:t>6/15/2015</a:t>
            </a:fld>
            <a:endParaRPr lang="en-US" dirty="0">
              <a:solidFill>
                <a:srgbClr val="FC6A10"/>
              </a:solidFill>
            </a:endParaRPr>
          </a:p>
        </p:txBody>
      </p:sp>
      <p:sp>
        <p:nvSpPr>
          <p:cNvPr id="5" name="Footer Placeholder 4"/>
          <p:cNvSpPr>
            <a:spLocks noGrp="1"/>
          </p:cNvSpPr>
          <p:nvPr>
            <p:ph type="ftr" sz="quarter" idx="11"/>
          </p:nvPr>
        </p:nvSpPr>
        <p:spPr/>
        <p:txBody>
          <a:bodyPr/>
          <a:lstStyle/>
          <a:p>
            <a:endParaRPr lang="en-US" dirty="0">
              <a:solidFill>
                <a:srgbClr val="FC6A10"/>
              </a:solidFill>
            </a:endParaRPr>
          </a:p>
        </p:txBody>
      </p:sp>
      <p:sp>
        <p:nvSpPr>
          <p:cNvPr id="6" name="Slide Number Placeholder 5"/>
          <p:cNvSpPr>
            <a:spLocks noGrp="1"/>
          </p:cNvSpPr>
          <p:nvPr>
            <p:ph type="sldNum" sz="quarter" idx="12"/>
          </p:nvPr>
        </p:nvSpPr>
        <p:spPr/>
        <p:txBody>
          <a:bodyPr/>
          <a:lstStyle/>
          <a:p>
            <a:fld id="{0B5FDF77-4473-43BE-9625-F842B046907E}" type="slidenum">
              <a:rPr lang="en-US" smtClean="0"/>
              <a:pPr/>
              <a:t>‹#›</a:t>
            </a:fld>
            <a:endParaRPr lang="en-US" dirty="0"/>
          </a:p>
        </p:txBody>
      </p:sp>
    </p:spTree>
    <p:extLst>
      <p:ext uri="{BB962C8B-B14F-4D97-AF65-F5344CB8AC3E}">
        <p14:creationId xmlns:p14="http://schemas.microsoft.com/office/powerpoint/2010/main" val="36150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9862173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6789689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30211482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C8F2899-35D1-490C-9F0D-7EB91749FDFB}" type="datetimeFigureOut">
              <a:rPr lang="en-US" smtClean="0"/>
              <a:pPr/>
              <a:t>6/15/2015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9101413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47246125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Tree>
    <p:extLst>
      <p:ext uri="{BB962C8B-B14F-4D97-AF65-F5344CB8AC3E}">
        <p14:creationId xmlns:p14="http://schemas.microsoft.com/office/powerpoint/2010/main" val="1990270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9E97503-19EF-49DC-9D6C-A4EA7A032FDE}" type="slidenum">
              <a:rPr lang="en-US" smtClean="0"/>
              <a:pPr/>
              <a:t>‹#›</a:t>
            </a:fld>
            <a:endParaRPr lang="en-US" dirty="0"/>
          </a:p>
        </p:txBody>
      </p:sp>
    </p:spTree>
    <p:extLst>
      <p:ext uri="{BB962C8B-B14F-4D97-AF65-F5344CB8AC3E}">
        <p14:creationId xmlns:p14="http://schemas.microsoft.com/office/powerpoint/2010/main" val="3342515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9E97503-19EF-49DC-9D6C-A4EA7A032FDE}"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Date Placeholder 4"/>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extLst>
      <p:ext uri="{BB962C8B-B14F-4D97-AF65-F5344CB8AC3E}">
        <p14:creationId xmlns:p14="http://schemas.microsoft.com/office/powerpoint/2010/main" val="317819630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DC8F2899-35D1-490C-9F0D-7EB91749FDFB}" type="datetimeFigureOut">
              <a:rPr lang="en-US" smtClean="0"/>
              <a:pPr/>
              <a:t>6/15/2015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extLst>
      <p:ext uri="{BB962C8B-B14F-4D97-AF65-F5344CB8AC3E}">
        <p14:creationId xmlns:p14="http://schemas.microsoft.com/office/powerpoint/2010/main" val="2220184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Tree>
    <p:extLst>
      <p:ext uri="{BB962C8B-B14F-4D97-AF65-F5344CB8AC3E}">
        <p14:creationId xmlns:p14="http://schemas.microsoft.com/office/powerpoint/2010/main" val="257874488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92709483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5710254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13840088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36741713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C8F2899-35D1-490C-9F0D-7EB91749FDFB}" type="datetimeFigureOut">
              <a:rPr lang="en-US" smtClean="0"/>
              <a:pPr/>
              <a:t>6/15/2015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6039871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3513779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Tree>
    <p:extLst>
      <p:ext uri="{BB962C8B-B14F-4D97-AF65-F5344CB8AC3E}">
        <p14:creationId xmlns:p14="http://schemas.microsoft.com/office/powerpoint/2010/main" val="300818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C8F2899-35D1-490C-9F0D-7EB91749FDFB}" type="datetimeFigureOut">
              <a:rPr lang="en-US" smtClean="0"/>
              <a:pPr/>
              <a:t>6/15/2015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E97503-19EF-49DC-9D6C-A4EA7A032FDE}"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9E97503-19EF-49DC-9D6C-A4EA7A032FDE}" type="slidenum">
              <a:rPr lang="en-US" smtClean="0"/>
              <a:pPr/>
              <a:t>‹#›</a:t>
            </a:fld>
            <a:endParaRPr lang="en-US" dirty="0"/>
          </a:p>
        </p:txBody>
      </p:sp>
    </p:spTree>
    <p:extLst>
      <p:ext uri="{BB962C8B-B14F-4D97-AF65-F5344CB8AC3E}">
        <p14:creationId xmlns:p14="http://schemas.microsoft.com/office/powerpoint/2010/main" val="34520158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Date Placeholder 4"/>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extLst>
      <p:ext uri="{BB962C8B-B14F-4D97-AF65-F5344CB8AC3E}">
        <p14:creationId xmlns:p14="http://schemas.microsoft.com/office/powerpoint/2010/main" val="1497983144"/>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DC8F2899-35D1-490C-9F0D-7EB91749FDFB}" type="datetimeFigureOut">
              <a:rPr lang="en-US" smtClean="0"/>
              <a:pPr/>
              <a:t>6/15/2015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extLst>
      <p:ext uri="{BB962C8B-B14F-4D97-AF65-F5344CB8AC3E}">
        <p14:creationId xmlns:p14="http://schemas.microsoft.com/office/powerpoint/2010/main" val="3601401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Tree>
    <p:extLst>
      <p:ext uri="{BB962C8B-B14F-4D97-AF65-F5344CB8AC3E}">
        <p14:creationId xmlns:p14="http://schemas.microsoft.com/office/powerpoint/2010/main" val="3197357104"/>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77469741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32FB18A-AD88-4313-899B-D1091DD68F60}" type="datetimeFigureOut">
              <a:rPr lang="en-US" smtClean="0">
                <a:solidFill>
                  <a:srgbClr val="D3DFEF"/>
                </a:solidFill>
              </a:rPr>
              <a:pPr/>
              <a:t>6/15/2015</a:t>
            </a:fld>
            <a:endParaRPr lang="en-US" dirty="0">
              <a:solidFill>
                <a:srgbClr val="D3DFEF"/>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09F98FA-5DBF-4623-B728-96C7D126D3A5}"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solidFill>
                <a:srgbClr val="D3DFEF"/>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4156511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2FB18A-AD88-4313-899B-D1091DD68F60}" type="datetimeFigureOut">
              <a:rPr lang="en-US" smtClean="0">
                <a:solidFill>
                  <a:srgbClr val="D35712"/>
                </a:solidFill>
              </a:rPr>
              <a:pPr/>
              <a:t>6/15/2015</a:t>
            </a:fld>
            <a:endParaRPr lang="en-US" dirty="0">
              <a:solidFill>
                <a:srgbClr val="D35712"/>
              </a:solidFill>
            </a:endParaRPr>
          </a:p>
        </p:txBody>
      </p:sp>
      <p:sp>
        <p:nvSpPr>
          <p:cNvPr id="5" name="Footer Placeholder 4"/>
          <p:cNvSpPr>
            <a:spLocks noGrp="1"/>
          </p:cNvSpPr>
          <p:nvPr>
            <p:ph type="ftr" sz="quarter" idx="11"/>
          </p:nvPr>
        </p:nvSpPr>
        <p:spPr/>
        <p:txBody>
          <a:bodyPr/>
          <a:lstStyle/>
          <a:p>
            <a:endParaRPr lang="en-US" dirty="0">
              <a:solidFill>
                <a:srgbClr val="D35712"/>
              </a:solidFill>
            </a:endParaRPr>
          </a:p>
        </p:txBody>
      </p:sp>
      <p:sp>
        <p:nvSpPr>
          <p:cNvPr id="6" name="Slide Number Placeholder 5"/>
          <p:cNvSpPr>
            <a:spLocks noGrp="1"/>
          </p:cNvSpPr>
          <p:nvPr>
            <p:ph type="sldNum" sz="quarter" idx="12"/>
          </p:nvPr>
        </p:nvSpPr>
        <p:spPr/>
        <p:txBody>
          <a:bodyPr/>
          <a:lstStyle/>
          <a:p>
            <a:fld id="{B09F98FA-5DBF-4623-B728-96C7D126D3A5}" type="slidenum">
              <a:rPr lang="en-US" smtClean="0">
                <a:solidFill>
                  <a:srgbClr val="D35712"/>
                </a:solidFill>
              </a:rPr>
              <a:pPr/>
              <a:t>‹#›</a:t>
            </a:fld>
            <a:endParaRPr lang="en-US" dirty="0">
              <a:solidFill>
                <a:srgbClr val="D35712"/>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48675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832FB18A-AD88-4313-899B-D1091DD68F60}" type="datetimeFigureOut">
              <a:rPr lang="en-US" smtClean="0"/>
              <a:pPr/>
              <a:t>6/15/2015</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09F98FA-5DBF-4623-B728-96C7D126D3A5}" type="slidenum">
              <a:rPr lang="en-US" smtClean="0">
                <a:solidFill>
                  <a:srgbClr val="D3DFEF"/>
                </a:solidFill>
              </a:rPr>
              <a:pPr/>
              <a:t>‹#›</a:t>
            </a:fld>
            <a:endParaRPr lang="en-US" dirty="0">
              <a:solidFill>
                <a:srgbClr val="D3DFEF"/>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8915381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2FB18A-AD88-4313-899B-D1091DD68F60}" type="datetimeFigureOut">
              <a:rPr lang="en-US" smtClean="0">
                <a:solidFill>
                  <a:srgbClr val="D35712"/>
                </a:solidFill>
              </a:rPr>
              <a:pPr/>
              <a:t>6/15/2015</a:t>
            </a:fld>
            <a:endParaRPr lang="en-US" dirty="0">
              <a:solidFill>
                <a:srgbClr val="D35712"/>
              </a:solidFill>
            </a:endParaRPr>
          </a:p>
        </p:txBody>
      </p:sp>
      <p:sp>
        <p:nvSpPr>
          <p:cNvPr id="6" name="Footer Placeholder 5"/>
          <p:cNvSpPr>
            <a:spLocks noGrp="1"/>
          </p:cNvSpPr>
          <p:nvPr>
            <p:ph type="ftr" sz="quarter" idx="11"/>
          </p:nvPr>
        </p:nvSpPr>
        <p:spPr/>
        <p:txBody>
          <a:bodyPr/>
          <a:lstStyle/>
          <a:p>
            <a:endParaRPr lang="en-US" dirty="0">
              <a:solidFill>
                <a:srgbClr val="D35712"/>
              </a:solidFill>
            </a:endParaRPr>
          </a:p>
        </p:txBody>
      </p:sp>
      <p:sp>
        <p:nvSpPr>
          <p:cNvPr id="7" name="Slide Number Placeholder 6"/>
          <p:cNvSpPr>
            <a:spLocks noGrp="1"/>
          </p:cNvSpPr>
          <p:nvPr>
            <p:ph type="sldNum" sz="quarter" idx="12"/>
          </p:nvPr>
        </p:nvSpPr>
        <p:spPr/>
        <p:txBody>
          <a:bodyPr/>
          <a:lstStyle/>
          <a:p>
            <a:fld id="{B09F98FA-5DBF-4623-B728-96C7D126D3A5}" type="slidenum">
              <a:rPr lang="en-US" smtClean="0">
                <a:solidFill>
                  <a:srgbClr val="D35712"/>
                </a:solidFill>
              </a:rPr>
              <a:pPr/>
              <a:t>‹#›</a:t>
            </a:fld>
            <a:endParaRPr lang="en-US" dirty="0">
              <a:solidFill>
                <a:srgbClr val="D35712"/>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59496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2FB18A-AD88-4313-899B-D1091DD68F60}" type="datetimeFigureOut">
              <a:rPr lang="en-US" smtClean="0">
                <a:solidFill>
                  <a:srgbClr val="D35712"/>
                </a:solidFill>
              </a:rPr>
              <a:pPr/>
              <a:t>6/15/2015</a:t>
            </a:fld>
            <a:endParaRPr lang="en-US" dirty="0">
              <a:solidFill>
                <a:srgbClr val="D35712"/>
              </a:solidFill>
            </a:endParaRPr>
          </a:p>
        </p:txBody>
      </p:sp>
      <p:sp>
        <p:nvSpPr>
          <p:cNvPr id="8" name="Footer Placeholder 7"/>
          <p:cNvSpPr>
            <a:spLocks noGrp="1"/>
          </p:cNvSpPr>
          <p:nvPr>
            <p:ph type="ftr" sz="quarter" idx="11"/>
          </p:nvPr>
        </p:nvSpPr>
        <p:spPr/>
        <p:txBody>
          <a:bodyPr/>
          <a:lstStyle/>
          <a:p>
            <a:endParaRPr lang="en-US" dirty="0">
              <a:solidFill>
                <a:srgbClr val="D35712"/>
              </a:solidFill>
            </a:endParaRPr>
          </a:p>
        </p:txBody>
      </p:sp>
      <p:sp>
        <p:nvSpPr>
          <p:cNvPr id="9" name="Slide Number Placeholder 8"/>
          <p:cNvSpPr>
            <a:spLocks noGrp="1"/>
          </p:cNvSpPr>
          <p:nvPr>
            <p:ph type="sldNum" sz="quarter" idx="12"/>
          </p:nvPr>
        </p:nvSpPr>
        <p:spPr/>
        <p:txBody>
          <a:bodyPr/>
          <a:lstStyle/>
          <a:p>
            <a:fld id="{B09F98FA-5DBF-4623-B728-96C7D126D3A5}" type="slidenum">
              <a:rPr lang="en-US" smtClean="0">
                <a:solidFill>
                  <a:srgbClr val="D35712"/>
                </a:solidFill>
              </a:rPr>
              <a:pPr/>
              <a:t>‹#›</a:t>
            </a:fld>
            <a:endParaRPr lang="en-US" dirty="0">
              <a:solidFill>
                <a:srgbClr val="D35712"/>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016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9E97503-19EF-49DC-9D6C-A4EA7A032FDE}"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2FB18A-AD88-4313-899B-D1091DD68F60}" type="datetimeFigureOut">
              <a:rPr lang="en-US" smtClean="0">
                <a:solidFill>
                  <a:srgbClr val="D35712"/>
                </a:solidFill>
              </a:rPr>
              <a:pPr/>
              <a:t>6/15/2015</a:t>
            </a:fld>
            <a:endParaRPr lang="en-US" dirty="0">
              <a:solidFill>
                <a:srgbClr val="D35712"/>
              </a:solidFill>
            </a:endParaRPr>
          </a:p>
        </p:txBody>
      </p:sp>
      <p:sp>
        <p:nvSpPr>
          <p:cNvPr id="4" name="Footer Placeholder 3"/>
          <p:cNvSpPr>
            <a:spLocks noGrp="1"/>
          </p:cNvSpPr>
          <p:nvPr>
            <p:ph type="ftr" sz="quarter" idx="11"/>
          </p:nvPr>
        </p:nvSpPr>
        <p:spPr/>
        <p:txBody>
          <a:bodyPr/>
          <a:lstStyle/>
          <a:p>
            <a:endParaRPr lang="en-US" dirty="0">
              <a:solidFill>
                <a:srgbClr val="D35712"/>
              </a:solidFill>
            </a:endParaRPr>
          </a:p>
        </p:txBody>
      </p:sp>
      <p:sp>
        <p:nvSpPr>
          <p:cNvPr id="5" name="Slide Number Placeholder 4"/>
          <p:cNvSpPr>
            <a:spLocks noGrp="1"/>
          </p:cNvSpPr>
          <p:nvPr>
            <p:ph type="sldNum" sz="quarter" idx="12"/>
          </p:nvPr>
        </p:nvSpPr>
        <p:spPr/>
        <p:txBody>
          <a:bodyPr/>
          <a:lstStyle/>
          <a:p>
            <a:fld id="{B09F98FA-5DBF-4623-B728-96C7D126D3A5}" type="slidenum">
              <a:rPr lang="en-US" smtClean="0">
                <a:solidFill>
                  <a:srgbClr val="D35712"/>
                </a:solidFill>
              </a:rPr>
              <a:pPr/>
              <a:t>‹#›</a:t>
            </a:fld>
            <a:endParaRPr lang="en-US" dirty="0">
              <a:solidFill>
                <a:srgbClr val="D35712"/>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8618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Date Placeholder 1"/>
          <p:cNvSpPr>
            <a:spLocks noGrp="1"/>
          </p:cNvSpPr>
          <p:nvPr>
            <p:ph type="dt" sz="half" idx="10"/>
          </p:nvPr>
        </p:nvSpPr>
        <p:spPr/>
        <p:txBody>
          <a:bodyPr/>
          <a:lstStyle/>
          <a:p>
            <a:fld id="{832FB18A-AD88-4313-899B-D1091DD68F60}" type="datetimeFigureOut">
              <a:rPr lang="en-US" smtClean="0">
                <a:solidFill>
                  <a:srgbClr val="D35712"/>
                </a:solidFill>
              </a:rPr>
              <a:pPr/>
              <a:t>6/15/2015</a:t>
            </a:fld>
            <a:endParaRPr lang="en-US" dirty="0">
              <a:solidFill>
                <a:srgbClr val="D35712"/>
              </a:solidFill>
            </a:endParaRPr>
          </a:p>
        </p:txBody>
      </p:sp>
      <p:sp>
        <p:nvSpPr>
          <p:cNvPr id="3" name="Footer Placeholder 2"/>
          <p:cNvSpPr>
            <a:spLocks noGrp="1"/>
          </p:cNvSpPr>
          <p:nvPr>
            <p:ph type="ftr" sz="quarter" idx="11"/>
          </p:nvPr>
        </p:nvSpPr>
        <p:spPr/>
        <p:txBody>
          <a:bodyPr/>
          <a:lstStyle/>
          <a:p>
            <a:endParaRPr lang="en-US" dirty="0">
              <a:solidFill>
                <a:srgbClr val="D35712"/>
              </a:solidFill>
            </a:endParaRPr>
          </a:p>
        </p:txBody>
      </p:sp>
      <p:sp>
        <p:nvSpPr>
          <p:cNvPr id="4" name="Slide Number Placeholder 3"/>
          <p:cNvSpPr>
            <a:spLocks noGrp="1"/>
          </p:cNvSpPr>
          <p:nvPr>
            <p:ph type="sldNum" sz="quarter" idx="12"/>
          </p:nvPr>
        </p:nvSpPr>
        <p:spPr/>
        <p:txBody>
          <a:bodyPr/>
          <a:lstStyle/>
          <a:p>
            <a:fld id="{B09F98FA-5DBF-4623-B728-96C7D126D3A5}" type="slidenum">
              <a:rPr lang="en-US" smtClean="0">
                <a:solidFill>
                  <a:srgbClr val="D35712"/>
                </a:solidFill>
              </a:rPr>
              <a:pPr/>
              <a:t>‹#›</a:t>
            </a:fld>
            <a:endParaRPr lang="en-US" dirty="0">
              <a:solidFill>
                <a:srgbClr val="D35712"/>
              </a:solidFill>
            </a:endParaRPr>
          </a:p>
        </p:txBody>
      </p:sp>
    </p:spTree>
    <p:extLst>
      <p:ext uri="{BB962C8B-B14F-4D97-AF65-F5344CB8AC3E}">
        <p14:creationId xmlns:p14="http://schemas.microsoft.com/office/powerpoint/2010/main" val="2532207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FB18A-AD88-4313-899B-D1091DD68F60}" type="datetimeFigureOut">
              <a:rPr lang="en-US" smtClean="0">
                <a:solidFill>
                  <a:srgbClr val="D35712"/>
                </a:solidFill>
              </a:rPr>
              <a:pPr/>
              <a:t>6/15/2015</a:t>
            </a:fld>
            <a:endParaRPr lang="en-US" dirty="0">
              <a:solidFill>
                <a:srgbClr val="D35712"/>
              </a:solidFill>
            </a:endParaRPr>
          </a:p>
        </p:txBody>
      </p:sp>
      <p:sp>
        <p:nvSpPr>
          <p:cNvPr id="6" name="Footer Placeholder 5"/>
          <p:cNvSpPr>
            <a:spLocks noGrp="1"/>
          </p:cNvSpPr>
          <p:nvPr>
            <p:ph type="ftr" sz="quarter" idx="11"/>
          </p:nvPr>
        </p:nvSpPr>
        <p:spPr/>
        <p:txBody>
          <a:bodyPr/>
          <a:lstStyle/>
          <a:p>
            <a:endParaRPr lang="en-US" dirty="0">
              <a:solidFill>
                <a:srgbClr val="D35712"/>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09F98FA-5DBF-4623-B728-96C7D126D3A5}"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64486240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FB18A-AD88-4313-899B-D1091DD68F60}" type="datetimeFigureOut">
              <a:rPr lang="en-US" smtClean="0">
                <a:solidFill>
                  <a:srgbClr val="D3DFEF"/>
                </a:solidFill>
              </a:rPr>
              <a:pPr/>
              <a:t>6/15/2015</a:t>
            </a:fld>
            <a:endParaRPr lang="en-US" dirty="0">
              <a:solidFill>
                <a:srgbClr val="D3DFEF"/>
              </a:solidFill>
            </a:endParaRPr>
          </a:p>
        </p:txBody>
      </p:sp>
      <p:sp>
        <p:nvSpPr>
          <p:cNvPr id="6" name="Footer Placeholder 5"/>
          <p:cNvSpPr>
            <a:spLocks noGrp="1"/>
          </p:cNvSpPr>
          <p:nvPr>
            <p:ph type="ftr" sz="quarter" idx="11"/>
          </p:nvPr>
        </p:nvSpPr>
        <p:spPr/>
        <p:txBody>
          <a:bodyPr/>
          <a:lstStyle/>
          <a:p>
            <a:endParaRPr lang="en-US" dirty="0">
              <a:solidFill>
                <a:srgbClr val="D3DFEF"/>
              </a:solidFill>
            </a:endParaRPr>
          </a:p>
        </p:txBody>
      </p:sp>
      <p:sp>
        <p:nvSpPr>
          <p:cNvPr id="7" name="Slide Number Placeholder 6"/>
          <p:cNvSpPr>
            <a:spLocks noGrp="1"/>
          </p:cNvSpPr>
          <p:nvPr>
            <p:ph type="sldNum" sz="quarter" idx="12"/>
          </p:nvPr>
        </p:nvSpPr>
        <p:spPr/>
        <p:txBody>
          <a:bodyPr/>
          <a:lstStyle/>
          <a:p>
            <a:fld id="{B09F98FA-5DBF-4623-B728-96C7D126D3A5}" type="slidenum">
              <a:rPr lang="en-US" smtClean="0">
                <a:solidFill>
                  <a:srgbClr val="D3DFEF"/>
                </a:solidFill>
              </a:rPr>
              <a:pPr/>
              <a:t>‹#›</a:t>
            </a:fld>
            <a:endParaRPr lang="en-US" dirty="0">
              <a:solidFill>
                <a:srgbClr val="D3DFEF"/>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5493164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FB18A-AD88-4313-899B-D1091DD68F60}" type="datetimeFigureOut">
              <a:rPr lang="en-US" smtClean="0">
                <a:solidFill>
                  <a:srgbClr val="D35712"/>
                </a:solidFill>
              </a:rPr>
              <a:pPr/>
              <a:t>6/15/2015</a:t>
            </a:fld>
            <a:endParaRPr lang="en-US" dirty="0">
              <a:solidFill>
                <a:srgbClr val="D35712"/>
              </a:solidFill>
            </a:endParaRPr>
          </a:p>
        </p:txBody>
      </p:sp>
      <p:sp>
        <p:nvSpPr>
          <p:cNvPr id="5" name="Footer Placeholder 4"/>
          <p:cNvSpPr>
            <a:spLocks noGrp="1"/>
          </p:cNvSpPr>
          <p:nvPr>
            <p:ph type="ftr" sz="quarter" idx="11"/>
          </p:nvPr>
        </p:nvSpPr>
        <p:spPr/>
        <p:txBody>
          <a:bodyPr/>
          <a:lstStyle/>
          <a:p>
            <a:endParaRPr lang="en-US" dirty="0">
              <a:solidFill>
                <a:srgbClr val="D35712"/>
              </a:solidFill>
            </a:endParaRPr>
          </a:p>
        </p:txBody>
      </p:sp>
      <p:sp>
        <p:nvSpPr>
          <p:cNvPr id="6" name="Slide Number Placeholder 5"/>
          <p:cNvSpPr>
            <a:spLocks noGrp="1"/>
          </p:cNvSpPr>
          <p:nvPr>
            <p:ph type="sldNum" sz="quarter" idx="12"/>
          </p:nvPr>
        </p:nvSpPr>
        <p:spPr/>
        <p:txBody>
          <a:bodyPr/>
          <a:lstStyle/>
          <a:p>
            <a:fld id="{B09F98FA-5DBF-4623-B728-96C7D126D3A5}" type="slidenum">
              <a:rPr lang="en-US" smtClean="0">
                <a:solidFill>
                  <a:srgbClr val="D35712"/>
                </a:solidFill>
              </a:rPr>
              <a:pPr/>
              <a:t>‹#›</a:t>
            </a:fld>
            <a:endParaRPr lang="en-US" dirty="0">
              <a:solidFill>
                <a:srgbClr val="D35712"/>
              </a:solidFill>
            </a:endParaRPr>
          </a:p>
        </p:txBody>
      </p:sp>
    </p:spTree>
    <p:extLst>
      <p:ext uri="{BB962C8B-B14F-4D97-AF65-F5344CB8AC3E}">
        <p14:creationId xmlns:p14="http://schemas.microsoft.com/office/powerpoint/2010/main" val="8003625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2FB18A-AD88-4313-899B-D1091DD68F60}" type="datetimeFigureOut">
              <a:rPr lang="en-US" smtClean="0">
                <a:solidFill>
                  <a:srgbClr val="D35712"/>
                </a:solidFill>
              </a:rPr>
              <a:pPr/>
              <a:t>6/15/2015</a:t>
            </a:fld>
            <a:endParaRPr lang="en-US" dirty="0">
              <a:solidFill>
                <a:srgbClr val="D35712"/>
              </a:solidFill>
            </a:endParaRPr>
          </a:p>
        </p:txBody>
      </p:sp>
      <p:sp>
        <p:nvSpPr>
          <p:cNvPr id="5" name="Footer Placeholder 4"/>
          <p:cNvSpPr>
            <a:spLocks noGrp="1"/>
          </p:cNvSpPr>
          <p:nvPr>
            <p:ph type="ftr" sz="quarter" idx="11"/>
          </p:nvPr>
        </p:nvSpPr>
        <p:spPr/>
        <p:txBody>
          <a:bodyPr/>
          <a:lstStyle/>
          <a:p>
            <a:endParaRPr lang="en-US" dirty="0">
              <a:solidFill>
                <a:srgbClr val="D35712"/>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09F98FA-5DBF-4623-B728-96C7D126D3A5}" type="slidenum">
              <a:rPr lang="en-US" smtClean="0">
                <a:solidFill>
                  <a:srgbClr val="D3DFEF"/>
                </a:solidFill>
              </a:rPr>
              <a:pPr/>
              <a:t>‹#›</a:t>
            </a:fld>
            <a:endParaRPr lang="en-US" dirty="0">
              <a:solidFill>
                <a:srgbClr val="D3DFEF"/>
              </a:solidFill>
            </a:endParaRPr>
          </a:p>
        </p:txBody>
      </p:sp>
    </p:spTree>
    <p:extLst>
      <p:ext uri="{BB962C8B-B14F-4D97-AF65-F5344CB8AC3E}">
        <p14:creationId xmlns:p14="http://schemas.microsoft.com/office/powerpoint/2010/main" val="42679148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11670336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16576838"/>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06810069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C8F2899-35D1-490C-9F0D-7EB91749FDFB}" type="datetimeFigureOut">
              <a:rPr lang="en-US" smtClean="0"/>
              <a:pPr/>
              <a:t>6/15/2015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90737081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09E97503-19EF-49DC-9D6C-A4EA7A032FDE}"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4168609948"/>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Tree>
    <p:extLst>
      <p:ext uri="{BB962C8B-B14F-4D97-AF65-F5344CB8AC3E}">
        <p14:creationId xmlns:p14="http://schemas.microsoft.com/office/powerpoint/2010/main" val="42619733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9E97503-19EF-49DC-9D6C-A4EA7A032FDE}" type="slidenum">
              <a:rPr lang="en-US" smtClean="0"/>
              <a:pPr/>
              <a:t>‹#›</a:t>
            </a:fld>
            <a:endParaRPr lang="en-US" dirty="0"/>
          </a:p>
        </p:txBody>
      </p:sp>
    </p:spTree>
    <p:extLst>
      <p:ext uri="{BB962C8B-B14F-4D97-AF65-F5344CB8AC3E}">
        <p14:creationId xmlns:p14="http://schemas.microsoft.com/office/powerpoint/2010/main" val="12367104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Date Placeholder 4"/>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extLst>
      <p:ext uri="{BB962C8B-B14F-4D97-AF65-F5344CB8AC3E}">
        <p14:creationId xmlns:p14="http://schemas.microsoft.com/office/powerpoint/2010/main" val="2957452357"/>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DC8F2899-35D1-490C-9F0D-7EB91749FDFB}" type="datetimeFigureOut">
              <a:rPr lang="en-US" smtClean="0"/>
              <a:pPr/>
              <a:t>6/15/2015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extLst>
      <p:ext uri="{BB962C8B-B14F-4D97-AF65-F5344CB8AC3E}">
        <p14:creationId xmlns:p14="http://schemas.microsoft.com/office/powerpoint/2010/main" val="11567328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Tree>
    <p:extLst>
      <p:ext uri="{BB962C8B-B14F-4D97-AF65-F5344CB8AC3E}">
        <p14:creationId xmlns:p14="http://schemas.microsoft.com/office/powerpoint/2010/main" val="1175491639"/>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36127618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682987756"/>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90993894"/>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503579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9E97503-19EF-49DC-9D6C-A4EA7A032FDE}"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C8F2899-35D1-490C-9F0D-7EB91749FDFB}" type="datetimeFigureOut">
              <a:rPr lang="en-US" smtClean="0"/>
              <a:pPr/>
              <a:t>6/15/2015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44848142"/>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608174703"/>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Tree>
    <p:extLst>
      <p:ext uri="{BB962C8B-B14F-4D97-AF65-F5344CB8AC3E}">
        <p14:creationId xmlns:p14="http://schemas.microsoft.com/office/powerpoint/2010/main" val="3510911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9E97503-19EF-49DC-9D6C-A4EA7A032FDE}" type="slidenum">
              <a:rPr lang="en-US" smtClean="0"/>
              <a:pPr/>
              <a:t>‹#›</a:t>
            </a:fld>
            <a:endParaRPr lang="en-US" dirty="0"/>
          </a:p>
        </p:txBody>
      </p:sp>
    </p:spTree>
    <p:extLst>
      <p:ext uri="{BB962C8B-B14F-4D97-AF65-F5344CB8AC3E}">
        <p14:creationId xmlns:p14="http://schemas.microsoft.com/office/powerpoint/2010/main" val="22329547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Date Placeholder 4"/>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extLst>
      <p:ext uri="{BB962C8B-B14F-4D97-AF65-F5344CB8AC3E}">
        <p14:creationId xmlns:p14="http://schemas.microsoft.com/office/powerpoint/2010/main" val="3589764109"/>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DC8F2899-35D1-490C-9F0D-7EB91749FDFB}" type="datetimeFigureOut">
              <a:rPr lang="en-US" smtClean="0"/>
              <a:pPr/>
              <a:t>6/15/2015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extLst>
      <p:ext uri="{BB962C8B-B14F-4D97-AF65-F5344CB8AC3E}">
        <p14:creationId xmlns:p14="http://schemas.microsoft.com/office/powerpoint/2010/main" val="25082675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Tree>
    <p:extLst>
      <p:ext uri="{BB962C8B-B14F-4D97-AF65-F5344CB8AC3E}">
        <p14:creationId xmlns:p14="http://schemas.microsoft.com/office/powerpoint/2010/main" val="3985649917"/>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80131034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9E97503-19EF-49DC-9D6C-A4EA7A032FDE}"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DC8F2899-35D1-490C-9F0D-7EB91749FDFB}" type="datetimeFigureOut">
              <a:rPr lang="en-US" smtClean="0"/>
              <a:pPr/>
              <a:t>6/15/2015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09E97503-19EF-49DC-9D6C-A4EA7A032FDE}"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C8F2899-35D1-490C-9F0D-7EB91749FDFB}" type="datetimeFigureOut">
              <a:rPr lang="en-US" smtClean="0"/>
              <a:pPr/>
              <a:t>6/15/2015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C8F2899-35D1-490C-9F0D-7EB91749FDFB}" type="datetimeFigureOut">
              <a:rPr lang="en-US" smtClean="0"/>
              <a:pPr/>
              <a:t>6/15/2015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9E97503-19EF-49DC-9D6C-A4EA7A032FDE}"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7B04E9-C034-4B56-A7B6-C6376CC0F063}" type="datetimeFigureOut">
              <a:rPr lang="en-US" smtClean="0">
                <a:solidFill>
                  <a:srgbClr val="FC6A10"/>
                </a:solidFill>
              </a:rPr>
              <a:pPr/>
              <a:t>6/15/2015</a:t>
            </a:fld>
            <a:endParaRPr lang="en-US" dirty="0">
              <a:solidFill>
                <a:srgbClr val="FC6A10"/>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solidFill>
                <a:srgbClr val="FC6A10"/>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B5FDF77-4473-43BE-9625-F842B046907E}" type="slidenum">
              <a:rPr lang="en-US" smtClean="0"/>
              <a:pPr/>
              <a:t>‹#›</a:t>
            </a:fld>
            <a:endParaRPr lang="en-US" dirty="0"/>
          </a:p>
        </p:txBody>
      </p:sp>
    </p:spTree>
    <p:extLst>
      <p:ext uri="{BB962C8B-B14F-4D97-AF65-F5344CB8AC3E}">
        <p14:creationId xmlns:p14="http://schemas.microsoft.com/office/powerpoint/2010/main" val="39808811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C8F2899-35D1-490C-9F0D-7EB91749FDFB}" type="datetimeFigureOut">
              <a:rPr lang="en-US" smtClean="0"/>
              <a:pPr/>
              <a:t>6/15/2015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3130697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C8F2899-35D1-490C-9F0D-7EB91749FDFB}" type="datetimeFigureOut">
              <a:rPr lang="en-US" smtClean="0"/>
              <a:pPr/>
              <a:t>6/15/2015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204493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832FB18A-AD88-4313-899B-D1091DD68F60}" type="datetimeFigureOut">
              <a:rPr lang="en-US" smtClean="0">
                <a:solidFill>
                  <a:srgbClr val="D35712"/>
                </a:solidFill>
              </a:rPr>
              <a:pPr/>
              <a:t>6/15/2015</a:t>
            </a:fld>
            <a:endParaRPr lang="en-US" dirty="0">
              <a:solidFill>
                <a:srgbClr val="D35712"/>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solidFill>
                <a:srgbClr val="D35712"/>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09F98FA-5DBF-4623-B728-96C7D126D3A5}" type="slidenum">
              <a:rPr lang="en-US" smtClean="0">
                <a:solidFill>
                  <a:srgbClr val="D35712"/>
                </a:solidFill>
              </a:rPr>
              <a:pPr/>
              <a:t>‹#›</a:t>
            </a:fld>
            <a:endParaRPr lang="en-US" dirty="0">
              <a:solidFill>
                <a:srgbClr val="D35712"/>
              </a:solidFill>
            </a:endParaRPr>
          </a:p>
        </p:txBody>
      </p:sp>
    </p:spTree>
    <p:extLst>
      <p:ext uri="{BB962C8B-B14F-4D97-AF65-F5344CB8AC3E}">
        <p14:creationId xmlns:p14="http://schemas.microsoft.com/office/powerpoint/2010/main" val="4026149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C8F2899-35D1-490C-9F0D-7EB91749FDFB}" type="datetimeFigureOut">
              <a:rPr lang="en-US" smtClean="0"/>
              <a:pPr/>
              <a:t>6/15/2015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51100094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C8F2899-35D1-490C-9F0D-7EB91749FDFB}" type="datetimeFigureOut">
              <a:rPr lang="en-US" smtClean="0"/>
              <a:pPr/>
              <a:t>6/15/2015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9E97503-19EF-49DC-9D6C-A4EA7A032FDE}" type="slidenum">
              <a:rPr lang="en-US" smtClean="0">
                <a:solidFill>
                  <a:srgbClr val="313340">
                    <a:shade val="75000"/>
                  </a:srgbClr>
                </a:solidFill>
              </a:rPr>
              <a:pPr/>
              <a:t>‹#›</a:t>
            </a:fld>
            <a:endParaRPr lang="en-US" dirty="0">
              <a:solidFill>
                <a:srgbClr val="313340">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12483210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3.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hyperlink" Target="http://www.learningoutcomeassessment.org/documents/2013%20Abridged%20Survey%20Report%20Final.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https://auburn.campuslabs.com/app/ClientWeb/Documents/DocumentList.aspx" TargetMode="External"/><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hyperlink" Target="https://auburn.campuslabs.com/app/ClientWeb/Documents/DocumentList.aspx" TargetMode="External"/><Relationship Id="rId2" Type="http://schemas.openxmlformats.org/officeDocument/2006/relationships/notesSlide" Target="../notesSlides/notesSlide7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18" y="0"/>
            <a:ext cx="9740174" cy="6875417"/>
          </a:xfrm>
          <a:prstGeom prst="rect">
            <a:avLst/>
          </a:prstGeom>
        </p:spPr>
      </p:pic>
      <p:sp>
        <p:nvSpPr>
          <p:cNvPr id="3" name="TextBox 2"/>
          <p:cNvSpPr txBox="1"/>
          <p:nvPr/>
        </p:nvSpPr>
        <p:spPr>
          <a:xfrm>
            <a:off x="3352800" y="262953"/>
            <a:ext cx="6130472" cy="2800767"/>
          </a:xfrm>
          <a:prstGeom prst="rect">
            <a:avLst/>
          </a:prstGeom>
          <a:noFill/>
        </p:spPr>
        <p:txBody>
          <a:bodyPr wrap="square" rtlCol="0">
            <a:spAutoFit/>
          </a:bodyPr>
          <a:lstStyle/>
          <a:p>
            <a:pPr algn="ctr"/>
            <a:r>
              <a:rPr lang="en-US" sz="4400" b="1" cap="all" spc="150" dirty="0">
                <a:solidFill>
                  <a:srgbClr val="E76719"/>
                </a:solidFill>
                <a:latin typeface="Gill Sans MT"/>
              </a:rPr>
              <a:t>June </a:t>
            </a:r>
            <a:br>
              <a:rPr lang="en-US" sz="4400" b="1" cap="all" spc="150" dirty="0">
                <a:solidFill>
                  <a:srgbClr val="E76719"/>
                </a:solidFill>
                <a:latin typeface="Gill Sans MT"/>
              </a:rPr>
            </a:br>
            <a:r>
              <a:rPr lang="en-US" sz="4400" b="1" cap="all" spc="150" dirty="0">
                <a:solidFill>
                  <a:srgbClr val="E76719"/>
                </a:solidFill>
                <a:latin typeface="Gill Sans MT"/>
              </a:rPr>
              <a:t>Strategic Planning Workshop</a:t>
            </a:r>
            <a:endParaRPr lang="en-US" sz="3600" b="1" dirty="0">
              <a:solidFill>
                <a:srgbClr val="E76719"/>
              </a:solidFill>
            </a:endParaRPr>
          </a:p>
        </p:txBody>
      </p:sp>
      <p:sp>
        <p:nvSpPr>
          <p:cNvPr id="5" name="Rectangle 4"/>
          <p:cNvSpPr/>
          <p:nvPr/>
        </p:nvSpPr>
        <p:spPr>
          <a:xfrm>
            <a:off x="4786469" y="3581400"/>
            <a:ext cx="3196003" cy="707886"/>
          </a:xfrm>
          <a:prstGeom prst="rect">
            <a:avLst/>
          </a:prstGeom>
        </p:spPr>
        <p:txBody>
          <a:bodyPr wrap="none">
            <a:spAutoFit/>
          </a:bodyPr>
          <a:lstStyle/>
          <a:p>
            <a:pPr lvl="0" algn="ctr">
              <a:spcBef>
                <a:spcPct val="20000"/>
              </a:spcBef>
              <a:buClr>
                <a:srgbClr val="1C314E"/>
              </a:buClr>
            </a:pPr>
            <a:r>
              <a:rPr lang="en-US" sz="4000" spc="150" dirty="0">
                <a:solidFill>
                  <a:schemeClr val="accent6">
                    <a:lumMod val="50000"/>
                  </a:schemeClr>
                </a:solidFill>
                <a:latin typeface="Gill Sans MT"/>
              </a:rPr>
              <a:t>June 25, 2014</a:t>
            </a:r>
          </a:p>
        </p:txBody>
      </p:sp>
      <p:sp>
        <p:nvSpPr>
          <p:cNvPr id="7" name="Rectangle 6"/>
          <p:cNvSpPr/>
          <p:nvPr/>
        </p:nvSpPr>
        <p:spPr>
          <a:xfrm>
            <a:off x="4098471" y="5029200"/>
            <a:ext cx="4572000" cy="1569660"/>
          </a:xfrm>
          <a:prstGeom prst="rect">
            <a:avLst/>
          </a:prstGeom>
        </p:spPr>
        <p:txBody>
          <a:bodyPr>
            <a:spAutoFit/>
          </a:bodyPr>
          <a:lstStyle/>
          <a:p>
            <a:pPr lvl="0" algn="ctr"/>
            <a:r>
              <a:rPr lang="en-US" sz="2400" i="1" dirty="0">
                <a:solidFill>
                  <a:srgbClr val="E76719"/>
                </a:solidFill>
                <a:latin typeface="Gill Sans MT"/>
              </a:rPr>
              <a:t>Welcome</a:t>
            </a:r>
          </a:p>
          <a:p>
            <a:pPr lvl="0" algn="ctr"/>
            <a:endParaRPr lang="en-US" sz="2400" i="1" dirty="0">
              <a:solidFill>
                <a:srgbClr val="E76719"/>
              </a:solidFill>
              <a:latin typeface="Gill Sans MT"/>
            </a:endParaRPr>
          </a:p>
          <a:p>
            <a:pPr lvl="0" algn="ctr"/>
            <a:r>
              <a:rPr lang="en-US" sz="2400" i="1" dirty="0">
                <a:solidFill>
                  <a:srgbClr val="E76719"/>
                </a:solidFill>
                <a:latin typeface="Gill Sans MT"/>
              </a:rPr>
              <a:t>Please find a seat with others from your department.</a:t>
            </a:r>
          </a:p>
        </p:txBody>
      </p:sp>
      <p:sp>
        <p:nvSpPr>
          <p:cNvPr id="9" name="TextBox 8"/>
          <p:cNvSpPr txBox="1"/>
          <p:nvPr/>
        </p:nvSpPr>
        <p:spPr>
          <a:xfrm>
            <a:off x="287927" y="4844534"/>
            <a:ext cx="2470854" cy="1754326"/>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pic>
        <p:nvPicPr>
          <p:cNvPr id="8" name="Picture 7"/>
          <p:cNvPicPr>
            <a:picLocks noChangeAspect="1"/>
          </p:cNvPicPr>
          <p:nvPr/>
        </p:nvPicPr>
        <p:blipFill>
          <a:blip r:embed="rId4" cstate="print"/>
          <a:srcRect/>
          <a:stretch>
            <a:fillRect/>
          </a:stretch>
        </p:blipFill>
        <p:spPr bwMode="auto">
          <a:xfrm>
            <a:off x="457200" y="5203613"/>
            <a:ext cx="2132308" cy="1120985"/>
          </a:xfrm>
          <a:prstGeom prst="rect">
            <a:avLst/>
          </a:prstGeom>
          <a:noFill/>
          <a:ln w="9525">
            <a:noFill/>
            <a:miter lim="800000"/>
            <a:headEnd/>
            <a:tailEnd/>
          </a:ln>
        </p:spPr>
      </p:pic>
    </p:spTree>
    <p:extLst>
      <p:ext uri="{BB962C8B-B14F-4D97-AF65-F5344CB8AC3E}">
        <p14:creationId xmlns:p14="http://schemas.microsoft.com/office/powerpoint/2010/main" val="2597914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2976"/>
            <a:ext cx="9144000" cy="6370975"/>
          </a:xfrm>
          <a:prstGeom prst="rect">
            <a:avLst/>
          </a:prstGeom>
        </p:spPr>
        <p:txBody>
          <a:bodyPr wrap="square">
            <a:spAutoFit/>
          </a:bodyPr>
          <a:lstStyle/>
          <a:p>
            <a:pPr algn="ctr"/>
            <a:r>
              <a:rPr lang="en-US" sz="4000" b="1" dirty="0"/>
              <a:t>AU/ DOSA 2013-2018 Strategic Plan Linkages </a:t>
            </a:r>
            <a:r>
              <a:rPr lang="en-US" sz="4000" b="1" dirty="0" smtClean="0"/>
              <a:t>Update</a:t>
            </a:r>
          </a:p>
          <a:p>
            <a:pPr lvl="0"/>
            <a:endParaRPr lang="en-US" sz="800" dirty="0" smtClean="0"/>
          </a:p>
          <a:p>
            <a:r>
              <a:rPr lang="en-US" sz="2400" dirty="0"/>
              <a:t> </a:t>
            </a:r>
            <a:r>
              <a:rPr lang="en-US" sz="2400" dirty="0" smtClean="0"/>
              <a:t>The </a:t>
            </a:r>
            <a:r>
              <a:rPr lang="en-US" sz="2400" dirty="0"/>
              <a:t>DoSA’s </a:t>
            </a:r>
            <a:r>
              <a:rPr lang="en-US" sz="2400" dirty="0" smtClean="0"/>
              <a:t>13-14 outcomes </a:t>
            </a:r>
            <a:r>
              <a:rPr lang="en-US" sz="2400" dirty="0"/>
              <a:t>match most closely to the following goal/commitment listed under AU Strategic Priority 1: Enhance Student Success and Diversify Enrollment</a:t>
            </a:r>
          </a:p>
          <a:p>
            <a:r>
              <a:rPr lang="en-US" sz="2400" dirty="0"/>
              <a:t> </a:t>
            </a:r>
          </a:p>
          <a:p>
            <a:pPr marL="1200150" lvl="2" indent="-285750">
              <a:buFont typeface="Arial" panose="020B0604020202020204" pitchFamily="34" charset="0"/>
              <a:buChar char="•"/>
            </a:pPr>
            <a:r>
              <a:rPr lang="en-US" sz="2400" u="sng" dirty="0"/>
              <a:t>AU Strategic Goal 1</a:t>
            </a:r>
            <a:r>
              <a:rPr lang="en-US" sz="2400" dirty="0"/>
              <a:t>: Emphasize student retention and achievement through timely degree completion and clear pathways to student success</a:t>
            </a:r>
          </a:p>
          <a:p>
            <a:r>
              <a:rPr lang="en-US" sz="2400" dirty="0"/>
              <a:t> </a:t>
            </a:r>
          </a:p>
          <a:p>
            <a:pPr marL="1200150" lvl="2" indent="-285750">
              <a:buFont typeface="Arial" panose="020B0604020202020204" pitchFamily="34" charset="0"/>
              <a:buChar char="•"/>
            </a:pPr>
            <a:r>
              <a:rPr lang="en-US" sz="2400" u="sng" dirty="0"/>
              <a:t>AU Strategic Commitment A</a:t>
            </a:r>
            <a:r>
              <a:rPr lang="en-US" sz="2400" dirty="0"/>
              <a:t>. Enhance academic support services and student </a:t>
            </a:r>
            <a:r>
              <a:rPr lang="en-US" sz="2400" dirty="0" smtClean="0"/>
              <a:t>development programs</a:t>
            </a:r>
          </a:p>
          <a:p>
            <a:pPr lvl="2"/>
            <a:endParaRPr lang="en-US" sz="800" dirty="0" smtClean="0"/>
          </a:p>
          <a:p>
            <a:pPr marL="2114550" lvl="4" indent="-285750">
              <a:buFont typeface="Arial" panose="020B0604020202020204" pitchFamily="34" charset="0"/>
              <a:buChar char="•"/>
            </a:pPr>
            <a:r>
              <a:rPr lang="en-US" sz="2400" dirty="0" smtClean="0"/>
              <a:t>To </a:t>
            </a:r>
            <a:r>
              <a:rPr lang="en-US" sz="2400" dirty="0"/>
              <a:t>prepare students to excel academically, personally, socially, and professionally through integrated approaches to student success.</a:t>
            </a:r>
          </a:p>
        </p:txBody>
      </p:sp>
    </p:spTree>
    <p:extLst>
      <p:ext uri="{BB962C8B-B14F-4D97-AF65-F5344CB8AC3E}">
        <p14:creationId xmlns:p14="http://schemas.microsoft.com/office/powerpoint/2010/main" val="116825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Planning Process</a:t>
            </a:r>
            <a:endParaRPr lang="en-US" dirty="0"/>
          </a:p>
        </p:txBody>
      </p:sp>
      <p:cxnSp>
        <p:nvCxnSpPr>
          <p:cNvPr id="10" name="Straight Connector 9"/>
          <p:cNvCxnSpPr/>
          <p:nvPr/>
        </p:nvCxnSpPr>
        <p:spPr>
          <a:xfrm>
            <a:off x="838200" y="1905000"/>
            <a:ext cx="0" cy="45720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8200" y="6477000"/>
            <a:ext cx="725747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81100" y="2925717"/>
            <a:ext cx="1600200" cy="1143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3505200" y="2965739"/>
            <a:ext cx="1371600" cy="1143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TextBox 18"/>
          <p:cNvSpPr txBox="1"/>
          <p:nvPr/>
        </p:nvSpPr>
        <p:spPr>
          <a:xfrm>
            <a:off x="1295400" y="3031810"/>
            <a:ext cx="1371600" cy="923330"/>
          </a:xfrm>
          <a:prstGeom prst="rect">
            <a:avLst/>
          </a:prstGeom>
          <a:noFill/>
        </p:spPr>
        <p:txBody>
          <a:bodyPr wrap="square" rtlCol="0">
            <a:spAutoFit/>
          </a:bodyPr>
          <a:lstStyle/>
          <a:p>
            <a:pPr algn="ctr"/>
            <a:r>
              <a:rPr lang="en-US" dirty="0" smtClean="0">
                <a:solidFill>
                  <a:prstClr val="black"/>
                </a:solidFill>
              </a:rPr>
              <a:t>Identify Vision &amp; Mission</a:t>
            </a:r>
            <a:endParaRPr lang="en-US" dirty="0">
              <a:solidFill>
                <a:prstClr val="black"/>
              </a:solidFill>
            </a:endParaRPr>
          </a:p>
        </p:txBody>
      </p:sp>
      <p:sp>
        <p:nvSpPr>
          <p:cNvPr id="20" name="TextBox 19"/>
          <p:cNvSpPr txBox="1"/>
          <p:nvPr/>
        </p:nvSpPr>
        <p:spPr>
          <a:xfrm>
            <a:off x="3505200" y="3075574"/>
            <a:ext cx="1371600" cy="923330"/>
          </a:xfrm>
          <a:prstGeom prst="rect">
            <a:avLst/>
          </a:prstGeom>
          <a:noFill/>
        </p:spPr>
        <p:txBody>
          <a:bodyPr wrap="square" rtlCol="0">
            <a:spAutoFit/>
          </a:bodyPr>
          <a:lstStyle/>
          <a:p>
            <a:pPr algn="ctr"/>
            <a:r>
              <a:rPr lang="en-US" dirty="0" smtClean="0">
                <a:solidFill>
                  <a:prstClr val="black"/>
                </a:solidFill>
              </a:rPr>
              <a:t>Identify Values &amp; Goals</a:t>
            </a:r>
            <a:endParaRPr lang="en-US" dirty="0">
              <a:solidFill>
                <a:prstClr val="black"/>
              </a:solidFill>
            </a:endParaRPr>
          </a:p>
        </p:txBody>
      </p:sp>
      <p:sp>
        <p:nvSpPr>
          <p:cNvPr id="21" name="TextBox 20"/>
          <p:cNvSpPr txBox="1"/>
          <p:nvPr/>
        </p:nvSpPr>
        <p:spPr>
          <a:xfrm>
            <a:off x="5709126" y="1550314"/>
            <a:ext cx="1738487" cy="646331"/>
          </a:xfrm>
          <a:prstGeom prst="rect">
            <a:avLst/>
          </a:prstGeom>
          <a:solidFill>
            <a:schemeClr val="accent1">
              <a:lumMod val="40000"/>
              <a:lumOff val="60000"/>
            </a:schemeClr>
          </a:solidFill>
        </p:spPr>
        <p:txBody>
          <a:bodyPr wrap="square" rtlCol="0">
            <a:spAutoFit/>
          </a:bodyPr>
          <a:lstStyle/>
          <a:p>
            <a:pPr algn="ctr"/>
            <a:r>
              <a:rPr lang="en-US" dirty="0" smtClean="0">
                <a:solidFill>
                  <a:prstClr val="black"/>
                </a:solidFill>
              </a:rPr>
              <a:t>Develop Objectives</a:t>
            </a:r>
            <a:endParaRPr lang="en-US" dirty="0">
              <a:solidFill>
                <a:prstClr val="black"/>
              </a:solidFill>
            </a:endParaRPr>
          </a:p>
        </p:txBody>
      </p:sp>
      <p:sp>
        <p:nvSpPr>
          <p:cNvPr id="24" name="TextBox 23"/>
          <p:cNvSpPr txBox="1"/>
          <p:nvPr/>
        </p:nvSpPr>
        <p:spPr>
          <a:xfrm>
            <a:off x="5898502" y="2651929"/>
            <a:ext cx="1266538" cy="923330"/>
          </a:xfrm>
          <a:prstGeom prst="rect">
            <a:avLst/>
          </a:prstGeom>
          <a:solidFill>
            <a:schemeClr val="accent1">
              <a:lumMod val="40000"/>
              <a:lumOff val="60000"/>
            </a:schemeClr>
          </a:solidFill>
        </p:spPr>
        <p:txBody>
          <a:bodyPr wrap="square" rtlCol="0">
            <a:spAutoFit/>
          </a:bodyPr>
          <a:lstStyle/>
          <a:p>
            <a:pPr algn="ctr"/>
            <a:r>
              <a:rPr lang="en-US" dirty="0" smtClean="0">
                <a:solidFill>
                  <a:prstClr val="black"/>
                </a:solidFill>
              </a:rPr>
              <a:t>Develop </a:t>
            </a:r>
          </a:p>
          <a:p>
            <a:pPr algn="ctr"/>
            <a:r>
              <a:rPr lang="en-US" dirty="0" smtClean="0">
                <a:solidFill>
                  <a:prstClr val="black"/>
                </a:solidFill>
              </a:rPr>
              <a:t>SMART Outcomes</a:t>
            </a:r>
            <a:endParaRPr lang="en-US" dirty="0">
              <a:solidFill>
                <a:prstClr val="black"/>
              </a:solidFill>
            </a:endParaRPr>
          </a:p>
        </p:txBody>
      </p:sp>
      <p:sp>
        <p:nvSpPr>
          <p:cNvPr id="25" name="TextBox 24"/>
          <p:cNvSpPr txBox="1"/>
          <p:nvPr/>
        </p:nvSpPr>
        <p:spPr>
          <a:xfrm>
            <a:off x="5723532" y="4006698"/>
            <a:ext cx="1707917" cy="646331"/>
          </a:xfrm>
          <a:prstGeom prst="rect">
            <a:avLst/>
          </a:prstGeom>
          <a:solidFill>
            <a:schemeClr val="accent1">
              <a:lumMod val="40000"/>
              <a:lumOff val="60000"/>
            </a:schemeClr>
          </a:solidFill>
        </p:spPr>
        <p:txBody>
          <a:bodyPr wrap="square" rtlCol="0">
            <a:spAutoFit/>
          </a:bodyPr>
          <a:lstStyle/>
          <a:p>
            <a:pPr algn="ctr"/>
            <a:r>
              <a:rPr lang="en-US" dirty="0" smtClean="0">
                <a:solidFill>
                  <a:prstClr val="black"/>
                </a:solidFill>
              </a:rPr>
              <a:t>Develop</a:t>
            </a:r>
          </a:p>
          <a:p>
            <a:pPr algn="ctr"/>
            <a:r>
              <a:rPr lang="en-US" dirty="0" smtClean="0">
                <a:solidFill>
                  <a:prstClr val="black"/>
                </a:solidFill>
              </a:rPr>
              <a:t>Action Steps</a:t>
            </a:r>
            <a:endParaRPr lang="en-US" dirty="0">
              <a:solidFill>
                <a:prstClr val="black"/>
              </a:solidFill>
            </a:endParaRPr>
          </a:p>
        </p:txBody>
      </p:sp>
      <p:sp>
        <p:nvSpPr>
          <p:cNvPr id="27" name="Right Arrow 26"/>
          <p:cNvSpPr/>
          <p:nvPr/>
        </p:nvSpPr>
        <p:spPr>
          <a:xfrm>
            <a:off x="1367559" y="5858410"/>
            <a:ext cx="6334991" cy="55527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a:solidFill>
                  <a:srgbClr val="FC6A10">
                    <a:lumMod val="75000"/>
                  </a:srgbClr>
                </a:solidFill>
              </a:ln>
              <a:solidFill>
                <a:prstClr val="black"/>
              </a:solidFill>
            </a:endParaRPr>
          </a:p>
        </p:txBody>
      </p:sp>
      <p:sp>
        <p:nvSpPr>
          <p:cNvPr id="26" name="TextBox 25"/>
          <p:cNvSpPr txBox="1"/>
          <p:nvPr/>
        </p:nvSpPr>
        <p:spPr>
          <a:xfrm>
            <a:off x="1379552" y="5951382"/>
            <a:ext cx="6106392" cy="369332"/>
          </a:xfrm>
          <a:prstGeom prst="rect">
            <a:avLst/>
          </a:prstGeom>
          <a:noFill/>
        </p:spPr>
        <p:txBody>
          <a:bodyPr wrap="square" rtlCol="0">
            <a:spAutoFit/>
          </a:bodyPr>
          <a:lstStyle/>
          <a:p>
            <a:r>
              <a:rPr lang="en-US" b="1" dirty="0" smtClean="0">
                <a:solidFill>
                  <a:prstClr val="black"/>
                </a:solidFill>
              </a:rPr>
              <a:t>Collect Input From Stakeholders</a:t>
            </a:r>
            <a:endParaRPr lang="en-US" b="1" dirty="0">
              <a:solidFill>
                <a:prstClr val="black"/>
              </a:solidFill>
            </a:endParaRPr>
          </a:p>
        </p:txBody>
      </p:sp>
      <p:sp>
        <p:nvSpPr>
          <p:cNvPr id="29" name="Right Arrow 28"/>
          <p:cNvSpPr/>
          <p:nvPr/>
        </p:nvSpPr>
        <p:spPr>
          <a:xfrm>
            <a:off x="2962564" y="3440826"/>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Right Arrow 31"/>
          <p:cNvSpPr/>
          <p:nvPr/>
        </p:nvSpPr>
        <p:spPr>
          <a:xfrm rot="19480187" flipV="1">
            <a:off x="5156944" y="2044972"/>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Right Arrow 33"/>
          <p:cNvSpPr/>
          <p:nvPr/>
        </p:nvSpPr>
        <p:spPr>
          <a:xfrm rot="2322753" flipV="1">
            <a:off x="5185652" y="4222857"/>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Right Arrow 34"/>
          <p:cNvSpPr/>
          <p:nvPr/>
        </p:nvSpPr>
        <p:spPr>
          <a:xfrm flipV="1">
            <a:off x="5193380" y="3113594"/>
            <a:ext cx="3810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Right Arrow 35"/>
          <p:cNvSpPr/>
          <p:nvPr/>
        </p:nvSpPr>
        <p:spPr>
          <a:xfrm rot="5400000" flipV="1">
            <a:off x="6445151" y="2299937"/>
            <a:ext cx="26800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ight Arrow 36"/>
          <p:cNvSpPr/>
          <p:nvPr/>
        </p:nvSpPr>
        <p:spPr>
          <a:xfrm rot="5400000" flipV="1">
            <a:off x="6443488" y="3686404"/>
            <a:ext cx="26800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59338" y="4653029"/>
            <a:ext cx="85351" cy="28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5716941" y="5105400"/>
            <a:ext cx="1722855" cy="646331"/>
          </a:xfrm>
          <a:prstGeom prst="rect">
            <a:avLst/>
          </a:prstGeom>
          <a:solidFill>
            <a:schemeClr val="accent1">
              <a:lumMod val="40000"/>
              <a:lumOff val="60000"/>
            </a:schemeClr>
          </a:solidFill>
        </p:spPr>
        <p:txBody>
          <a:bodyPr wrap="square" rtlCol="0">
            <a:spAutoFit/>
          </a:bodyPr>
          <a:lstStyle/>
          <a:p>
            <a:pPr algn="ctr"/>
            <a:r>
              <a:rPr lang="en-US" dirty="0" smtClean="0">
                <a:solidFill>
                  <a:prstClr val="black"/>
                </a:solidFill>
              </a:rPr>
              <a:t>Implement and Assess</a:t>
            </a:r>
            <a:endParaRPr lang="en-US" dirty="0">
              <a:solidFill>
                <a:prstClr val="black"/>
              </a:solidFill>
            </a:endParaRPr>
          </a:p>
        </p:txBody>
      </p:sp>
    </p:spTree>
    <p:extLst>
      <p:ext uri="{BB962C8B-B14F-4D97-AF65-F5344CB8AC3E}">
        <p14:creationId xmlns:p14="http://schemas.microsoft.com/office/powerpoint/2010/main" val="2146030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3"/>
          <p:cNvSpPr>
            <a:spLocks noChangeArrowheads="1"/>
          </p:cNvSpPr>
          <p:nvPr/>
        </p:nvSpPr>
        <p:spPr bwMode="auto">
          <a:xfrm rot="7043272" flipH="1" flipV="1">
            <a:off x="2859723" y="-119200"/>
            <a:ext cx="5722568" cy="646182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546" y="13640"/>
                </a:moveTo>
                <a:cubicBezTo>
                  <a:pt x="8366" y="14579"/>
                  <a:pt x="9552" y="15119"/>
                  <a:pt x="10800" y="15119"/>
                </a:cubicBezTo>
                <a:cubicBezTo>
                  <a:pt x="13185" y="15119"/>
                  <a:pt x="15119" y="13185"/>
                  <a:pt x="15119" y="10800"/>
                </a:cubicBezTo>
                <a:cubicBezTo>
                  <a:pt x="15119" y="8414"/>
                  <a:pt x="13185" y="6481"/>
                  <a:pt x="10800" y="6481"/>
                </a:cubicBezTo>
                <a:cubicBezTo>
                  <a:pt x="8414" y="6481"/>
                  <a:pt x="6481" y="8414"/>
                  <a:pt x="6481" y="10800"/>
                </a:cubicBezTo>
                <a:cubicBezTo>
                  <a:pt x="6480" y="10809"/>
                  <a:pt x="6481" y="10819"/>
                  <a:pt x="6481" y="10828"/>
                </a:cubicBezTo>
                <a:lnTo>
                  <a:pt x="0" y="10871"/>
                </a:lnTo>
                <a:cubicBezTo>
                  <a:pt x="0" y="10847"/>
                  <a:pt x="0" y="10823"/>
                  <a:pt x="0" y="10800"/>
                </a:cubicBezTo>
                <a:cubicBezTo>
                  <a:pt x="0" y="4835"/>
                  <a:pt x="4835" y="0"/>
                  <a:pt x="10800" y="0"/>
                </a:cubicBezTo>
                <a:cubicBezTo>
                  <a:pt x="16764" y="0"/>
                  <a:pt x="21600" y="4835"/>
                  <a:pt x="21600" y="10800"/>
                </a:cubicBezTo>
                <a:cubicBezTo>
                  <a:pt x="21600" y="16764"/>
                  <a:pt x="16764" y="21600"/>
                  <a:pt x="10800" y="21600"/>
                </a:cubicBezTo>
                <a:cubicBezTo>
                  <a:pt x="7681" y="21600"/>
                  <a:pt x="4715" y="20252"/>
                  <a:pt x="2664" y="17902"/>
                </a:cubicBezTo>
                <a:lnTo>
                  <a:pt x="630" y="19678"/>
                </a:lnTo>
                <a:lnTo>
                  <a:pt x="1197" y="11297"/>
                </a:lnTo>
                <a:lnTo>
                  <a:pt x="9580" y="11864"/>
                </a:lnTo>
                <a:lnTo>
                  <a:pt x="7546" y="13640"/>
                </a:ln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17411" name="Text Box 4"/>
          <p:cNvSpPr txBox="1">
            <a:spLocks noChangeArrowheads="1"/>
          </p:cNvSpPr>
          <p:nvPr/>
        </p:nvSpPr>
        <p:spPr bwMode="auto">
          <a:xfrm>
            <a:off x="3733800" y="2209800"/>
            <a:ext cx="4114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altLang="en-US" sz="2000" b="1" dirty="0">
                <a:latin typeface="Times New Roman" pitchFamily="18" charset="0"/>
              </a:rPr>
              <a:t>Mission/Purpose</a:t>
            </a:r>
          </a:p>
          <a:p>
            <a:pPr algn="ctr" eaLnBrk="1" hangingPunct="1">
              <a:spcBef>
                <a:spcPct val="50000"/>
              </a:spcBef>
            </a:pPr>
            <a:r>
              <a:rPr lang="en-US" altLang="en-US" sz="2000" b="1" dirty="0">
                <a:latin typeface="Times New Roman" pitchFamily="18" charset="0"/>
              </a:rPr>
              <a:t>Goals</a:t>
            </a:r>
          </a:p>
          <a:p>
            <a:pPr algn="ctr" eaLnBrk="1" hangingPunct="1">
              <a:spcBef>
                <a:spcPct val="50000"/>
              </a:spcBef>
            </a:pPr>
            <a:r>
              <a:rPr lang="en-US" altLang="en-US" sz="2000" b="1" dirty="0">
                <a:latin typeface="Times New Roman" pitchFamily="18" charset="0"/>
              </a:rPr>
              <a:t> Objectives/Outcomes</a:t>
            </a:r>
          </a:p>
          <a:p>
            <a:pPr algn="ctr" eaLnBrk="1" hangingPunct="1">
              <a:spcBef>
                <a:spcPct val="50000"/>
              </a:spcBef>
            </a:pPr>
            <a:endParaRPr lang="en-US" altLang="en-US" sz="2000" b="1" dirty="0">
              <a:latin typeface="Times New Roman" pitchFamily="18" charset="0"/>
            </a:endParaRPr>
          </a:p>
        </p:txBody>
      </p:sp>
      <p:sp>
        <p:nvSpPr>
          <p:cNvPr id="17412" name="Text Box 5"/>
          <p:cNvSpPr txBox="1">
            <a:spLocks noChangeArrowheads="1"/>
          </p:cNvSpPr>
          <p:nvPr/>
        </p:nvSpPr>
        <p:spPr bwMode="auto">
          <a:xfrm>
            <a:off x="2572434" y="4089704"/>
            <a:ext cx="21034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b="1" dirty="0">
                <a:latin typeface="Times New Roman" pitchFamily="18" charset="0"/>
              </a:rPr>
              <a:t>Implement </a:t>
            </a:r>
            <a:r>
              <a:rPr lang="en-US" altLang="en-US" b="1" dirty="0" smtClean="0">
                <a:latin typeface="Times New Roman" pitchFamily="18" charset="0"/>
              </a:rPr>
              <a:t>Outcomes </a:t>
            </a:r>
            <a:r>
              <a:rPr lang="en-US" altLang="en-US" b="1" dirty="0">
                <a:latin typeface="Times New Roman" pitchFamily="18" charset="0"/>
              </a:rPr>
              <a:t>and Methods to Gather </a:t>
            </a:r>
            <a:r>
              <a:rPr lang="en-US" altLang="en-US" b="1" dirty="0" smtClean="0">
                <a:latin typeface="Times New Roman" pitchFamily="18" charset="0"/>
              </a:rPr>
              <a:t>Evidence</a:t>
            </a:r>
            <a:endParaRPr lang="en-US" altLang="en-US" b="1" dirty="0">
              <a:latin typeface="Times New Roman" pitchFamily="18" charset="0"/>
            </a:endParaRPr>
          </a:p>
        </p:txBody>
      </p:sp>
      <p:sp>
        <p:nvSpPr>
          <p:cNvPr id="17413" name="AutoShape 6"/>
          <p:cNvSpPr>
            <a:spLocks noChangeArrowheads="1"/>
          </p:cNvSpPr>
          <p:nvPr/>
        </p:nvSpPr>
        <p:spPr bwMode="auto">
          <a:xfrm rot="1061906" flipH="1" flipV="1">
            <a:off x="2895600" y="1676400"/>
            <a:ext cx="1160463" cy="2016125"/>
          </a:xfrm>
          <a:prstGeom prst="curvedLeftArrow">
            <a:avLst>
              <a:gd name="adj1" fmla="val 36002"/>
              <a:gd name="adj2" fmla="val 78486"/>
              <a:gd name="adj3" fmla="val 2981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dirty="0"/>
          </a:p>
        </p:txBody>
      </p:sp>
      <p:sp>
        <p:nvSpPr>
          <p:cNvPr id="17414" name="Text Box 7"/>
          <p:cNvSpPr txBox="1">
            <a:spLocks noChangeArrowheads="1"/>
          </p:cNvSpPr>
          <p:nvPr/>
        </p:nvSpPr>
        <p:spPr bwMode="auto">
          <a:xfrm>
            <a:off x="2895600" y="1219200"/>
            <a:ext cx="22717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en-US" sz="2000" b="1" dirty="0">
                <a:latin typeface="Times New Roman" pitchFamily="18" charset="0"/>
              </a:rPr>
              <a:t>Gather </a:t>
            </a:r>
            <a:r>
              <a:rPr lang="en-US" altLang="en-US" sz="2000" b="1" dirty="0" smtClean="0">
                <a:latin typeface="Times New Roman" pitchFamily="18" charset="0"/>
              </a:rPr>
              <a:t>Evidence</a:t>
            </a:r>
            <a:endParaRPr lang="en-US" altLang="en-US" sz="2000" b="1" dirty="0">
              <a:latin typeface="Times New Roman" pitchFamily="18" charset="0"/>
            </a:endParaRPr>
          </a:p>
          <a:p>
            <a:pPr algn="ctr" eaLnBrk="1" hangingPunct="1"/>
            <a:endParaRPr lang="en-US" altLang="en-US" sz="2400" b="1" dirty="0">
              <a:latin typeface="Times New Roman" pitchFamily="18" charset="0"/>
            </a:endParaRPr>
          </a:p>
        </p:txBody>
      </p:sp>
      <p:sp>
        <p:nvSpPr>
          <p:cNvPr id="17415" name="AutoShape 8"/>
          <p:cNvSpPr>
            <a:spLocks noChangeArrowheads="1"/>
          </p:cNvSpPr>
          <p:nvPr/>
        </p:nvSpPr>
        <p:spPr bwMode="auto">
          <a:xfrm rot="-4252840">
            <a:off x="5699125" y="-441325"/>
            <a:ext cx="1076325" cy="2873375"/>
          </a:xfrm>
          <a:prstGeom prst="curvedLeftArrow">
            <a:avLst>
              <a:gd name="adj1" fmla="val 62897"/>
              <a:gd name="adj2" fmla="val 129588"/>
              <a:gd name="adj3" fmla="val 328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dirty="0"/>
          </a:p>
        </p:txBody>
      </p:sp>
      <p:sp>
        <p:nvSpPr>
          <p:cNvPr id="17416" name="Text Box 9"/>
          <p:cNvSpPr txBox="1">
            <a:spLocks noChangeArrowheads="1"/>
          </p:cNvSpPr>
          <p:nvPr/>
        </p:nvSpPr>
        <p:spPr bwMode="auto">
          <a:xfrm>
            <a:off x="6705600" y="1981200"/>
            <a:ext cx="25955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en-US" sz="2000" b="1" dirty="0">
                <a:latin typeface="Times New Roman" pitchFamily="18" charset="0"/>
              </a:rPr>
              <a:t>Interpret Evidence</a:t>
            </a:r>
          </a:p>
          <a:p>
            <a:pPr algn="ctr" eaLnBrk="1" hangingPunct="1"/>
            <a:endParaRPr lang="en-US" altLang="en-US" sz="2400" b="1" dirty="0">
              <a:latin typeface="Times New Roman" pitchFamily="18" charset="0"/>
            </a:endParaRPr>
          </a:p>
        </p:txBody>
      </p:sp>
      <p:sp>
        <p:nvSpPr>
          <p:cNvPr id="17417" name="AutoShape 10"/>
          <p:cNvSpPr>
            <a:spLocks noChangeArrowheads="1"/>
          </p:cNvSpPr>
          <p:nvPr/>
        </p:nvSpPr>
        <p:spPr bwMode="auto">
          <a:xfrm rot="272845">
            <a:off x="7391400" y="2895600"/>
            <a:ext cx="1390650" cy="1766888"/>
          </a:xfrm>
          <a:prstGeom prst="curvedLeftArrow">
            <a:avLst>
              <a:gd name="adj1" fmla="val 30605"/>
              <a:gd name="adj2" fmla="val 61675"/>
              <a:gd name="adj3" fmla="val 328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ltLang="en-US" dirty="0"/>
          </a:p>
        </p:txBody>
      </p:sp>
      <p:sp>
        <p:nvSpPr>
          <p:cNvPr id="17418" name="Text Box 11"/>
          <p:cNvSpPr txBox="1">
            <a:spLocks noChangeArrowheads="1"/>
          </p:cNvSpPr>
          <p:nvPr/>
        </p:nvSpPr>
        <p:spPr bwMode="auto">
          <a:xfrm>
            <a:off x="4495800" y="4568825"/>
            <a:ext cx="3556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en-US" b="1" dirty="0">
                <a:latin typeface="Times New Roman" pitchFamily="18" charset="0"/>
              </a:rPr>
              <a:t>Make decisions to improve programs; enhance student learning and development;</a:t>
            </a:r>
          </a:p>
          <a:p>
            <a:pPr algn="ctr" eaLnBrk="1" hangingPunct="1"/>
            <a:r>
              <a:rPr lang="en-US" altLang="en-US" b="1" dirty="0">
                <a:latin typeface="Times New Roman" pitchFamily="18" charset="0"/>
              </a:rPr>
              <a:t>inform institutional decision-</a:t>
            </a:r>
          </a:p>
          <a:p>
            <a:pPr algn="ctr" eaLnBrk="1" hangingPunct="1"/>
            <a:r>
              <a:rPr lang="en-US" altLang="en-US" b="1" dirty="0">
                <a:latin typeface="Times New Roman" pitchFamily="18" charset="0"/>
              </a:rPr>
              <a:t>making, planning,</a:t>
            </a:r>
          </a:p>
          <a:p>
            <a:pPr algn="ctr" eaLnBrk="1" hangingPunct="1"/>
            <a:r>
              <a:rPr lang="en-US" altLang="en-US" b="1" dirty="0">
                <a:latin typeface="Times New Roman" pitchFamily="18" charset="0"/>
              </a:rPr>
              <a:t> budgeting, policy, public accountability</a:t>
            </a:r>
          </a:p>
          <a:p>
            <a:pPr algn="ctr" eaLnBrk="1" hangingPunct="1"/>
            <a:endParaRPr lang="en-US" altLang="en-US" b="1" dirty="0">
              <a:latin typeface="Times New Roman" pitchFamily="18" charset="0"/>
            </a:endParaRPr>
          </a:p>
        </p:txBody>
      </p:sp>
      <p:sp>
        <p:nvSpPr>
          <p:cNvPr id="17419" name="Text Box 12"/>
          <p:cNvSpPr txBox="1">
            <a:spLocks noChangeArrowheads="1"/>
          </p:cNvSpPr>
          <p:nvPr/>
        </p:nvSpPr>
        <p:spPr bwMode="auto">
          <a:xfrm>
            <a:off x="517525" y="6061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sz="2400" dirty="0">
              <a:latin typeface="Times New Roman" pitchFamily="18" charset="0"/>
              <a:cs typeface="Times New Roman" pitchFamily="18" charset="0"/>
            </a:endParaRPr>
          </a:p>
        </p:txBody>
      </p:sp>
      <p:sp>
        <p:nvSpPr>
          <p:cNvPr id="17420" name="Text Box 13"/>
          <p:cNvSpPr txBox="1">
            <a:spLocks noChangeArrowheads="1"/>
          </p:cNvSpPr>
          <p:nvPr/>
        </p:nvSpPr>
        <p:spPr bwMode="auto">
          <a:xfrm>
            <a:off x="365125" y="6308725"/>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altLang="en-US" sz="1000" dirty="0">
              <a:latin typeface="Times New Roman" pitchFamily="18" charset="0"/>
              <a:cs typeface="Times New Roman" pitchFamily="18" charset="0"/>
            </a:endParaRPr>
          </a:p>
        </p:txBody>
      </p:sp>
      <p:sp>
        <p:nvSpPr>
          <p:cNvPr id="17421" name="Rectangle 14"/>
          <p:cNvSpPr>
            <a:spLocks noChangeArrowheads="1"/>
          </p:cNvSpPr>
          <p:nvPr/>
        </p:nvSpPr>
        <p:spPr bwMode="auto">
          <a:xfrm>
            <a:off x="0" y="6308725"/>
            <a:ext cx="457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buClr>
                <a:schemeClr val="tx1"/>
              </a:buClr>
              <a:buSzPct val="75000"/>
              <a:buFont typeface="Wingdings" pitchFamily="2" charset="2"/>
              <a:buNone/>
            </a:pPr>
            <a:endParaRPr lang="en-US" altLang="en-US" sz="1200" b="1" dirty="0">
              <a:solidFill>
                <a:schemeClr val="tx2"/>
              </a:solidFill>
              <a:latin typeface="Times New Roman" pitchFamily="18" charset="0"/>
              <a:cs typeface="Times New Roman" pitchFamily="18" charset="0"/>
            </a:endParaRPr>
          </a:p>
        </p:txBody>
      </p:sp>
      <p:sp>
        <p:nvSpPr>
          <p:cNvPr id="17426" name="TextBox 2"/>
          <p:cNvSpPr txBox="1">
            <a:spLocks noChangeArrowheads="1"/>
          </p:cNvSpPr>
          <p:nvPr/>
        </p:nvSpPr>
        <p:spPr bwMode="auto">
          <a:xfrm>
            <a:off x="-10391" y="780101"/>
            <a:ext cx="279861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3200" dirty="0"/>
              <a:t>The Assessment Cycle</a:t>
            </a:r>
            <a:endParaRPr lang="en-US" altLang="en-US" sz="3200" b="1" dirty="0">
              <a:latin typeface="Book Antiqua" pitchFamily="18" charset="0"/>
            </a:endParaRPr>
          </a:p>
        </p:txBody>
      </p:sp>
      <p:sp>
        <p:nvSpPr>
          <p:cNvPr id="2" name="Rectangle 1"/>
          <p:cNvSpPr/>
          <p:nvPr/>
        </p:nvSpPr>
        <p:spPr>
          <a:xfrm>
            <a:off x="276043" y="6379775"/>
            <a:ext cx="4572000" cy="276999"/>
          </a:xfrm>
          <a:prstGeom prst="rect">
            <a:avLst/>
          </a:prstGeom>
        </p:spPr>
        <p:txBody>
          <a:bodyPr>
            <a:spAutoFit/>
          </a:bodyPr>
          <a:lstStyle/>
          <a:p>
            <a:r>
              <a:rPr lang="en-US" sz="1200" dirty="0"/>
              <a:t>Adapted from Peggy Maki, Ph.D. by Marilee J. Bresciani, Ph.D.</a:t>
            </a:r>
          </a:p>
        </p:txBody>
      </p:sp>
    </p:spTree>
    <p:extLst>
      <p:ext uri="{BB962C8B-B14F-4D97-AF65-F5344CB8AC3E}">
        <p14:creationId xmlns:p14="http://schemas.microsoft.com/office/powerpoint/2010/main" val="142799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 y="-228600"/>
            <a:ext cx="9313718" cy="1524000"/>
          </a:xfrm>
        </p:spPr>
        <p:txBody>
          <a:bodyPr/>
          <a:lstStyle/>
          <a:p>
            <a:pPr marL="45720" lvl="0">
              <a:spcBef>
                <a:spcPts val="300"/>
              </a:spcBef>
            </a:pPr>
            <a:r>
              <a:rPr lang="en-US" altLang="en-US" sz="4000" b="0" u="sng" dirty="0">
                <a:ln>
                  <a:noFill/>
                </a:ln>
                <a:solidFill>
                  <a:srgbClr val="424456"/>
                </a:solidFill>
                <a:effectLst/>
              </a:rPr>
              <a:t>Questions during the Assessment Cycle:</a:t>
            </a:r>
          </a:p>
        </p:txBody>
      </p:sp>
      <p:sp>
        <p:nvSpPr>
          <p:cNvPr id="3" name="Text Placeholder 2"/>
          <p:cNvSpPr>
            <a:spLocks noGrp="1"/>
          </p:cNvSpPr>
          <p:nvPr>
            <p:ph type="body" idx="1"/>
          </p:nvPr>
        </p:nvSpPr>
        <p:spPr>
          <a:xfrm>
            <a:off x="31173" y="1295401"/>
            <a:ext cx="9112827" cy="5295764"/>
          </a:xfrm>
        </p:spPr>
        <p:txBody>
          <a:bodyPr>
            <a:normAutofit lnSpcReduction="10000"/>
          </a:bodyPr>
          <a:lstStyle/>
          <a:p>
            <a:pPr marL="388620" indent="-342900">
              <a:buFont typeface="Arial" panose="020B0604020202020204" pitchFamily="34" charset="0"/>
              <a:buChar char="•"/>
            </a:pPr>
            <a:r>
              <a:rPr lang="en-US" altLang="en-US" sz="2400" kern="0" dirty="0" smtClean="0">
                <a:latin typeface="Georgia" panose="02040502050405020303" pitchFamily="18" charset="0"/>
              </a:rPr>
              <a:t>Mission/Purpose/Goals/Objectives/Outcomes</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What are we trying to do?</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What is my program supposed to accomplish?</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What do I want students to be able to do/know as a result of my program?</a:t>
            </a:r>
          </a:p>
          <a:p>
            <a:pPr marL="388620" indent="-342900">
              <a:buFont typeface="Arial" panose="020B0604020202020204" pitchFamily="34" charset="0"/>
              <a:buChar char="•"/>
            </a:pPr>
            <a:r>
              <a:rPr lang="en-US" altLang="en-US" sz="2400" kern="0" dirty="0" smtClean="0">
                <a:latin typeface="Georgia" panose="02040502050405020303" pitchFamily="18" charset="0"/>
              </a:rPr>
              <a:t>Implement Outcomes/Methods to Gather Evidence</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How can I reach my target audience?</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What is the best approach to collect information?</a:t>
            </a:r>
          </a:p>
          <a:p>
            <a:pPr marL="388620" indent="-342900">
              <a:buFont typeface="Arial" panose="020B0604020202020204" pitchFamily="34" charset="0"/>
              <a:buChar char="•"/>
            </a:pPr>
            <a:r>
              <a:rPr lang="en-US" altLang="en-US" sz="2400" kern="0" dirty="0" smtClean="0">
                <a:latin typeface="Georgia" panose="02040502050405020303" pitchFamily="18" charset="0"/>
              </a:rPr>
              <a:t>Gather Data</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What information is being collected?</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How do we know how well we are doing?</a:t>
            </a:r>
          </a:p>
          <a:p>
            <a:pPr marL="388620" indent="-342900">
              <a:buFont typeface="Arial" panose="020B0604020202020204" pitchFamily="34" charset="0"/>
              <a:buChar char="•"/>
            </a:pPr>
            <a:r>
              <a:rPr lang="en-US" altLang="en-US" sz="2400" kern="0" dirty="0" smtClean="0">
                <a:latin typeface="Georgia" panose="02040502050405020303" pitchFamily="18" charset="0"/>
              </a:rPr>
              <a:t>Interpret Evidence</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How well are we doing with what we are trying to accomplish?</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What do our findings tell us about how to proceed?</a:t>
            </a:r>
          </a:p>
          <a:p>
            <a:pPr marL="388620" indent="-342900">
              <a:buFont typeface="Arial" panose="020B0604020202020204" pitchFamily="34" charset="0"/>
              <a:buChar char="•"/>
            </a:pPr>
            <a:r>
              <a:rPr lang="en-US" altLang="en-US" sz="2400" kern="0" dirty="0" smtClean="0">
                <a:latin typeface="Georgia" panose="02040502050405020303" pitchFamily="18" charset="0"/>
              </a:rPr>
              <a:t>Make Decisions for Improvement</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How do we use the information to improve or celebrate successes?</a:t>
            </a:r>
          </a:p>
          <a:p>
            <a:pPr marL="1001268" lvl="1" indent="-342900">
              <a:buFont typeface="Arial" panose="020B0604020202020204" pitchFamily="34" charset="0"/>
              <a:buChar char="•"/>
            </a:pPr>
            <a:r>
              <a:rPr lang="en-US" altLang="en-US" kern="0" dirty="0" smtClean="0">
                <a:solidFill>
                  <a:schemeClr val="bg2">
                    <a:lumMod val="50000"/>
                  </a:schemeClr>
                </a:solidFill>
                <a:latin typeface="Georgia" panose="02040502050405020303" pitchFamily="18" charset="0"/>
              </a:rPr>
              <a:t>Do the improvements we make contribute to our intended end result?</a:t>
            </a:r>
          </a:p>
          <a:p>
            <a:pPr marL="388620" indent="-342900">
              <a:buFont typeface="Arial" panose="020B0604020202020204" pitchFamily="34" charset="0"/>
              <a:buChar char="•"/>
            </a:pPr>
            <a:endParaRPr lang="en-US" altLang="en-US" sz="2400" kern="0" dirty="0" smtClean="0">
              <a:latin typeface="Georgia" panose="02040502050405020303" pitchFamily="18" charset="0"/>
            </a:endParaRPr>
          </a:p>
          <a:p>
            <a:pPr marL="331470" indent="-285750">
              <a:buFont typeface="Arial" panose="020B0604020202020204" pitchFamily="34" charset="0"/>
              <a:buChar char="•"/>
            </a:pPr>
            <a:endParaRPr lang="en-US" sz="1500" dirty="0" smtClean="0"/>
          </a:p>
          <a:p>
            <a:endParaRPr lang="en-US" sz="1500" dirty="0"/>
          </a:p>
          <a:p>
            <a:pPr marL="331470" indent="-285750">
              <a:buFont typeface="Arial" panose="020B0604020202020204" pitchFamily="34" charset="0"/>
              <a:buChar char="•"/>
            </a:pPr>
            <a:endParaRPr lang="en-US" sz="1500" dirty="0"/>
          </a:p>
          <a:p>
            <a:endParaRPr lang="en-US" dirty="0"/>
          </a:p>
        </p:txBody>
      </p:sp>
      <p:sp>
        <p:nvSpPr>
          <p:cNvPr id="6" name="TextBox 5"/>
          <p:cNvSpPr txBox="1"/>
          <p:nvPr/>
        </p:nvSpPr>
        <p:spPr>
          <a:xfrm>
            <a:off x="31173" y="6580684"/>
            <a:ext cx="6934200" cy="276999"/>
          </a:xfrm>
          <a:prstGeom prst="rect">
            <a:avLst/>
          </a:prstGeom>
          <a:noFill/>
        </p:spPr>
        <p:txBody>
          <a:bodyPr wrap="square" rtlCol="0">
            <a:spAutoFit/>
          </a:bodyPr>
          <a:lstStyle/>
          <a:p>
            <a:r>
              <a:rPr lang="en-US" sz="1200" dirty="0" smtClean="0"/>
              <a:t>Adapted from Bresciani</a:t>
            </a:r>
            <a:r>
              <a:rPr lang="en-US" sz="1200" dirty="0"/>
              <a:t>, M.J</a:t>
            </a:r>
            <a:r>
              <a:rPr lang="en-US" sz="1200" dirty="0" smtClean="0"/>
              <a:t>., San Diego State University </a:t>
            </a:r>
            <a:endParaRPr lang="en-US" sz="1200" dirty="0"/>
          </a:p>
        </p:txBody>
      </p:sp>
    </p:spTree>
    <p:extLst>
      <p:ext uri="{BB962C8B-B14F-4D97-AF65-F5344CB8AC3E}">
        <p14:creationId xmlns:p14="http://schemas.microsoft.com/office/powerpoint/2010/main" val="3735258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181315" y="-3190716"/>
            <a:ext cx="609599" cy="8057832"/>
          </a:xfrm>
        </p:spPr>
        <p:txBody>
          <a:bodyPr>
            <a:noAutofit/>
          </a:bodyPr>
          <a:lstStyle/>
          <a:p>
            <a:r>
              <a:rPr lang="en-US" sz="2400" dirty="0" smtClean="0"/>
              <a:t>Importance of Factors or Forces that Prompt Student Learning Outcomes Assessment</a:t>
            </a:r>
            <a:endParaRPr lang="en-US" sz="2400" dirty="0"/>
          </a:p>
        </p:txBody>
      </p:sp>
      <p:sp>
        <p:nvSpPr>
          <p:cNvPr id="4" name="Text Placeholder 3"/>
          <p:cNvSpPr>
            <a:spLocks noGrp="1"/>
          </p:cNvSpPr>
          <p:nvPr>
            <p:ph type="body" sz="half" idx="2"/>
          </p:nvPr>
        </p:nvSpPr>
        <p:spPr>
          <a:xfrm>
            <a:off x="304800" y="1489778"/>
            <a:ext cx="5236525" cy="5652656"/>
          </a:xfrm>
        </p:spPr>
        <p:txBody>
          <a:bodyPr>
            <a:normAutofit/>
          </a:bodyPr>
          <a:lstStyle/>
          <a:p>
            <a:pPr algn="r"/>
            <a:r>
              <a:rPr lang="en-US" sz="1600" dirty="0"/>
              <a:t>Regional accreditation</a:t>
            </a:r>
          </a:p>
          <a:p>
            <a:pPr algn="r"/>
            <a:endParaRPr lang="en-US" sz="800" dirty="0"/>
          </a:p>
          <a:p>
            <a:pPr algn="r"/>
            <a:r>
              <a:rPr lang="en-US" sz="1600" dirty="0"/>
              <a:t>Program accreditation</a:t>
            </a:r>
          </a:p>
          <a:p>
            <a:pPr algn="r"/>
            <a:endParaRPr lang="en-US" sz="800" dirty="0"/>
          </a:p>
          <a:p>
            <a:pPr algn="r"/>
            <a:r>
              <a:rPr lang="en-US" sz="1600" dirty="0"/>
              <a:t>Institutional commitment to improve</a:t>
            </a:r>
          </a:p>
          <a:p>
            <a:pPr algn="r"/>
            <a:endParaRPr lang="en-US" sz="800" dirty="0"/>
          </a:p>
          <a:p>
            <a:pPr algn="r"/>
            <a:r>
              <a:rPr lang="en-US" sz="1600" dirty="0"/>
              <a:t>Faculty or staff interest in improving student learning</a:t>
            </a:r>
          </a:p>
          <a:p>
            <a:pPr algn="r"/>
            <a:endParaRPr lang="en-US" sz="800" dirty="0"/>
          </a:p>
          <a:p>
            <a:pPr algn="r"/>
            <a:r>
              <a:rPr lang="en-US" sz="1600" dirty="0"/>
              <a:t>President and/or governing board direction or mandate</a:t>
            </a:r>
          </a:p>
          <a:p>
            <a:pPr algn="r"/>
            <a:endParaRPr lang="en-US" sz="800" dirty="0"/>
          </a:p>
          <a:p>
            <a:pPr algn="r"/>
            <a:r>
              <a:rPr lang="en-US" sz="1600" dirty="0"/>
              <a:t>Concerns about </a:t>
            </a:r>
            <a:r>
              <a:rPr lang="en-US" sz="1600" dirty="0" smtClean="0"/>
              <a:t>effectiveness </a:t>
            </a:r>
            <a:r>
              <a:rPr lang="en-US" sz="1600" dirty="0"/>
              <a:t>and value </a:t>
            </a:r>
          </a:p>
          <a:p>
            <a:pPr algn="r"/>
            <a:endParaRPr lang="en-US" sz="800" dirty="0"/>
          </a:p>
          <a:p>
            <a:pPr algn="r"/>
            <a:r>
              <a:rPr lang="en-US" sz="1600" dirty="0"/>
              <a:t>National calls for accountability and/or transparency</a:t>
            </a:r>
          </a:p>
          <a:p>
            <a:pPr algn="r"/>
            <a:endParaRPr lang="en-US" sz="800" dirty="0"/>
          </a:p>
          <a:p>
            <a:pPr algn="r"/>
            <a:r>
              <a:rPr lang="en-US" sz="1600" dirty="0"/>
              <a:t>Statewide governing or coordinating board mandate</a:t>
            </a:r>
          </a:p>
          <a:p>
            <a:pPr algn="r"/>
            <a:endParaRPr lang="en-US" sz="800" dirty="0"/>
          </a:p>
          <a:p>
            <a:pPr algn="r"/>
            <a:r>
              <a:rPr lang="en-US" sz="1600" dirty="0"/>
              <a:t>External funding (federal, state, or foundation grants)</a:t>
            </a:r>
          </a:p>
          <a:p>
            <a:pPr algn="r"/>
            <a:endParaRPr lang="en-US" sz="800" dirty="0"/>
          </a:p>
          <a:p>
            <a:pPr algn="r"/>
            <a:r>
              <a:rPr lang="en-US" sz="1600" dirty="0"/>
              <a:t>State mandate</a:t>
            </a:r>
          </a:p>
          <a:p>
            <a:pPr algn="r"/>
            <a:endParaRPr lang="en-US" sz="800" dirty="0"/>
          </a:p>
          <a:p>
            <a:pPr algn="r"/>
            <a:r>
              <a:rPr lang="en-US" sz="1600" dirty="0"/>
              <a:t>Participation in a consortium or multi-inst</a:t>
            </a:r>
            <a:r>
              <a:rPr lang="en-US" sz="1400" dirty="0"/>
              <a:t>.</a:t>
            </a:r>
          </a:p>
          <a:p>
            <a:pPr algn="r"/>
            <a:endParaRPr lang="en-US" sz="800" dirty="0"/>
          </a:p>
          <a:p>
            <a:pPr algn="r"/>
            <a:r>
              <a:rPr lang="en-US" sz="1600" dirty="0"/>
              <a:t>Institutional membership initiatives</a:t>
            </a:r>
          </a:p>
          <a:p>
            <a:pPr algn="r"/>
            <a:endParaRPr lang="en-US" sz="800" dirty="0"/>
          </a:p>
          <a:p>
            <a:pPr algn="r"/>
            <a:r>
              <a:rPr lang="en-US" sz="1600" dirty="0"/>
              <a:t>Other</a:t>
            </a:r>
          </a:p>
        </p:txBody>
      </p:sp>
      <p:grpSp>
        <p:nvGrpSpPr>
          <p:cNvPr id="7" name="Group 6"/>
          <p:cNvGrpSpPr>
            <a:grpSpLocks/>
          </p:cNvGrpSpPr>
          <p:nvPr/>
        </p:nvGrpSpPr>
        <p:grpSpPr bwMode="auto">
          <a:xfrm>
            <a:off x="5246060" y="1408654"/>
            <a:ext cx="3678874" cy="5324655"/>
            <a:chOff x="9" y="11"/>
            <a:chExt cx="5735" cy="5871"/>
          </a:xfrm>
        </p:grpSpPr>
        <p:sp>
          <p:nvSpPr>
            <p:cNvPr id="8" name="Freeform 7"/>
            <p:cNvSpPr>
              <a:spLocks/>
            </p:cNvSpPr>
            <p:nvPr/>
          </p:nvSpPr>
          <p:spPr bwMode="auto">
            <a:xfrm>
              <a:off x="1365" y="11"/>
              <a:ext cx="20" cy="120"/>
            </a:xfrm>
            <a:custGeom>
              <a:avLst/>
              <a:gdLst>
                <a:gd name="T0" fmla="*/ 0 w 20"/>
                <a:gd name="T1" fmla="*/ 0 h 120"/>
                <a:gd name="T2" fmla="*/ 0 w 20"/>
                <a:gd name="T3" fmla="*/ 120 h 120"/>
              </a:gdLst>
              <a:ahLst/>
              <a:cxnLst>
                <a:cxn ang="0">
                  <a:pos x="T0" y="T1"/>
                </a:cxn>
                <a:cxn ang="0">
                  <a:pos x="T2" y="T3"/>
                </a:cxn>
              </a:cxnLst>
              <a:rect l="0" t="0" r="r" b="b"/>
              <a:pathLst>
                <a:path w="20" h="120">
                  <a:moveTo>
                    <a:pt x="0" y="0"/>
                  </a:moveTo>
                  <a:lnTo>
                    <a:pt x="0" y="12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9" name="Freeform 8"/>
            <p:cNvSpPr>
              <a:spLocks/>
            </p:cNvSpPr>
            <p:nvPr/>
          </p:nvSpPr>
          <p:spPr bwMode="auto">
            <a:xfrm>
              <a:off x="1365" y="29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0" name="Freeform 9"/>
            <p:cNvSpPr>
              <a:spLocks/>
            </p:cNvSpPr>
            <p:nvPr/>
          </p:nvSpPr>
          <p:spPr bwMode="auto">
            <a:xfrm>
              <a:off x="1365" y="71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1" name="Freeform 10"/>
            <p:cNvSpPr>
              <a:spLocks/>
            </p:cNvSpPr>
            <p:nvPr/>
          </p:nvSpPr>
          <p:spPr bwMode="auto">
            <a:xfrm>
              <a:off x="1365" y="111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2" name="Freeform 11"/>
            <p:cNvSpPr>
              <a:spLocks/>
            </p:cNvSpPr>
            <p:nvPr/>
          </p:nvSpPr>
          <p:spPr bwMode="auto">
            <a:xfrm>
              <a:off x="1365" y="151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3" name="Freeform 12"/>
            <p:cNvSpPr>
              <a:spLocks/>
            </p:cNvSpPr>
            <p:nvPr/>
          </p:nvSpPr>
          <p:spPr bwMode="auto">
            <a:xfrm>
              <a:off x="1365" y="1911"/>
              <a:ext cx="20" cy="260"/>
            </a:xfrm>
            <a:custGeom>
              <a:avLst/>
              <a:gdLst>
                <a:gd name="T0" fmla="*/ 0 w 20"/>
                <a:gd name="T1" fmla="*/ 0 h 260"/>
                <a:gd name="T2" fmla="*/ 0 w 20"/>
                <a:gd name="T3" fmla="*/ 260 h 260"/>
              </a:gdLst>
              <a:ahLst/>
              <a:cxnLst>
                <a:cxn ang="0">
                  <a:pos x="T0" y="T1"/>
                </a:cxn>
                <a:cxn ang="0">
                  <a:pos x="T2" y="T3"/>
                </a:cxn>
              </a:cxnLst>
              <a:rect l="0" t="0" r="r" b="b"/>
              <a:pathLst>
                <a:path w="20" h="260">
                  <a:moveTo>
                    <a:pt x="0" y="0"/>
                  </a:moveTo>
                  <a:lnTo>
                    <a:pt x="0" y="26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4" name="Freeform 13"/>
            <p:cNvSpPr>
              <a:spLocks/>
            </p:cNvSpPr>
            <p:nvPr/>
          </p:nvSpPr>
          <p:spPr bwMode="auto">
            <a:xfrm>
              <a:off x="1365" y="233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5" name="Freeform 14"/>
            <p:cNvSpPr>
              <a:spLocks/>
            </p:cNvSpPr>
            <p:nvPr/>
          </p:nvSpPr>
          <p:spPr bwMode="auto">
            <a:xfrm>
              <a:off x="1365" y="273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6" name="Freeform 15"/>
            <p:cNvSpPr>
              <a:spLocks/>
            </p:cNvSpPr>
            <p:nvPr/>
          </p:nvSpPr>
          <p:spPr bwMode="auto">
            <a:xfrm>
              <a:off x="1365" y="3131"/>
              <a:ext cx="20" cy="260"/>
            </a:xfrm>
            <a:custGeom>
              <a:avLst/>
              <a:gdLst>
                <a:gd name="T0" fmla="*/ 0 w 20"/>
                <a:gd name="T1" fmla="*/ 0 h 260"/>
                <a:gd name="T2" fmla="*/ 0 w 20"/>
                <a:gd name="T3" fmla="*/ 260 h 260"/>
              </a:gdLst>
              <a:ahLst/>
              <a:cxnLst>
                <a:cxn ang="0">
                  <a:pos x="T0" y="T1"/>
                </a:cxn>
                <a:cxn ang="0">
                  <a:pos x="T2" y="T3"/>
                </a:cxn>
              </a:cxnLst>
              <a:rect l="0" t="0" r="r" b="b"/>
              <a:pathLst>
                <a:path w="20" h="260">
                  <a:moveTo>
                    <a:pt x="0" y="0"/>
                  </a:moveTo>
                  <a:lnTo>
                    <a:pt x="0" y="26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7" name="Freeform 16"/>
            <p:cNvSpPr>
              <a:spLocks/>
            </p:cNvSpPr>
            <p:nvPr/>
          </p:nvSpPr>
          <p:spPr bwMode="auto">
            <a:xfrm>
              <a:off x="1365" y="355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8" name="Freeform 17"/>
            <p:cNvSpPr>
              <a:spLocks/>
            </p:cNvSpPr>
            <p:nvPr/>
          </p:nvSpPr>
          <p:spPr bwMode="auto">
            <a:xfrm>
              <a:off x="1365" y="395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19" name="Freeform 18"/>
            <p:cNvSpPr>
              <a:spLocks/>
            </p:cNvSpPr>
            <p:nvPr/>
          </p:nvSpPr>
          <p:spPr bwMode="auto">
            <a:xfrm>
              <a:off x="1365" y="435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0" name="Freeform 19"/>
            <p:cNvSpPr>
              <a:spLocks/>
            </p:cNvSpPr>
            <p:nvPr/>
          </p:nvSpPr>
          <p:spPr bwMode="auto">
            <a:xfrm>
              <a:off x="1365" y="4771"/>
              <a:ext cx="20" cy="580"/>
            </a:xfrm>
            <a:custGeom>
              <a:avLst/>
              <a:gdLst>
                <a:gd name="T0" fmla="*/ 0 w 20"/>
                <a:gd name="T1" fmla="*/ 0 h 580"/>
                <a:gd name="T2" fmla="*/ 0 w 20"/>
                <a:gd name="T3" fmla="*/ 579 h 580"/>
              </a:gdLst>
              <a:ahLst/>
              <a:cxnLst>
                <a:cxn ang="0">
                  <a:pos x="T0" y="T1"/>
                </a:cxn>
                <a:cxn ang="0">
                  <a:pos x="T2" y="T3"/>
                </a:cxn>
              </a:cxnLst>
              <a:rect l="0" t="0" r="r" b="b"/>
              <a:pathLst>
                <a:path w="20" h="580">
                  <a:moveTo>
                    <a:pt x="0" y="0"/>
                  </a:moveTo>
                  <a:lnTo>
                    <a:pt x="0" y="579"/>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1" name="Rectangle 20"/>
            <p:cNvSpPr>
              <a:spLocks/>
            </p:cNvSpPr>
            <p:nvPr/>
          </p:nvSpPr>
          <p:spPr bwMode="auto">
            <a:xfrm>
              <a:off x="625" y="4591"/>
              <a:ext cx="1300" cy="180"/>
            </a:xfrm>
            <a:prstGeom prst="rect">
              <a:avLst/>
            </a:prstGeom>
            <a:solidFill>
              <a:srgbClr val="528E6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22" name="Rectangle 21"/>
            <p:cNvSpPr>
              <a:spLocks/>
            </p:cNvSpPr>
            <p:nvPr/>
          </p:nvSpPr>
          <p:spPr bwMode="auto">
            <a:xfrm>
              <a:off x="625" y="4191"/>
              <a:ext cx="1320" cy="160"/>
            </a:xfrm>
            <a:prstGeom prst="rect">
              <a:avLst/>
            </a:prstGeom>
            <a:solidFill>
              <a:srgbClr val="528E6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23" name="Freeform 22"/>
            <p:cNvSpPr>
              <a:spLocks/>
            </p:cNvSpPr>
            <p:nvPr/>
          </p:nvSpPr>
          <p:spPr bwMode="auto">
            <a:xfrm>
              <a:off x="2125" y="355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4" name="Freeform 23"/>
            <p:cNvSpPr>
              <a:spLocks/>
            </p:cNvSpPr>
            <p:nvPr/>
          </p:nvSpPr>
          <p:spPr bwMode="auto">
            <a:xfrm>
              <a:off x="2125" y="3951"/>
              <a:ext cx="20" cy="1400"/>
            </a:xfrm>
            <a:custGeom>
              <a:avLst/>
              <a:gdLst>
                <a:gd name="T0" fmla="*/ 0 w 20"/>
                <a:gd name="T1" fmla="*/ 0 h 1400"/>
                <a:gd name="T2" fmla="*/ 0 w 20"/>
                <a:gd name="T3" fmla="*/ 1399 h 1400"/>
              </a:gdLst>
              <a:ahLst/>
              <a:cxnLst>
                <a:cxn ang="0">
                  <a:pos x="T0" y="T1"/>
                </a:cxn>
                <a:cxn ang="0">
                  <a:pos x="T2" y="T3"/>
                </a:cxn>
              </a:cxnLst>
              <a:rect l="0" t="0" r="r" b="b"/>
              <a:pathLst>
                <a:path w="20" h="1400">
                  <a:moveTo>
                    <a:pt x="0" y="0"/>
                  </a:moveTo>
                  <a:lnTo>
                    <a:pt x="0" y="1399"/>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5" name="Rectangle 24"/>
            <p:cNvSpPr>
              <a:spLocks/>
            </p:cNvSpPr>
            <p:nvPr/>
          </p:nvSpPr>
          <p:spPr bwMode="auto">
            <a:xfrm>
              <a:off x="625" y="3791"/>
              <a:ext cx="2020" cy="160"/>
            </a:xfrm>
            <a:prstGeom prst="rect">
              <a:avLst/>
            </a:prstGeom>
            <a:solidFill>
              <a:srgbClr val="528E6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26" name="Freeform 25"/>
            <p:cNvSpPr>
              <a:spLocks/>
            </p:cNvSpPr>
            <p:nvPr/>
          </p:nvSpPr>
          <p:spPr bwMode="auto">
            <a:xfrm>
              <a:off x="2125" y="3131"/>
              <a:ext cx="20" cy="260"/>
            </a:xfrm>
            <a:custGeom>
              <a:avLst/>
              <a:gdLst>
                <a:gd name="T0" fmla="*/ 0 w 20"/>
                <a:gd name="T1" fmla="*/ 0 h 260"/>
                <a:gd name="T2" fmla="*/ 0 w 20"/>
                <a:gd name="T3" fmla="*/ 260 h 260"/>
              </a:gdLst>
              <a:ahLst/>
              <a:cxnLst>
                <a:cxn ang="0">
                  <a:pos x="T0" y="T1"/>
                </a:cxn>
                <a:cxn ang="0">
                  <a:pos x="T2" y="T3"/>
                </a:cxn>
              </a:cxnLst>
              <a:rect l="0" t="0" r="r" b="b"/>
              <a:pathLst>
                <a:path w="20" h="260">
                  <a:moveTo>
                    <a:pt x="0" y="0"/>
                  </a:moveTo>
                  <a:lnTo>
                    <a:pt x="0" y="26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7" name="Rectangle 26"/>
            <p:cNvSpPr>
              <a:spLocks/>
            </p:cNvSpPr>
            <p:nvPr/>
          </p:nvSpPr>
          <p:spPr bwMode="auto">
            <a:xfrm>
              <a:off x="625" y="3391"/>
              <a:ext cx="2060" cy="160"/>
            </a:xfrm>
            <a:prstGeom prst="rect">
              <a:avLst/>
            </a:prstGeom>
            <a:solidFill>
              <a:srgbClr val="528E6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28" name="Freeform 27"/>
            <p:cNvSpPr>
              <a:spLocks/>
            </p:cNvSpPr>
            <p:nvPr/>
          </p:nvSpPr>
          <p:spPr bwMode="auto">
            <a:xfrm>
              <a:off x="2125" y="273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29" name="Freeform 28"/>
            <p:cNvSpPr>
              <a:spLocks/>
            </p:cNvSpPr>
            <p:nvPr/>
          </p:nvSpPr>
          <p:spPr bwMode="auto">
            <a:xfrm>
              <a:off x="2865" y="273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30" name="Freeform 29"/>
            <p:cNvSpPr>
              <a:spLocks/>
            </p:cNvSpPr>
            <p:nvPr/>
          </p:nvSpPr>
          <p:spPr bwMode="auto">
            <a:xfrm>
              <a:off x="2865" y="3131"/>
              <a:ext cx="20" cy="2220"/>
            </a:xfrm>
            <a:custGeom>
              <a:avLst/>
              <a:gdLst>
                <a:gd name="T0" fmla="*/ 0 w 20"/>
                <a:gd name="T1" fmla="*/ 0 h 2220"/>
                <a:gd name="T2" fmla="*/ 0 w 20"/>
                <a:gd name="T3" fmla="*/ 2219 h 2220"/>
              </a:gdLst>
              <a:ahLst/>
              <a:cxnLst>
                <a:cxn ang="0">
                  <a:pos x="T0" y="T1"/>
                </a:cxn>
                <a:cxn ang="0">
                  <a:pos x="T2" y="T3"/>
                </a:cxn>
              </a:cxnLst>
              <a:rect l="0" t="0" r="r" b="b"/>
              <a:pathLst>
                <a:path w="20" h="2220">
                  <a:moveTo>
                    <a:pt x="0" y="0"/>
                  </a:moveTo>
                  <a:lnTo>
                    <a:pt x="0" y="2219"/>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31" name="Rectangle 30"/>
            <p:cNvSpPr>
              <a:spLocks/>
            </p:cNvSpPr>
            <p:nvPr/>
          </p:nvSpPr>
          <p:spPr bwMode="auto">
            <a:xfrm>
              <a:off x="625" y="2971"/>
              <a:ext cx="2300" cy="160"/>
            </a:xfrm>
            <a:prstGeom prst="rect">
              <a:avLst/>
            </a:prstGeom>
            <a:solidFill>
              <a:srgbClr val="528E6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2" name="Freeform 31"/>
            <p:cNvSpPr>
              <a:spLocks/>
            </p:cNvSpPr>
            <p:nvPr/>
          </p:nvSpPr>
          <p:spPr bwMode="auto">
            <a:xfrm>
              <a:off x="2125" y="233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33" name="Freeform 32"/>
            <p:cNvSpPr>
              <a:spLocks/>
            </p:cNvSpPr>
            <p:nvPr/>
          </p:nvSpPr>
          <p:spPr bwMode="auto">
            <a:xfrm>
              <a:off x="2865" y="233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34" name="Rectangle 33"/>
            <p:cNvSpPr>
              <a:spLocks/>
            </p:cNvSpPr>
            <p:nvPr/>
          </p:nvSpPr>
          <p:spPr bwMode="auto">
            <a:xfrm>
              <a:off x="625" y="2571"/>
              <a:ext cx="2420" cy="160"/>
            </a:xfrm>
            <a:prstGeom prst="rect">
              <a:avLst/>
            </a:prstGeom>
            <a:solidFill>
              <a:srgbClr val="528E6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5" name="Freeform 34"/>
            <p:cNvSpPr>
              <a:spLocks/>
            </p:cNvSpPr>
            <p:nvPr/>
          </p:nvSpPr>
          <p:spPr bwMode="auto">
            <a:xfrm>
              <a:off x="2125" y="1911"/>
              <a:ext cx="20" cy="260"/>
            </a:xfrm>
            <a:custGeom>
              <a:avLst/>
              <a:gdLst>
                <a:gd name="T0" fmla="*/ 0 w 20"/>
                <a:gd name="T1" fmla="*/ 0 h 260"/>
                <a:gd name="T2" fmla="*/ 0 w 20"/>
                <a:gd name="T3" fmla="*/ 260 h 260"/>
              </a:gdLst>
              <a:ahLst/>
              <a:cxnLst>
                <a:cxn ang="0">
                  <a:pos x="T0" y="T1"/>
                </a:cxn>
                <a:cxn ang="0">
                  <a:pos x="T2" y="T3"/>
                </a:cxn>
              </a:cxnLst>
              <a:rect l="0" t="0" r="r" b="b"/>
              <a:pathLst>
                <a:path w="20" h="260">
                  <a:moveTo>
                    <a:pt x="0" y="0"/>
                  </a:moveTo>
                  <a:lnTo>
                    <a:pt x="0" y="26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36" name="Freeform 35"/>
            <p:cNvSpPr>
              <a:spLocks/>
            </p:cNvSpPr>
            <p:nvPr/>
          </p:nvSpPr>
          <p:spPr bwMode="auto">
            <a:xfrm>
              <a:off x="2865" y="1911"/>
              <a:ext cx="20" cy="260"/>
            </a:xfrm>
            <a:custGeom>
              <a:avLst/>
              <a:gdLst>
                <a:gd name="T0" fmla="*/ 0 w 20"/>
                <a:gd name="T1" fmla="*/ 0 h 260"/>
                <a:gd name="T2" fmla="*/ 0 w 20"/>
                <a:gd name="T3" fmla="*/ 260 h 260"/>
              </a:gdLst>
              <a:ahLst/>
              <a:cxnLst>
                <a:cxn ang="0">
                  <a:pos x="T0" y="T1"/>
                </a:cxn>
                <a:cxn ang="0">
                  <a:pos x="T2" y="T3"/>
                </a:cxn>
              </a:cxnLst>
              <a:rect l="0" t="0" r="r" b="b"/>
              <a:pathLst>
                <a:path w="20" h="260">
                  <a:moveTo>
                    <a:pt x="0" y="0"/>
                  </a:moveTo>
                  <a:lnTo>
                    <a:pt x="0" y="26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37" name="Rectangle 36"/>
            <p:cNvSpPr>
              <a:spLocks/>
            </p:cNvSpPr>
            <p:nvPr/>
          </p:nvSpPr>
          <p:spPr bwMode="auto">
            <a:xfrm>
              <a:off x="625" y="2171"/>
              <a:ext cx="2800" cy="160"/>
            </a:xfrm>
            <a:prstGeom prst="rect">
              <a:avLst/>
            </a:prstGeom>
            <a:solidFill>
              <a:srgbClr val="528E6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38" name="Freeform 37"/>
            <p:cNvSpPr>
              <a:spLocks/>
            </p:cNvSpPr>
            <p:nvPr/>
          </p:nvSpPr>
          <p:spPr bwMode="auto">
            <a:xfrm>
              <a:off x="2125" y="151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39" name="Freeform 38"/>
            <p:cNvSpPr>
              <a:spLocks/>
            </p:cNvSpPr>
            <p:nvPr/>
          </p:nvSpPr>
          <p:spPr bwMode="auto">
            <a:xfrm>
              <a:off x="2865" y="151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40" name="Freeform 39"/>
            <p:cNvSpPr>
              <a:spLocks/>
            </p:cNvSpPr>
            <p:nvPr/>
          </p:nvSpPr>
          <p:spPr bwMode="auto">
            <a:xfrm>
              <a:off x="3605" y="1511"/>
              <a:ext cx="20" cy="3840"/>
            </a:xfrm>
            <a:custGeom>
              <a:avLst/>
              <a:gdLst>
                <a:gd name="T0" fmla="*/ 0 w 20"/>
                <a:gd name="T1" fmla="*/ 0 h 3840"/>
                <a:gd name="T2" fmla="*/ 0 w 20"/>
                <a:gd name="T3" fmla="*/ 3839 h 3840"/>
              </a:gdLst>
              <a:ahLst/>
              <a:cxnLst>
                <a:cxn ang="0">
                  <a:pos x="T0" y="T1"/>
                </a:cxn>
                <a:cxn ang="0">
                  <a:pos x="T2" y="T3"/>
                </a:cxn>
              </a:cxnLst>
              <a:rect l="0" t="0" r="r" b="b"/>
              <a:pathLst>
                <a:path w="20" h="3840">
                  <a:moveTo>
                    <a:pt x="0" y="0"/>
                  </a:moveTo>
                  <a:lnTo>
                    <a:pt x="0" y="3839"/>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41" name="Rectangle 40"/>
            <p:cNvSpPr>
              <a:spLocks/>
            </p:cNvSpPr>
            <p:nvPr/>
          </p:nvSpPr>
          <p:spPr bwMode="auto">
            <a:xfrm>
              <a:off x="625" y="1751"/>
              <a:ext cx="2940" cy="160"/>
            </a:xfrm>
            <a:prstGeom prst="rect">
              <a:avLst/>
            </a:prstGeom>
            <a:solidFill>
              <a:srgbClr val="528E6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42" name="Freeform 41"/>
            <p:cNvSpPr>
              <a:spLocks/>
            </p:cNvSpPr>
            <p:nvPr/>
          </p:nvSpPr>
          <p:spPr bwMode="auto">
            <a:xfrm>
              <a:off x="2125" y="111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43" name="Freeform 42"/>
            <p:cNvSpPr>
              <a:spLocks/>
            </p:cNvSpPr>
            <p:nvPr/>
          </p:nvSpPr>
          <p:spPr bwMode="auto">
            <a:xfrm>
              <a:off x="2865" y="111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44" name="Freeform 43"/>
            <p:cNvSpPr>
              <a:spLocks/>
            </p:cNvSpPr>
            <p:nvPr/>
          </p:nvSpPr>
          <p:spPr bwMode="auto">
            <a:xfrm>
              <a:off x="3605" y="111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45" name="Rectangle 44"/>
            <p:cNvSpPr>
              <a:spLocks/>
            </p:cNvSpPr>
            <p:nvPr/>
          </p:nvSpPr>
          <p:spPr bwMode="auto">
            <a:xfrm>
              <a:off x="625" y="1351"/>
              <a:ext cx="3380" cy="160"/>
            </a:xfrm>
            <a:prstGeom prst="rect">
              <a:avLst/>
            </a:prstGeom>
            <a:solidFill>
              <a:srgbClr val="528E6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46" name="Freeform 45"/>
            <p:cNvSpPr>
              <a:spLocks/>
            </p:cNvSpPr>
            <p:nvPr/>
          </p:nvSpPr>
          <p:spPr bwMode="auto">
            <a:xfrm>
              <a:off x="2125" y="71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47" name="Freeform 46"/>
            <p:cNvSpPr>
              <a:spLocks/>
            </p:cNvSpPr>
            <p:nvPr/>
          </p:nvSpPr>
          <p:spPr bwMode="auto">
            <a:xfrm>
              <a:off x="2865" y="71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48" name="Freeform 47"/>
            <p:cNvSpPr>
              <a:spLocks/>
            </p:cNvSpPr>
            <p:nvPr/>
          </p:nvSpPr>
          <p:spPr bwMode="auto">
            <a:xfrm>
              <a:off x="3605" y="71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49" name="Freeform 48"/>
            <p:cNvSpPr>
              <a:spLocks/>
            </p:cNvSpPr>
            <p:nvPr/>
          </p:nvSpPr>
          <p:spPr bwMode="auto">
            <a:xfrm>
              <a:off x="4365" y="71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50" name="Freeform 49"/>
            <p:cNvSpPr>
              <a:spLocks/>
            </p:cNvSpPr>
            <p:nvPr/>
          </p:nvSpPr>
          <p:spPr bwMode="auto">
            <a:xfrm>
              <a:off x="4365" y="1111"/>
              <a:ext cx="20" cy="4240"/>
            </a:xfrm>
            <a:custGeom>
              <a:avLst/>
              <a:gdLst>
                <a:gd name="T0" fmla="*/ 0 w 20"/>
                <a:gd name="T1" fmla="*/ 0 h 4240"/>
                <a:gd name="T2" fmla="*/ 0 w 20"/>
                <a:gd name="T3" fmla="*/ 4239 h 4240"/>
              </a:gdLst>
              <a:ahLst/>
              <a:cxnLst>
                <a:cxn ang="0">
                  <a:pos x="T0" y="T1"/>
                </a:cxn>
                <a:cxn ang="0">
                  <a:pos x="T2" y="T3"/>
                </a:cxn>
              </a:cxnLst>
              <a:rect l="0" t="0" r="r" b="b"/>
              <a:pathLst>
                <a:path w="20" h="4240">
                  <a:moveTo>
                    <a:pt x="0" y="0"/>
                  </a:moveTo>
                  <a:lnTo>
                    <a:pt x="0" y="4239"/>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51" name="Rectangle 50"/>
            <p:cNvSpPr>
              <a:spLocks/>
            </p:cNvSpPr>
            <p:nvPr/>
          </p:nvSpPr>
          <p:spPr bwMode="auto">
            <a:xfrm>
              <a:off x="625" y="951"/>
              <a:ext cx="3820" cy="160"/>
            </a:xfrm>
            <a:prstGeom prst="rect">
              <a:avLst/>
            </a:prstGeom>
            <a:solidFill>
              <a:srgbClr val="528E6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52" name="Freeform 51"/>
            <p:cNvSpPr>
              <a:spLocks/>
            </p:cNvSpPr>
            <p:nvPr/>
          </p:nvSpPr>
          <p:spPr bwMode="auto">
            <a:xfrm>
              <a:off x="2125" y="29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53" name="Freeform 52"/>
            <p:cNvSpPr>
              <a:spLocks/>
            </p:cNvSpPr>
            <p:nvPr/>
          </p:nvSpPr>
          <p:spPr bwMode="auto">
            <a:xfrm>
              <a:off x="2865" y="29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54" name="Freeform 53"/>
            <p:cNvSpPr>
              <a:spLocks/>
            </p:cNvSpPr>
            <p:nvPr/>
          </p:nvSpPr>
          <p:spPr bwMode="auto">
            <a:xfrm>
              <a:off x="3605" y="29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55" name="Freeform 54"/>
            <p:cNvSpPr>
              <a:spLocks/>
            </p:cNvSpPr>
            <p:nvPr/>
          </p:nvSpPr>
          <p:spPr bwMode="auto">
            <a:xfrm>
              <a:off x="4365" y="291"/>
              <a:ext cx="20" cy="240"/>
            </a:xfrm>
            <a:custGeom>
              <a:avLst/>
              <a:gdLst>
                <a:gd name="T0" fmla="*/ 0 w 20"/>
                <a:gd name="T1" fmla="*/ 0 h 240"/>
                <a:gd name="T2" fmla="*/ 0 w 20"/>
                <a:gd name="T3" fmla="*/ 240 h 240"/>
              </a:gdLst>
              <a:ahLst/>
              <a:cxnLst>
                <a:cxn ang="0">
                  <a:pos x="T0" y="T1"/>
                </a:cxn>
                <a:cxn ang="0">
                  <a:pos x="T2" y="T3"/>
                </a:cxn>
              </a:cxnLst>
              <a:rect l="0" t="0" r="r" b="b"/>
              <a:pathLst>
                <a:path w="20" h="240">
                  <a:moveTo>
                    <a:pt x="0" y="0"/>
                  </a:moveTo>
                  <a:lnTo>
                    <a:pt x="0" y="2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56" name="Rectangle 55"/>
            <p:cNvSpPr>
              <a:spLocks/>
            </p:cNvSpPr>
            <p:nvPr/>
          </p:nvSpPr>
          <p:spPr bwMode="auto">
            <a:xfrm>
              <a:off x="625" y="531"/>
              <a:ext cx="3980" cy="180"/>
            </a:xfrm>
            <a:prstGeom prst="rect">
              <a:avLst/>
            </a:prstGeom>
            <a:solidFill>
              <a:srgbClr val="528E6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57" name="Freeform 56"/>
            <p:cNvSpPr>
              <a:spLocks/>
            </p:cNvSpPr>
            <p:nvPr/>
          </p:nvSpPr>
          <p:spPr bwMode="auto">
            <a:xfrm>
              <a:off x="2125" y="11"/>
              <a:ext cx="20" cy="120"/>
            </a:xfrm>
            <a:custGeom>
              <a:avLst/>
              <a:gdLst>
                <a:gd name="T0" fmla="*/ 0 w 20"/>
                <a:gd name="T1" fmla="*/ 0 h 120"/>
                <a:gd name="T2" fmla="*/ 0 w 20"/>
                <a:gd name="T3" fmla="*/ 120 h 120"/>
              </a:gdLst>
              <a:ahLst/>
              <a:cxnLst>
                <a:cxn ang="0">
                  <a:pos x="T0" y="T1"/>
                </a:cxn>
                <a:cxn ang="0">
                  <a:pos x="T2" y="T3"/>
                </a:cxn>
              </a:cxnLst>
              <a:rect l="0" t="0" r="r" b="b"/>
              <a:pathLst>
                <a:path w="20" h="120">
                  <a:moveTo>
                    <a:pt x="0" y="0"/>
                  </a:moveTo>
                  <a:lnTo>
                    <a:pt x="0" y="12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58" name="Freeform 57"/>
            <p:cNvSpPr>
              <a:spLocks/>
            </p:cNvSpPr>
            <p:nvPr/>
          </p:nvSpPr>
          <p:spPr bwMode="auto">
            <a:xfrm>
              <a:off x="2865" y="11"/>
              <a:ext cx="20" cy="120"/>
            </a:xfrm>
            <a:custGeom>
              <a:avLst/>
              <a:gdLst>
                <a:gd name="T0" fmla="*/ 0 w 20"/>
                <a:gd name="T1" fmla="*/ 0 h 120"/>
                <a:gd name="T2" fmla="*/ 0 w 20"/>
                <a:gd name="T3" fmla="*/ 120 h 120"/>
              </a:gdLst>
              <a:ahLst/>
              <a:cxnLst>
                <a:cxn ang="0">
                  <a:pos x="T0" y="T1"/>
                </a:cxn>
                <a:cxn ang="0">
                  <a:pos x="T2" y="T3"/>
                </a:cxn>
              </a:cxnLst>
              <a:rect l="0" t="0" r="r" b="b"/>
              <a:pathLst>
                <a:path w="20" h="120">
                  <a:moveTo>
                    <a:pt x="0" y="0"/>
                  </a:moveTo>
                  <a:lnTo>
                    <a:pt x="0" y="12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59" name="Freeform 58"/>
            <p:cNvSpPr>
              <a:spLocks/>
            </p:cNvSpPr>
            <p:nvPr/>
          </p:nvSpPr>
          <p:spPr bwMode="auto">
            <a:xfrm>
              <a:off x="3605" y="11"/>
              <a:ext cx="20" cy="120"/>
            </a:xfrm>
            <a:custGeom>
              <a:avLst/>
              <a:gdLst>
                <a:gd name="T0" fmla="*/ 0 w 20"/>
                <a:gd name="T1" fmla="*/ 0 h 120"/>
                <a:gd name="T2" fmla="*/ 0 w 20"/>
                <a:gd name="T3" fmla="*/ 120 h 120"/>
              </a:gdLst>
              <a:ahLst/>
              <a:cxnLst>
                <a:cxn ang="0">
                  <a:pos x="T0" y="T1"/>
                </a:cxn>
                <a:cxn ang="0">
                  <a:pos x="T2" y="T3"/>
                </a:cxn>
              </a:cxnLst>
              <a:rect l="0" t="0" r="r" b="b"/>
              <a:pathLst>
                <a:path w="20" h="120">
                  <a:moveTo>
                    <a:pt x="0" y="0"/>
                  </a:moveTo>
                  <a:lnTo>
                    <a:pt x="0" y="12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60" name="Freeform 59"/>
            <p:cNvSpPr>
              <a:spLocks/>
            </p:cNvSpPr>
            <p:nvPr/>
          </p:nvSpPr>
          <p:spPr bwMode="auto">
            <a:xfrm>
              <a:off x="4365" y="11"/>
              <a:ext cx="20" cy="120"/>
            </a:xfrm>
            <a:custGeom>
              <a:avLst/>
              <a:gdLst>
                <a:gd name="T0" fmla="*/ 0 w 20"/>
                <a:gd name="T1" fmla="*/ 0 h 120"/>
                <a:gd name="T2" fmla="*/ 0 w 20"/>
                <a:gd name="T3" fmla="*/ 120 h 120"/>
              </a:gdLst>
              <a:ahLst/>
              <a:cxnLst>
                <a:cxn ang="0">
                  <a:pos x="T0" y="T1"/>
                </a:cxn>
                <a:cxn ang="0">
                  <a:pos x="T2" y="T3"/>
                </a:cxn>
              </a:cxnLst>
              <a:rect l="0" t="0" r="r" b="b"/>
              <a:pathLst>
                <a:path w="20" h="120">
                  <a:moveTo>
                    <a:pt x="0" y="0"/>
                  </a:moveTo>
                  <a:lnTo>
                    <a:pt x="0" y="12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61" name="Rectangle 60"/>
            <p:cNvSpPr>
              <a:spLocks/>
            </p:cNvSpPr>
            <p:nvPr/>
          </p:nvSpPr>
          <p:spPr bwMode="auto">
            <a:xfrm>
              <a:off x="625" y="131"/>
              <a:ext cx="4280" cy="160"/>
            </a:xfrm>
            <a:prstGeom prst="rect">
              <a:avLst/>
            </a:prstGeom>
            <a:solidFill>
              <a:srgbClr val="528E6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62" name="Freeform 61"/>
            <p:cNvSpPr>
              <a:spLocks/>
            </p:cNvSpPr>
            <p:nvPr/>
          </p:nvSpPr>
          <p:spPr bwMode="auto">
            <a:xfrm>
              <a:off x="5105" y="11"/>
              <a:ext cx="20" cy="5340"/>
            </a:xfrm>
            <a:custGeom>
              <a:avLst/>
              <a:gdLst>
                <a:gd name="T0" fmla="*/ 0 w 20"/>
                <a:gd name="T1" fmla="*/ 0 h 5340"/>
                <a:gd name="T2" fmla="*/ 0 w 20"/>
                <a:gd name="T3" fmla="*/ 5340 h 5340"/>
              </a:gdLst>
              <a:ahLst/>
              <a:cxnLst>
                <a:cxn ang="0">
                  <a:pos x="T0" y="T1"/>
                </a:cxn>
                <a:cxn ang="0">
                  <a:pos x="T2" y="T3"/>
                </a:cxn>
              </a:cxnLst>
              <a:rect l="0" t="0" r="r" b="b"/>
              <a:pathLst>
                <a:path w="20" h="5340">
                  <a:moveTo>
                    <a:pt x="0" y="0"/>
                  </a:moveTo>
                  <a:lnTo>
                    <a:pt x="0" y="534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63" name="Freeform 62"/>
            <p:cNvSpPr>
              <a:spLocks/>
            </p:cNvSpPr>
            <p:nvPr/>
          </p:nvSpPr>
          <p:spPr bwMode="auto">
            <a:xfrm>
              <a:off x="565" y="5291"/>
              <a:ext cx="4540" cy="20"/>
            </a:xfrm>
            <a:custGeom>
              <a:avLst/>
              <a:gdLst>
                <a:gd name="T0" fmla="*/ 0 w 4540"/>
                <a:gd name="T1" fmla="*/ 0 h 20"/>
                <a:gd name="T2" fmla="*/ 4540 w 4540"/>
                <a:gd name="T3" fmla="*/ 0 h 20"/>
              </a:gdLst>
              <a:ahLst/>
              <a:cxnLst>
                <a:cxn ang="0">
                  <a:pos x="T0" y="T1"/>
                </a:cxn>
                <a:cxn ang="0">
                  <a:pos x="T2" y="T3"/>
                </a:cxn>
              </a:cxnLst>
              <a:rect l="0" t="0" r="r" b="b"/>
              <a:pathLst>
                <a:path w="4540" h="20">
                  <a:moveTo>
                    <a:pt x="0" y="0"/>
                  </a:moveTo>
                  <a:lnTo>
                    <a:pt x="4540" y="0"/>
                  </a:lnTo>
                </a:path>
              </a:pathLst>
            </a:custGeom>
            <a:noFill/>
            <a:ln w="12701">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64" name="Rectangle 63"/>
            <p:cNvSpPr>
              <a:spLocks/>
            </p:cNvSpPr>
            <p:nvPr/>
          </p:nvSpPr>
          <p:spPr bwMode="auto">
            <a:xfrm>
              <a:off x="625" y="5011"/>
              <a:ext cx="300" cy="160"/>
            </a:xfrm>
            <a:prstGeom prst="rect">
              <a:avLst/>
            </a:prstGeom>
            <a:solidFill>
              <a:srgbClr val="528E6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65" name="Freeform 64"/>
            <p:cNvSpPr>
              <a:spLocks/>
            </p:cNvSpPr>
            <p:nvPr/>
          </p:nvSpPr>
          <p:spPr bwMode="auto">
            <a:xfrm>
              <a:off x="623" y="11"/>
              <a:ext cx="20" cy="5340"/>
            </a:xfrm>
            <a:custGeom>
              <a:avLst/>
              <a:gdLst>
                <a:gd name="T0" fmla="*/ 0 w 20"/>
                <a:gd name="T1" fmla="*/ 0 h 5340"/>
                <a:gd name="T2" fmla="*/ 0 w 20"/>
                <a:gd name="T3" fmla="*/ 5339 h 5340"/>
              </a:gdLst>
              <a:ahLst/>
              <a:cxnLst>
                <a:cxn ang="0">
                  <a:pos x="T0" y="T1"/>
                </a:cxn>
                <a:cxn ang="0">
                  <a:pos x="T2" y="T3"/>
                </a:cxn>
              </a:cxnLst>
              <a:rect l="0" t="0" r="r" b="b"/>
              <a:pathLst>
                <a:path w="20" h="5340">
                  <a:moveTo>
                    <a:pt x="0" y="0"/>
                  </a:moveTo>
                  <a:lnTo>
                    <a:pt x="0" y="5339"/>
                  </a:lnTo>
                </a:path>
              </a:pathLst>
            </a:custGeom>
            <a:noFill/>
            <a:ln w="14881">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66" name="Freeform 65"/>
            <p:cNvSpPr>
              <a:spLocks/>
            </p:cNvSpPr>
            <p:nvPr/>
          </p:nvSpPr>
          <p:spPr bwMode="auto">
            <a:xfrm>
              <a:off x="565" y="4891"/>
              <a:ext cx="57" cy="20"/>
            </a:xfrm>
            <a:custGeom>
              <a:avLst/>
              <a:gdLst>
                <a:gd name="T0" fmla="*/ 0 w 57"/>
                <a:gd name="T1" fmla="*/ 0 h 20"/>
                <a:gd name="T2" fmla="*/ 56 w 57"/>
                <a:gd name="T3" fmla="*/ 0 h 20"/>
              </a:gdLst>
              <a:ahLst/>
              <a:cxnLst>
                <a:cxn ang="0">
                  <a:pos x="T0" y="T1"/>
                </a:cxn>
                <a:cxn ang="0">
                  <a:pos x="T2" y="T3"/>
                </a:cxn>
              </a:cxnLst>
              <a:rect l="0" t="0" r="r" b="b"/>
              <a:pathLst>
                <a:path w="57" h="20">
                  <a:moveTo>
                    <a:pt x="0" y="0"/>
                  </a:moveTo>
                  <a:lnTo>
                    <a:pt x="56" y="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67" name="Freeform 66"/>
            <p:cNvSpPr>
              <a:spLocks/>
            </p:cNvSpPr>
            <p:nvPr/>
          </p:nvSpPr>
          <p:spPr bwMode="auto">
            <a:xfrm>
              <a:off x="565" y="4471"/>
              <a:ext cx="57" cy="20"/>
            </a:xfrm>
            <a:custGeom>
              <a:avLst/>
              <a:gdLst>
                <a:gd name="T0" fmla="*/ 0 w 57"/>
                <a:gd name="T1" fmla="*/ 0 h 20"/>
                <a:gd name="T2" fmla="*/ 56 w 57"/>
                <a:gd name="T3" fmla="*/ 0 h 20"/>
              </a:gdLst>
              <a:ahLst/>
              <a:cxnLst>
                <a:cxn ang="0">
                  <a:pos x="T0" y="T1"/>
                </a:cxn>
                <a:cxn ang="0">
                  <a:pos x="T2" y="T3"/>
                </a:cxn>
              </a:cxnLst>
              <a:rect l="0" t="0" r="r" b="b"/>
              <a:pathLst>
                <a:path w="57" h="20">
                  <a:moveTo>
                    <a:pt x="0" y="0"/>
                  </a:moveTo>
                  <a:lnTo>
                    <a:pt x="56" y="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68" name="Freeform 67"/>
            <p:cNvSpPr>
              <a:spLocks/>
            </p:cNvSpPr>
            <p:nvPr/>
          </p:nvSpPr>
          <p:spPr bwMode="auto">
            <a:xfrm>
              <a:off x="565" y="4071"/>
              <a:ext cx="57" cy="20"/>
            </a:xfrm>
            <a:custGeom>
              <a:avLst/>
              <a:gdLst>
                <a:gd name="T0" fmla="*/ 0 w 57"/>
                <a:gd name="T1" fmla="*/ 0 h 20"/>
                <a:gd name="T2" fmla="*/ 56 w 57"/>
                <a:gd name="T3" fmla="*/ 0 h 20"/>
              </a:gdLst>
              <a:ahLst/>
              <a:cxnLst>
                <a:cxn ang="0">
                  <a:pos x="T0" y="T1"/>
                </a:cxn>
                <a:cxn ang="0">
                  <a:pos x="T2" y="T3"/>
                </a:cxn>
              </a:cxnLst>
              <a:rect l="0" t="0" r="r" b="b"/>
              <a:pathLst>
                <a:path w="57" h="20">
                  <a:moveTo>
                    <a:pt x="0" y="0"/>
                  </a:moveTo>
                  <a:lnTo>
                    <a:pt x="56" y="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69" name="Freeform 68"/>
            <p:cNvSpPr>
              <a:spLocks/>
            </p:cNvSpPr>
            <p:nvPr/>
          </p:nvSpPr>
          <p:spPr bwMode="auto">
            <a:xfrm>
              <a:off x="565" y="3671"/>
              <a:ext cx="57" cy="20"/>
            </a:xfrm>
            <a:custGeom>
              <a:avLst/>
              <a:gdLst>
                <a:gd name="T0" fmla="*/ 0 w 57"/>
                <a:gd name="T1" fmla="*/ 0 h 20"/>
                <a:gd name="T2" fmla="*/ 56 w 57"/>
                <a:gd name="T3" fmla="*/ 0 h 20"/>
              </a:gdLst>
              <a:ahLst/>
              <a:cxnLst>
                <a:cxn ang="0">
                  <a:pos x="T0" y="T1"/>
                </a:cxn>
                <a:cxn ang="0">
                  <a:pos x="T2" y="T3"/>
                </a:cxn>
              </a:cxnLst>
              <a:rect l="0" t="0" r="r" b="b"/>
              <a:pathLst>
                <a:path w="57" h="20">
                  <a:moveTo>
                    <a:pt x="0" y="0"/>
                  </a:moveTo>
                  <a:lnTo>
                    <a:pt x="56" y="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70" name="Freeform 69"/>
            <p:cNvSpPr>
              <a:spLocks/>
            </p:cNvSpPr>
            <p:nvPr/>
          </p:nvSpPr>
          <p:spPr bwMode="auto">
            <a:xfrm>
              <a:off x="565" y="3251"/>
              <a:ext cx="57" cy="20"/>
            </a:xfrm>
            <a:custGeom>
              <a:avLst/>
              <a:gdLst>
                <a:gd name="T0" fmla="*/ 0 w 57"/>
                <a:gd name="T1" fmla="*/ 0 h 20"/>
                <a:gd name="T2" fmla="*/ 56 w 57"/>
                <a:gd name="T3" fmla="*/ 0 h 20"/>
              </a:gdLst>
              <a:ahLst/>
              <a:cxnLst>
                <a:cxn ang="0">
                  <a:pos x="T0" y="T1"/>
                </a:cxn>
                <a:cxn ang="0">
                  <a:pos x="T2" y="T3"/>
                </a:cxn>
              </a:cxnLst>
              <a:rect l="0" t="0" r="r" b="b"/>
              <a:pathLst>
                <a:path w="57" h="20">
                  <a:moveTo>
                    <a:pt x="0" y="0"/>
                  </a:moveTo>
                  <a:lnTo>
                    <a:pt x="56" y="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71" name="Freeform 70"/>
            <p:cNvSpPr>
              <a:spLocks/>
            </p:cNvSpPr>
            <p:nvPr/>
          </p:nvSpPr>
          <p:spPr bwMode="auto">
            <a:xfrm>
              <a:off x="565" y="2851"/>
              <a:ext cx="57" cy="20"/>
            </a:xfrm>
            <a:custGeom>
              <a:avLst/>
              <a:gdLst>
                <a:gd name="T0" fmla="*/ 0 w 57"/>
                <a:gd name="T1" fmla="*/ 0 h 20"/>
                <a:gd name="T2" fmla="*/ 56 w 57"/>
                <a:gd name="T3" fmla="*/ 0 h 20"/>
              </a:gdLst>
              <a:ahLst/>
              <a:cxnLst>
                <a:cxn ang="0">
                  <a:pos x="T0" y="T1"/>
                </a:cxn>
                <a:cxn ang="0">
                  <a:pos x="T2" y="T3"/>
                </a:cxn>
              </a:cxnLst>
              <a:rect l="0" t="0" r="r" b="b"/>
              <a:pathLst>
                <a:path w="57" h="20">
                  <a:moveTo>
                    <a:pt x="0" y="0"/>
                  </a:moveTo>
                  <a:lnTo>
                    <a:pt x="56" y="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72" name="Freeform 71"/>
            <p:cNvSpPr>
              <a:spLocks/>
            </p:cNvSpPr>
            <p:nvPr/>
          </p:nvSpPr>
          <p:spPr bwMode="auto">
            <a:xfrm>
              <a:off x="565" y="2451"/>
              <a:ext cx="57" cy="20"/>
            </a:xfrm>
            <a:custGeom>
              <a:avLst/>
              <a:gdLst>
                <a:gd name="T0" fmla="*/ 0 w 57"/>
                <a:gd name="T1" fmla="*/ 0 h 20"/>
                <a:gd name="T2" fmla="*/ 56 w 57"/>
                <a:gd name="T3" fmla="*/ 0 h 20"/>
              </a:gdLst>
              <a:ahLst/>
              <a:cxnLst>
                <a:cxn ang="0">
                  <a:pos x="T0" y="T1"/>
                </a:cxn>
                <a:cxn ang="0">
                  <a:pos x="T2" y="T3"/>
                </a:cxn>
              </a:cxnLst>
              <a:rect l="0" t="0" r="r" b="b"/>
              <a:pathLst>
                <a:path w="57" h="20">
                  <a:moveTo>
                    <a:pt x="0" y="0"/>
                  </a:moveTo>
                  <a:lnTo>
                    <a:pt x="56" y="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73" name="Freeform 72"/>
            <p:cNvSpPr>
              <a:spLocks/>
            </p:cNvSpPr>
            <p:nvPr/>
          </p:nvSpPr>
          <p:spPr bwMode="auto">
            <a:xfrm>
              <a:off x="565" y="2051"/>
              <a:ext cx="57" cy="20"/>
            </a:xfrm>
            <a:custGeom>
              <a:avLst/>
              <a:gdLst>
                <a:gd name="T0" fmla="*/ 0 w 57"/>
                <a:gd name="T1" fmla="*/ 0 h 20"/>
                <a:gd name="T2" fmla="*/ 56 w 57"/>
                <a:gd name="T3" fmla="*/ 0 h 20"/>
              </a:gdLst>
              <a:ahLst/>
              <a:cxnLst>
                <a:cxn ang="0">
                  <a:pos x="T0" y="T1"/>
                </a:cxn>
                <a:cxn ang="0">
                  <a:pos x="T2" y="T3"/>
                </a:cxn>
              </a:cxnLst>
              <a:rect l="0" t="0" r="r" b="b"/>
              <a:pathLst>
                <a:path w="57" h="20">
                  <a:moveTo>
                    <a:pt x="0" y="0"/>
                  </a:moveTo>
                  <a:lnTo>
                    <a:pt x="56" y="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74" name="Freeform 73"/>
            <p:cNvSpPr>
              <a:spLocks/>
            </p:cNvSpPr>
            <p:nvPr/>
          </p:nvSpPr>
          <p:spPr bwMode="auto">
            <a:xfrm>
              <a:off x="565" y="1631"/>
              <a:ext cx="57" cy="20"/>
            </a:xfrm>
            <a:custGeom>
              <a:avLst/>
              <a:gdLst>
                <a:gd name="T0" fmla="*/ 0 w 57"/>
                <a:gd name="T1" fmla="*/ 0 h 20"/>
                <a:gd name="T2" fmla="*/ 56 w 57"/>
                <a:gd name="T3" fmla="*/ 0 h 20"/>
              </a:gdLst>
              <a:ahLst/>
              <a:cxnLst>
                <a:cxn ang="0">
                  <a:pos x="T0" y="T1"/>
                </a:cxn>
                <a:cxn ang="0">
                  <a:pos x="T2" y="T3"/>
                </a:cxn>
              </a:cxnLst>
              <a:rect l="0" t="0" r="r" b="b"/>
              <a:pathLst>
                <a:path w="57" h="20">
                  <a:moveTo>
                    <a:pt x="0" y="0"/>
                  </a:moveTo>
                  <a:lnTo>
                    <a:pt x="56" y="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75" name="Freeform 74"/>
            <p:cNvSpPr>
              <a:spLocks/>
            </p:cNvSpPr>
            <p:nvPr/>
          </p:nvSpPr>
          <p:spPr bwMode="auto">
            <a:xfrm>
              <a:off x="565" y="1231"/>
              <a:ext cx="57" cy="20"/>
            </a:xfrm>
            <a:custGeom>
              <a:avLst/>
              <a:gdLst>
                <a:gd name="T0" fmla="*/ 0 w 57"/>
                <a:gd name="T1" fmla="*/ 0 h 20"/>
                <a:gd name="T2" fmla="*/ 56 w 57"/>
                <a:gd name="T3" fmla="*/ 0 h 20"/>
              </a:gdLst>
              <a:ahLst/>
              <a:cxnLst>
                <a:cxn ang="0">
                  <a:pos x="T0" y="T1"/>
                </a:cxn>
                <a:cxn ang="0">
                  <a:pos x="T2" y="T3"/>
                </a:cxn>
              </a:cxnLst>
              <a:rect l="0" t="0" r="r" b="b"/>
              <a:pathLst>
                <a:path w="57" h="20">
                  <a:moveTo>
                    <a:pt x="0" y="0"/>
                  </a:moveTo>
                  <a:lnTo>
                    <a:pt x="56" y="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76" name="Freeform 75"/>
            <p:cNvSpPr>
              <a:spLocks/>
            </p:cNvSpPr>
            <p:nvPr/>
          </p:nvSpPr>
          <p:spPr bwMode="auto">
            <a:xfrm>
              <a:off x="565" y="831"/>
              <a:ext cx="57" cy="20"/>
            </a:xfrm>
            <a:custGeom>
              <a:avLst/>
              <a:gdLst>
                <a:gd name="T0" fmla="*/ 0 w 57"/>
                <a:gd name="T1" fmla="*/ 0 h 20"/>
                <a:gd name="T2" fmla="*/ 56 w 57"/>
                <a:gd name="T3" fmla="*/ 0 h 20"/>
              </a:gdLst>
              <a:ahLst/>
              <a:cxnLst>
                <a:cxn ang="0">
                  <a:pos x="T0" y="T1"/>
                </a:cxn>
                <a:cxn ang="0">
                  <a:pos x="T2" y="T3"/>
                </a:cxn>
              </a:cxnLst>
              <a:rect l="0" t="0" r="r" b="b"/>
              <a:pathLst>
                <a:path w="57" h="20">
                  <a:moveTo>
                    <a:pt x="0" y="0"/>
                  </a:moveTo>
                  <a:lnTo>
                    <a:pt x="56" y="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77" name="Freeform 76"/>
            <p:cNvSpPr>
              <a:spLocks/>
            </p:cNvSpPr>
            <p:nvPr/>
          </p:nvSpPr>
          <p:spPr bwMode="auto">
            <a:xfrm>
              <a:off x="565" y="411"/>
              <a:ext cx="57" cy="20"/>
            </a:xfrm>
            <a:custGeom>
              <a:avLst/>
              <a:gdLst>
                <a:gd name="T0" fmla="*/ 0 w 57"/>
                <a:gd name="T1" fmla="*/ 0 h 20"/>
                <a:gd name="T2" fmla="*/ 56 w 57"/>
                <a:gd name="T3" fmla="*/ 0 h 20"/>
              </a:gdLst>
              <a:ahLst/>
              <a:cxnLst>
                <a:cxn ang="0">
                  <a:pos x="T0" y="T1"/>
                </a:cxn>
                <a:cxn ang="0">
                  <a:pos x="T2" y="T3"/>
                </a:cxn>
              </a:cxnLst>
              <a:rect l="0" t="0" r="r" b="b"/>
              <a:pathLst>
                <a:path w="57" h="20">
                  <a:moveTo>
                    <a:pt x="0" y="0"/>
                  </a:moveTo>
                  <a:lnTo>
                    <a:pt x="56" y="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78" name="Freeform 77"/>
            <p:cNvSpPr>
              <a:spLocks/>
            </p:cNvSpPr>
            <p:nvPr/>
          </p:nvSpPr>
          <p:spPr bwMode="auto">
            <a:xfrm>
              <a:off x="565" y="11"/>
              <a:ext cx="57" cy="20"/>
            </a:xfrm>
            <a:custGeom>
              <a:avLst/>
              <a:gdLst>
                <a:gd name="T0" fmla="*/ 0 w 57"/>
                <a:gd name="T1" fmla="*/ 0 h 20"/>
                <a:gd name="T2" fmla="*/ 56 w 57"/>
                <a:gd name="T3" fmla="*/ 0 h 20"/>
              </a:gdLst>
              <a:ahLst/>
              <a:cxnLst>
                <a:cxn ang="0">
                  <a:pos x="T0" y="T1"/>
                </a:cxn>
                <a:cxn ang="0">
                  <a:pos x="T2" y="T3"/>
                </a:cxn>
              </a:cxnLst>
              <a:rect l="0" t="0" r="r" b="b"/>
              <a:pathLst>
                <a:path w="57" h="20">
                  <a:moveTo>
                    <a:pt x="0" y="0"/>
                  </a:moveTo>
                  <a:lnTo>
                    <a:pt x="56" y="0"/>
                  </a:lnTo>
                </a:path>
              </a:pathLst>
            </a:custGeom>
            <a:noFill/>
            <a:ln w="12700">
              <a:solidFill>
                <a:srgbClr val="929292"/>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dirty="0"/>
            </a:p>
          </p:txBody>
        </p:sp>
        <p:sp>
          <p:nvSpPr>
            <p:cNvPr id="79" name="Rectangle 78"/>
            <p:cNvSpPr>
              <a:spLocks/>
            </p:cNvSpPr>
            <p:nvPr/>
          </p:nvSpPr>
          <p:spPr bwMode="auto">
            <a:xfrm>
              <a:off x="9" y="5322"/>
              <a:ext cx="1094" cy="5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80" name="Rectangle 79"/>
            <p:cNvSpPr>
              <a:spLocks/>
            </p:cNvSpPr>
            <p:nvPr/>
          </p:nvSpPr>
          <p:spPr bwMode="auto">
            <a:xfrm>
              <a:off x="1575" y="5322"/>
              <a:ext cx="1094" cy="5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81" name="Rectangle 80"/>
            <p:cNvSpPr>
              <a:spLocks/>
            </p:cNvSpPr>
            <p:nvPr/>
          </p:nvSpPr>
          <p:spPr bwMode="auto">
            <a:xfrm>
              <a:off x="3131" y="5322"/>
              <a:ext cx="1094" cy="5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sp>
          <p:nvSpPr>
            <p:cNvPr id="82" name="Rectangle 81"/>
            <p:cNvSpPr>
              <a:spLocks/>
            </p:cNvSpPr>
            <p:nvPr/>
          </p:nvSpPr>
          <p:spPr bwMode="auto">
            <a:xfrm>
              <a:off x="4650" y="5322"/>
              <a:ext cx="1094" cy="5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dirty="0"/>
            </a:p>
          </p:txBody>
        </p:sp>
      </p:grpSp>
      <p:sp>
        <p:nvSpPr>
          <p:cNvPr id="5" name="TextBox 4"/>
          <p:cNvSpPr txBox="1"/>
          <p:nvPr/>
        </p:nvSpPr>
        <p:spPr>
          <a:xfrm>
            <a:off x="4895400" y="6225422"/>
            <a:ext cx="1355214" cy="738664"/>
          </a:xfrm>
          <a:prstGeom prst="rect">
            <a:avLst/>
          </a:prstGeom>
          <a:noFill/>
        </p:spPr>
        <p:txBody>
          <a:bodyPr wrap="square" rtlCol="0">
            <a:spAutoFit/>
          </a:bodyPr>
          <a:lstStyle/>
          <a:p>
            <a:pPr algn="ctr"/>
            <a:r>
              <a:rPr lang="en-US" sz="1200" dirty="0"/>
              <a:t>No</a:t>
            </a:r>
          </a:p>
          <a:p>
            <a:pPr algn="ctr"/>
            <a:r>
              <a:rPr lang="en-US" sz="1200" dirty="0"/>
              <a:t>Importance</a:t>
            </a:r>
          </a:p>
          <a:p>
            <a:endParaRPr lang="en-US" dirty="0"/>
          </a:p>
        </p:txBody>
      </p:sp>
      <p:sp>
        <p:nvSpPr>
          <p:cNvPr id="83" name="TextBox 82"/>
          <p:cNvSpPr txBox="1"/>
          <p:nvPr/>
        </p:nvSpPr>
        <p:spPr>
          <a:xfrm>
            <a:off x="5927524" y="6215445"/>
            <a:ext cx="1250881" cy="461665"/>
          </a:xfrm>
          <a:prstGeom prst="rect">
            <a:avLst/>
          </a:prstGeom>
          <a:noFill/>
        </p:spPr>
        <p:txBody>
          <a:bodyPr wrap="square" rtlCol="0">
            <a:spAutoFit/>
          </a:bodyPr>
          <a:lstStyle/>
          <a:p>
            <a:pPr algn="ctr"/>
            <a:r>
              <a:rPr lang="en-US" sz="1200" dirty="0"/>
              <a:t>Minor</a:t>
            </a:r>
          </a:p>
          <a:p>
            <a:pPr algn="ctr"/>
            <a:r>
              <a:rPr lang="en-US" sz="1200" dirty="0"/>
              <a:t>Importance</a:t>
            </a:r>
          </a:p>
        </p:txBody>
      </p:sp>
      <p:sp>
        <p:nvSpPr>
          <p:cNvPr id="84" name="TextBox 83"/>
          <p:cNvSpPr txBox="1"/>
          <p:nvPr/>
        </p:nvSpPr>
        <p:spPr>
          <a:xfrm>
            <a:off x="7007556" y="6215445"/>
            <a:ext cx="1090513" cy="738664"/>
          </a:xfrm>
          <a:prstGeom prst="rect">
            <a:avLst/>
          </a:prstGeom>
          <a:noFill/>
        </p:spPr>
        <p:txBody>
          <a:bodyPr wrap="square" rtlCol="0">
            <a:spAutoFit/>
          </a:bodyPr>
          <a:lstStyle/>
          <a:p>
            <a:pPr algn="ctr"/>
            <a:r>
              <a:rPr lang="en-US" sz="1200" dirty="0"/>
              <a:t>Moderate</a:t>
            </a:r>
          </a:p>
          <a:p>
            <a:pPr algn="ctr"/>
            <a:r>
              <a:rPr lang="en-US" sz="1200" dirty="0"/>
              <a:t>Importance</a:t>
            </a:r>
          </a:p>
          <a:p>
            <a:endParaRPr lang="en-US" dirty="0"/>
          </a:p>
        </p:txBody>
      </p:sp>
      <p:sp>
        <p:nvSpPr>
          <p:cNvPr id="85" name="TextBox 84"/>
          <p:cNvSpPr txBox="1"/>
          <p:nvPr/>
        </p:nvSpPr>
        <p:spPr>
          <a:xfrm>
            <a:off x="7908691" y="6204038"/>
            <a:ext cx="1330709" cy="738664"/>
          </a:xfrm>
          <a:prstGeom prst="rect">
            <a:avLst/>
          </a:prstGeom>
          <a:noFill/>
        </p:spPr>
        <p:txBody>
          <a:bodyPr wrap="square" rtlCol="0">
            <a:spAutoFit/>
          </a:bodyPr>
          <a:lstStyle/>
          <a:p>
            <a:pPr algn="ctr"/>
            <a:r>
              <a:rPr lang="en-US" sz="1200" dirty="0"/>
              <a:t>High</a:t>
            </a:r>
          </a:p>
          <a:p>
            <a:pPr algn="ctr"/>
            <a:r>
              <a:rPr lang="en-US" sz="1200" dirty="0"/>
              <a:t>Importance</a:t>
            </a:r>
          </a:p>
          <a:p>
            <a:endParaRPr lang="en-US" dirty="0"/>
          </a:p>
        </p:txBody>
      </p:sp>
      <p:sp>
        <p:nvSpPr>
          <p:cNvPr id="86" name="TextBox 85"/>
          <p:cNvSpPr txBox="1"/>
          <p:nvPr/>
        </p:nvSpPr>
        <p:spPr>
          <a:xfrm>
            <a:off x="76200" y="6297638"/>
            <a:ext cx="3733800" cy="646331"/>
          </a:xfrm>
          <a:prstGeom prst="rect">
            <a:avLst/>
          </a:prstGeom>
          <a:noFill/>
        </p:spPr>
        <p:txBody>
          <a:bodyPr wrap="square" rtlCol="0">
            <a:spAutoFit/>
          </a:bodyPr>
          <a:lstStyle/>
          <a:p>
            <a:r>
              <a:rPr lang="en-US" sz="900" dirty="0"/>
              <a:t>George D. Kuh, Natasha Jankowski, Stanley O. Ikenberry, &amp; Jillian </a:t>
            </a:r>
            <a:r>
              <a:rPr lang="en-US" sz="900" dirty="0" smtClean="0"/>
              <a:t>Kinzie, 2014. National </a:t>
            </a:r>
            <a:r>
              <a:rPr lang="en-US" sz="900" dirty="0"/>
              <a:t>Institute for Learning Outcomes Assessment</a:t>
            </a:r>
          </a:p>
          <a:p>
            <a:endParaRPr lang="en-US" dirty="0"/>
          </a:p>
        </p:txBody>
      </p:sp>
    </p:spTree>
    <p:extLst>
      <p:ext uri="{BB962C8B-B14F-4D97-AF65-F5344CB8AC3E}">
        <p14:creationId xmlns:p14="http://schemas.microsoft.com/office/powerpoint/2010/main" val="2522797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382000" cy="1069848"/>
          </a:xfrm>
        </p:spPr>
        <p:txBody>
          <a:bodyPr>
            <a:normAutofit/>
          </a:bodyPr>
          <a:lstStyle/>
          <a:p>
            <a:r>
              <a:rPr lang="en-US" sz="4300" b="1" dirty="0" smtClean="0">
                <a:ln w="12700">
                  <a:solidFill>
                    <a:srgbClr val="FC6A10">
                      <a:shade val="90000"/>
                      <a:satMod val="150000"/>
                    </a:srgbClr>
                  </a:solidFill>
                </a:ln>
                <a:solidFill>
                  <a:srgbClr val="FFFFFF"/>
                </a:solidFill>
                <a:effectLst>
                  <a:outerShdw blurRad="38100" dist="38100" dir="5400000" algn="tl" rotWithShape="0">
                    <a:srgbClr val="000000">
                      <a:alpha val="25000"/>
                    </a:srgbClr>
                  </a:outerShdw>
                </a:effectLst>
              </a:rPr>
              <a:t>Why Should We Assess?</a:t>
            </a:r>
            <a:endParaRPr lang="en-US" dirty="0"/>
          </a:p>
        </p:txBody>
      </p:sp>
      <p:sp>
        <p:nvSpPr>
          <p:cNvPr id="3" name="Text Placeholder 2"/>
          <p:cNvSpPr>
            <a:spLocks noGrp="1"/>
          </p:cNvSpPr>
          <p:nvPr>
            <p:ph type="body" idx="1"/>
          </p:nvPr>
        </p:nvSpPr>
        <p:spPr>
          <a:solidFill>
            <a:schemeClr val="bg2">
              <a:lumMod val="90000"/>
              <a:alpha val="25000"/>
            </a:schemeClr>
          </a:solidFill>
        </p:spPr>
        <p:txBody>
          <a:bodyPr/>
          <a:lstStyle/>
          <a:p>
            <a:r>
              <a:rPr lang="en-US" dirty="0" smtClean="0"/>
              <a:t>Most importantly…</a:t>
            </a:r>
            <a:endParaRPr lang="en-US" dirty="0"/>
          </a:p>
        </p:txBody>
      </p:sp>
      <p:sp>
        <p:nvSpPr>
          <p:cNvPr id="4" name="Text Placeholder 3"/>
          <p:cNvSpPr>
            <a:spLocks noGrp="1"/>
          </p:cNvSpPr>
          <p:nvPr>
            <p:ph type="body" sz="half" idx="3"/>
          </p:nvPr>
        </p:nvSpPr>
        <p:spPr>
          <a:solidFill>
            <a:schemeClr val="bg2">
              <a:lumMod val="90000"/>
              <a:alpha val="25000"/>
            </a:schemeClr>
          </a:solidFill>
        </p:spPr>
        <p:txBody>
          <a:bodyPr/>
          <a:lstStyle/>
          <a:p>
            <a:r>
              <a:rPr lang="en-US" dirty="0" smtClean="0"/>
              <a:t>Additionally…</a:t>
            </a:r>
            <a:endParaRPr lang="en-US" dirty="0"/>
          </a:p>
        </p:txBody>
      </p:sp>
      <p:sp>
        <p:nvSpPr>
          <p:cNvPr id="5" name="Content Placeholder 4"/>
          <p:cNvSpPr>
            <a:spLocks noGrp="1"/>
          </p:cNvSpPr>
          <p:nvPr>
            <p:ph sz="quarter" idx="2"/>
          </p:nvPr>
        </p:nvSpPr>
        <p:spPr>
          <a:xfrm>
            <a:off x="381000" y="2708519"/>
            <a:ext cx="4041648" cy="3158881"/>
          </a:xfrm>
        </p:spPr>
        <p:txBody>
          <a:bodyPr/>
          <a:lstStyle/>
          <a:p>
            <a:pPr marL="342900" indent="-342900">
              <a:buFont typeface="+mj-lt"/>
              <a:buAutoNum type="arabicPeriod"/>
            </a:pPr>
            <a:endParaRPr lang="en-US" dirty="0" smtClean="0"/>
          </a:p>
          <a:p>
            <a:pPr marL="342900" indent="-342900">
              <a:buFont typeface="+mj-lt"/>
              <a:buAutoNum type="arabicPeriod"/>
            </a:pPr>
            <a:r>
              <a:rPr lang="en-US" dirty="0" smtClean="0"/>
              <a:t>To measure </a:t>
            </a:r>
            <a:r>
              <a:rPr lang="en-US" dirty="0"/>
              <a:t>p</a:t>
            </a:r>
            <a:r>
              <a:rPr lang="en-US" dirty="0" smtClean="0"/>
              <a:t>rogress</a:t>
            </a:r>
          </a:p>
          <a:p>
            <a:pPr marL="342900" indent="-342900">
              <a:buFont typeface="+mj-lt"/>
              <a:buAutoNum type="arabicPeriod"/>
            </a:pPr>
            <a:endParaRPr lang="en-US" dirty="0"/>
          </a:p>
          <a:p>
            <a:pPr marL="342900" indent="-342900">
              <a:buFont typeface="+mj-lt"/>
              <a:buAutoNum type="arabicPeriod"/>
            </a:pPr>
            <a:r>
              <a:rPr lang="en-US" dirty="0"/>
              <a:t>To c</a:t>
            </a:r>
            <a:r>
              <a:rPr lang="en-US" dirty="0" smtClean="0"/>
              <a:t>ontinuously </a:t>
            </a:r>
            <a:r>
              <a:rPr lang="en-US" dirty="0"/>
              <a:t>i</a:t>
            </a:r>
            <a:r>
              <a:rPr lang="en-US" dirty="0" smtClean="0"/>
              <a:t>mprove</a:t>
            </a:r>
          </a:p>
          <a:p>
            <a:pPr marL="342900" indent="-342900">
              <a:buFont typeface="+mj-lt"/>
              <a:buAutoNum type="arabicPeriod"/>
            </a:pPr>
            <a:endParaRPr lang="en-US" dirty="0"/>
          </a:p>
          <a:p>
            <a:pPr marL="342900" indent="-342900">
              <a:buFont typeface="+mj-lt"/>
              <a:buAutoNum type="arabicPeriod"/>
            </a:pPr>
            <a:r>
              <a:rPr lang="en-US" dirty="0"/>
              <a:t>To make informed </a:t>
            </a:r>
            <a:r>
              <a:rPr lang="en-US" dirty="0" smtClean="0"/>
              <a:t>decisions</a:t>
            </a:r>
          </a:p>
          <a:p>
            <a:pPr marL="342900" indent="-342900">
              <a:buFont typeface="+mj-lt"/>
              <a:buAutoNum type="arabicPeriod"/>
            </a:pPr>
            <a:endParaRPr lang="en-US" dirty="0"/>
          </a:p>
          <a:p>
            <a:pPr marL="342900" indent="-342900">
              <a:buFont typeface="+mj-lt"/>
              <a:buAutoNum type="arabicPeriod"/>
            </a:pPr>
            <a:r>
              <a:rPr lang="en-US" dirty="0"/>
              <a:t>To tell our story</a:t>
            </a:r>
          </a:p>
          <a:p>
            <a:endParaRPr lang="en-US" dirty="0"/>
          </a:p>
        </p:txBody>
      </p:sp>
      <p:sp>
        <p:nvSpPr>
          <p:cNvPr id="6" name="Content Placeholder 5"/>
          <p:cNvSpPr>
            <a:spLocks noGrp="1"/>
          </p:cNvSpPr>
          <p:nvPr>
            <p:ph sz="quarter" idx="4"/>
          </p:nvPr>
        </p:nvSpPr>
        <p:spPr>
          <a:xfrm>
            <a:off x="4718304" y="2708519"/>
            <a:ext cx="4041775" cy="3158881"/>
          </a:xfrm>
        </p:spPr>
        <p:txBody>
          <a:bodyPr/>
          <a:lstStyle/>
          <a:p>
            <a:pPr marL="566928" indent="-457200">
              <a:buFont typeface="+mj-lt"/>
              <a:buAutoNum type="arabicPeriod" startAt="5"/>
            </a:pPr>
            <a:endParaRPr lang="en-US" dirty="0" smtClean="0"/>
          </a:p>
          <a:p>
            <a:pPr marL="566928" indent="-457200">
              <a:buFont typeface="+mj-lt"/>
              <a:buAutoNum type="arabicPeriod" startAt="5"/>
            </a:pPr>
            <a:r>
              <a:rPr lang="en-US" dirty="0" smtClean="0"/>
              <a:t>For accountability</a:t>
            </a:r>
          </a:p>
          <a:p>
            <a:pPr marL="566928" indent="-457200">
              <a:buFont typeface="+mj-lt"/>
              <a:buAutoNum type="arabicPeriod" startAt="5"/>
            </a:pPr>
            <a:endParaRPr lang="en-US" dirty="0" smtClean="0"/>
          </a:p>
          <a:p>
            <a:pPr marL="566928" indent="-457200">
              <a:buFont typeface="+mj-lt"/>
              <a:buAutoNum type="arabicPeriod" startAt="5"/>
            </a:pPr>
            <a:r>
              <a:rPr lang="en-US" dirty="0" smtClean="0"/>
              <a:t>For accreditation</a:t>
            </a:r>
          </a:p>
          <a:p>
            <a:pPr marL="566928" indent="-457200">
              <a:buFont typeface="+mj-lt"/>
              <a:buAutoNum type="arabicPeriod" startAt="5"/>
            </a:pPr>
            <a:endParaRPr lang="en-US" dirty="0" smtClean="0"/>
          </a:p>
          <a:p>
            <a:pPr marL="566928" indent="-457200">
              <a:buFont typeface="+mj-lt"/>
              <a:buAutoNum type="arabicPeriod" startAt="5"/>
            </a:pPr>
            <a:r>
              <a:rPr lang="en-US" dirty="0" smtClean="0"/>
              <a:t>For financial justification</a:t>
            </a:r>
          </a:p>
          <a:p>
            <a:pPr marL="566928" indent="-457200">
              <a:buFont typeface="+mj-lt"/>
              <a:buAutoNum type="arabicPeriod" startAt="5"/>
            </a:pPr>
            <a:endParaRPr lang="en-US" dirty="0"/>
          </a:p>
          <a:p>
            <a:pPr marL="109728" indent="0">
              <a:buNone/>
            </a:pPr>
            <a:endParaRPr lang="en-US" dirty="0" smtClean="0"/>
          </a:p>
          <a:p>
            <a:pPr marL="566928" indent="-457200">
              <a:buFont typeface="+mj-lt"/>
              <a:buAutoNum type="arabicPeriod" startAt="5"/>
            </a:pPr>
            <a:endParaRPr lang="en-US" dirty="0" smtClean="0"/>
          </a:p>
          <a:p>
            <a:pPr marL="566928" indent="-457200">
              <a:buFont typeface="+mj-lt"/>
              <a:buAutoNum type="arabicPeriod" startAt="5"/>
            </a:pPr>
            <a:endParaRPr lang="en-US" dirty="0" smtClean="0"/>
          </a:p>
          <a:p>
            <a:pPr marL="566928" indent="-457200">
              <a:buFont typeface="+mj-lt"/>
              <a:buAutoNum type="arabicPeriod" startAt="5"/>
            </a:pPr>
            <a:endParaRPr lang="en-US" dirty="0"/>
          </a:p>
        </p:txBody>
      </p:sp>
    </p:spTree>
    <p:extLst>
      <p:ext uri="{BB962C8B-B14F-4D97-AF65-F5344CB8AC3E}">
        <p14:creationId xmlns:p14="http://schemas.microsoft.com/office/powerpoint/2010/main" val="3976881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6" y="381000"/>
            <a:ext cx="8229600" cy="1069848"/>
          </a:xfrm>
        </p:spPr>
        <p:txBody>
          <a:bodyPr/>
          <a:lstStyle/>
          <a:p>
            <a:r>
              <a:rPr lang="en-US" dirty="0" smtClean="0"/>
              <a:t>Why Assess in Student Affairs?</a:t>
            </a:r>
            <a:endParaRPr lang="en-US" dirty="0"/>
          </a:p>
        </p:txBody>
      </p:sp>
      <p:sp>
        <p:nvSpPr>
          <p:cNvPr id="6" name="TextBox 5"/>
          <p:cNvSpPr txBox="1"/>
          <p:nvPr/>
        </p:nvSpPr>
        <p:spPr>
          <a:xfrm>
            <a:off x="297873" y="1371600"/>
            <a:ext cx="8839200" cy="574003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To have an end in mind when implementing changes</a:t>
            </a:r>
          </a:p>
          <a:p>
            <a:endParaRPr lang="en-US" sz="1000" dirty="0" smtClean="0"/>
          </a:p>
          <a:p>
            <a:pPr marL="285750" indent="-285750">
              <a:buFont typeface="Arial" panose="020B0604020202020204" pitchFamily="34" charset="0"/>
              <a:buChar char="•"/>
            </a:pPr>
            <a:r>
              <a:rPr lang="en-US" sz="2400" dirty="0" smtClean="0"/>
              <a:t>To document decisions based on results</a:t>
            </a:r>
          </a:p>
          <a:p>
            <a:endParaRPr lang="en-US" sz="1000" dirty="0" smtClean="0"/>
          </a:p>
          <a:p>
            <a:pPr marL="285750" indent="-285750">
              <a:buFont typeface="Arial" panose="020B0604020202020204" pitchFamily="34" charset="0"/>
              <a:buChar char="•"/>
            </a:pPr>
            <a:r>
              <a:rPr lang="en-US" sz="2400" dirty="0" smtClean="0"/>
              <a:t>To have a way to measure if the intended outcomes were achieved</a:t>
            </a:r>
          </a:p>
          <a:p>
            <a:endParaRPr lang="en-US" sz="1000" dirty="0" smtClean="0"/>
          </a:p>
          <a:p>
            <a:pPr marL="285750" indent="-285750">
              <a:buFont typeface="Arial" panose="020B0604020202020204" pitchFamily="34" charset="0"/>
              <a:buChar char="•"/>
            </a:pPr>
            <a:r>
              <a:rPr lang="en-US" sz="2400" dirty="0" smtClean="0"/>
              <a:t>To demonstrate value to stakeholders</a:t>
            </a:r>
          </a:p>
          <a:p>
            <a:endParaRPr lang="en-US" sz="1100" dirty="0" smtClean="0"/>
          </a:p>
          <a:p>
            <a:pPr marL="285750" indent="-285750">
              <a:buFont typeface="Arial" panose="020B0604020202020204" pitchFamily="34" charset="0"/>
              <a:buChar char="•"/>
            </a:pPr>
            <a:r>
              <a:rPr lang="en-US" sz="2400" dirty="0" smtClean="0"/>
              <a:t>To justify expenses during times of reduced budgets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smtClean="0"/>
              <a:t>To ensure students are learning and growing from co-curricular experiences</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r>
              <a:rPr lang="en-US" sz="2400" dirty="0" smtClean="0"/>
              <a:t>To demonstrate commitment to missions and goals</a:t>
            </a:r>
          </a:p>
          <a:p>
            <a:endParaRPr lang="en-US" sz="1000" dirty="0"/>
          </a:p>
          <a:p>
            <a:pPr marL="285750" indent="-285750">
              <a:buFont typeface="Arial" panose="020B0604020202020204" pitchFamily="34" charset="0"/>
              <a:buChar char="•"/>
            </a:pPr>
            <a:r>
              <a:rPr lang="en-US" sz="2400" dirty="0" smtClean="0"/>
              <a:t>To help with prioritization </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41955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229600" cy="1066800"/>
          </a:xfrm>
        </p:spPr>
        <p:txBody>
          <a:bodyPr>
            <a:normAutofit/>
          </a:bodyPr>
          <a:lstStyle/>
          <a:p>
            <a:r>
              <a:rPr lang="en-US" dirty="0" smtClean="0"/>
              <a:t>Examples from Student Affairs</a:t>
            </a:r>
            <a:endParaRPr lang="en-US" dirty="0"/>
          </a:p>
        </p:txBody>
      </p:sp>
      <p:sp>
        <p:nvSpPr>
          <p:cNvPr id="3" name="Content Placeholder 2"/>
          <p:cNvSpPr>
            <a:spLocks noGrp="1"/>
          </p:cNvSpPr>
          <p:nvPr>
            <p:ph idx="1"/>
          </p:nvPr>
        </p:nvSpPr>
        <p:spPr>
          <a:xfrm>
            <a:off x="76200" y="1447800"/>
            <a:ext cx="8915400" cy="5562600"/>
          </a:xfrm>
        </p:spPr>
        <p:txBody>
          <a:bodyPr>
            <a:normAutofit fontScale="70000" lnSpcReduction="20000"/>
          </a:bodyPr>
          <a:lstStyle/>
          <a:p>
            <a:r>
              <a:rPr lang="en-US" dirty="0" smtClean="0"/>
              <a:t>Residence Life: </a:t>
            </a:r>
          </a:p>
          <a:p>
            <a:pPr lvl="1"/>
            <a:r>
              <a:rPr lang="en-US" b="1" dirty="0" smtClean="0"/>
              <a:t>Reach of personal safety trainings and workshops (ex: 95% of residents will attend)</a:t>
            </a:r>
          </a:p>
          <a:p>
            <a:pPr marL="411480" lvl="1" indent="0">
              <a:buNone/>
            </a:pPr>
            <a:endParaRPr lang="en-US" dirty="0" smtClean="0"/>
          </a:p>
          <a:p>
            <a:r>
              <a:rPr lang="en-US" dirty="0" smtClean="0"/>
              <a:t>Student Involvement:</a:t>
            </a:r>
          </a:p>
          <a:p>
            <a:pPr lvl="1"/>
            <a:r>
              <a:rPr lang="en-US" b="1" dirty="0" smtClean="0"/>
              <a:t>Demonstration of student knowledge acquired (ex: leadership skills)</a:t>
            </a:r>
          </a:p>
          <a:p>
            <a:pPr marL="411480" lvl="1" indent="0">
              <a:buNone/>
            </a:pPr>
            <a:endParaRPr lang="en-US" dirty="0" smtClean="0"/>
          </a:p>
          <a:p>
            <a:r>
              <a:rPr lang="en-US" dirty="0" smtClean="0"/>
              <a:t>Greek Life:</a:t>
            </a:r>
          </a:p>
          <a:p>
            <a:pPr lvl="1"/>
            <a:r>
              <a:rPr lang="en-US" b="1" dirty="0" smtClean="0"/>
              <a:t>GPA comparisons of all-Greek and all-undergraduates</a:t>
            </a:r>
          </a:p>
          <a:p>
            <a:pPr marL="411480" lvl="1" indent="0">
              <a:buNone/>
            </a:pPr>
            <a:endParaRPr lang="en-US" dirty="0" smtClean="0"/>
          </a:p>
          <a:p>
            <a:r>
              <a:rPr lang="en-US" dirty="0" smtClean="0"/>
              <a:t>Campus Recreation:</a:t>
            </a:r>
          </a:p>
          <a:p>
            <a:pPr lvl="1"/>
            <a:r>
              <a:rPr lang="en-US" b="1" dirty="0" smtClean="0"/>
              <a:t>Rubric to assess fitness instructor readiness</a:t>
            </a:r>
          </a:p>
          <a:p>
            <a:pPr marL="411480" lvl="1" indent="0">
              <a:buNone/>
            </a:pPr>
            <a:endParaRPr lang="en-US" dirty="0" smtClean="0"/>
          </a:p>
          <a:p>
            <a:r>
              <a:rPr lang="en-US" dirty="0" smtClean="0"/>
              <a:t>Student Center Operations: </a:t>
            </a:r>
          </a:p>
          <a:p>
            <a:pPr lvl="1"/>
            <a:r>
              <a:rPr lang="en-US" b="1" dirty="0" smtClean="0"/>
              <a:t>Satisfaction with reservations process</a:t>
            </a:r>
          </a:p>
          <a:p>
            <a:pPr lvl="1"/>
            <a:r>
              <a:rPr lang="en-US" b="1" dirty="0" smtClean="0"/>
              <a:t>Peak traffic hours</a:t>
            </a:r>
          </a:p>
          <a:p>
            <a:pPr marL="411480" lvl="1" indent="0">
              <a:buNone/>
            </a:pPr>
            <a:endParaRPr lang="en-US" dirty="0" smtClean="0"/>
          </a:p>
          <a:p>
            <a:r>
              <a:rPr lang="en-US" dirty="0" smtClean="0"/>
              <a:t>Student Conduct:</a:t>
            </a:r>
          </a:p>
          <a:p>
            <a:pPr lvl="1"/>
            <a:r>
              <a:rPr lang="en-US" b="1" dirty="0" smtClean="0"/>
              <a:t>Determine key areas of concern for students</a:t>
            </a:r>
          </a:p>
          <a:p>
            <a:pPr lvl="1"/>
            <a:endParaRPr lang="en-US" dirty="0" smtClean="0"/>
          </a:p>
          <a:p>
            <a:endParaRPr lang="en-US" dirty="0"/>
          </a:p>
        </p:txBody>
      </p:sp>
    </p:spTree>
    <p:extLst>
      <p:ext uri="{BB962C8B-B14F-4D97-AF65-F5344CB8AC3E}">
        <p14:creationId xmlns:p14="http://schemas.microsoft.com/office/powerpoint/2010/main" val="4009905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79576" cy="914400"/>
          </a:xfrm>
        </p:spPr>
        <p:txBody>
          <a:bodyPr>
            <a:normAutofit/>
          </a:bodyPr>
          <a:lstStyle/>
          <a:p>
            <a:r>
              <a:rPr lang="en-US" sz="3600" dirty="0" smtClean="0"/>
              <a:t>Strategic Planning and Assessment</a:t>
            </a:r>
            <a:endParaRPr lang="en-US" sz="3600" dirty="0"/>
          </a:p>
        </p:txBody>
      </p:sp>
      <p:sp>
        <p:nvSpPr>
          <p:cNvPr id="4" name="Content Placeholder 3"/>
          <p:cNvSpPr>
            <a:spLocks noGrp="1"/>
          </p:cNvSpPr>
          <p:nvPr>
            <p:ph sz="half" idx="1"/>
          </p:nvPr>
        </p:nvSpPr>
        <p:spPr>
          <a:xfrm>
            <a:off x="228600" y="1828800"/>
            <a:ext cx="8382000" cy="4800600"/>
          </a:xfrm>
        </p:spPr>
        <p:txBody>
          <a:bodyPr>
            <a:normAutofit/>
          </a:bodyPr>
          <a:lstStyle/>
          <a:p>
            <a:r>
              <a:rPr lang="en-US" sz="2800" dirty="0" smtClean="0"/>
              <a:t>It is helpful to have your vision, mission, goals, and objectives in place when planning measurable outcomes.</a:t>
            </a:r>
          </a:p>
          <a:p>
            <a:endParaRPr lang="en-US" sz="2800" dirty="0" smtClean="0"/>
          </a:p>
          <a:p>
            <a:r>
              <a:rPr lang="en-US" sz="2800" dirty="0" smtClean="0"/>
              <a:t>Strategic planning and assessment have a connection.</a:t>
            </a:r>
          </a:p>
          <a:p>
            <a:endParaRPr lang="en-US" sz="2800" dirty="0" smtClean="0"/>
          </a:p>
          <a:p>
            <a:r>
              <a:rPr lang="en-US" sz="2800" dirty="0" smtClean="0"/>
              <a:t>Outcomes are the identifiable, end results of a program or activity.</a:t>
            </a:r>
          </a:p>
          <a:p>
            <a:endParaRPr lang="en-US" dirty="0"/>
          </a:p>
        </p:txBody>
      </p:sp>
    </p:spTree>
    <p:extLst>
      <p:ext uri="{BB962C8B-B14F-4D97-AF65-F5344CB8AC3E}">
        <p14:creationId xmlns:p14="http://schemas.microsoft.com/office/powerpoint/2010/main" val="3979481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066800"/>
          </a:xfrm>
        </p:spPr>
        <p:txBody>
          <a:bodyPr/>
          <a:lstStyle/>
          <a:p>
            <a:r>
              <a:rPr lang="en-US" dirty="0" smtClean="0"/>
              <a:t>What are some types of outcomes?</a:t>
            </a:r>
            <a:endParaRPr lang="en-US" dirty="0"/>
          </a:p>
        </p:txBody>
      </p:sp>
      <p:sp>
        <p:nvSpPr>
          <p:cNvPr id="3" name="Content Placeholder 2"/>
          <p:cNvSpPr>
            <a:spLocks noGrp="1"/>
          </p:cNvSpPr>
          <p:nvPr>
            <p:ph sz="quarter" idx="1"/>
          </p:nvPr>
        </p:nvSpPr>
        <p:spPr>
          <a:xfrm>
            <a:off x="301752" y="1600200"/>
            <a:ext cx="8613648" cy="4645152"/>
          </a:xfrm>
        </p:spPr>
        <p:txBody>
          <a:bodyPr>
            <a:normAutofit fontScale="77500" lnSpcReduction="20000"/>
          </a:bodyPr>
          <a:lstStyle/>
          <a:p>
            <a:r>
              <a:rPr lang="en-US" b="1" dirty="0"/>
              <a:t>Program outcomes</a:t>
            </a:r>
            <a:r>
              <a:rPr lang="en-US" dirty="0"/>
              <a:t> examine what a program or process is to do, achieve, or accomplish for its own improvement and/or in support of institutional or divisional goals; generally numbers, needs, or satisfaction driven</a:t>
            </a:r>
            <a:r>
              <a:rPr lang="en-US" dirty="0" smtClean="0"/>
              <a:t>.</a:t>
            </a:r>
          </a:p>
          <a:p>
            <a:endParaRPr lang="en-US" dirty="0"/>
          </a:p>
          <a:p>
            <a:pPr lvl="1"/>
            <a:r>
              <a:rPr lang="en-US" dirty="0"/>
              <a:t>Assessed by </a:t>
            </a:r>
            <a:r>
              <a:rPr lang="en-US" dirty="0" smtClean="0"/>
              <a:t>student </a:t>
            </a:r>
            <a:r>
              <a:rPr lang="en-US" dirty="0"/>
              <a:t>satisfaction</a:t>
            </a:r>
            <a:r>
              <a:rPr lang="en-US" dirty="0" smtClean="0"/>
              <a:t>, program evaluation, </a:t>
            </a:r>
            <a:r>
              <a:rPr lang="en-US" dirty="0"/>
              <a:t>and purely process measures such as </a:t>
            </a:r>
            <a:r>
              <a:rPr lang="en-US" dirty="0" smtClean="0"/>
              <a:t>attendance.</a:t>
            </a:r>
            <a:endParaRPr lang="en-US" dirty="0"/>
          </a:p>
          <a:p>
            <a:endParaRPr lang="en-US" dirty="0"/>
          </a:p>
          <a:p>
            <a:r>
              <a:rPr lang="en-US" b="1" dirty="0"/>
              <a:t>Learning outcomes</a:t>
            </a:r>
            <a:r>
              <a:rPr lang="en-US" dirty="0"/>
              <a:t> examine cognitive skills that students develop through department interactions; measurable, transferable skill development. They are statements indicating what a participant (usually students) will </a:t>
            </a:r>
            <a:r>
              <a:rPr lang="en-US" b="1" dirty="0"/>
              <a:t>know, think, or be able to do</a:t>
            </a:r>
            <a:r>
              <a:rPr lang="en-US" dirty="0"/>
              <a:t> as a result of an event, activity, program, </a:t>
            </a:r>
            <a:r>
              <a:rPr lang="en-US" dirty="0" smtClean="0"/>
              <a:t>course, etc.</a:t>
            </a:r>
          </a:p>
          <a:p>
            <a:endParaRPr lang="en-US" dirty="0"/>
          </a:p>
          <a:p>
            <a:pPr lvl="1"/>
            <a:r>
              <a:rPr lang="en-US" dirty="0" smtClean="0"/>
              <a:t>Assessed </a:t>
            </a:r>
            <a:r>
              <a:rPr lang="en-US" dirty="0"/>
              <a:t>by what students have </a:t>
            </a:r>
            <a:r>
              <a:rPr lang="en-US" dirty="0" smtClean="0"/>
              <a:t>learned.</a:t>
            </a:r>
          </a:p>
          <a:p>
            <a:endParaRPr lang="en-US" dirty="0"/>
          </a:p>
          <a:p>
            <a:pPr marL="0" indent="0">
              <a:buNone/>
            </a:pPr>
            <a:endParaRPr lang="en-US" dirty="0"/>
          </a:p>
          <a:p>
            <a:endParaRPr lang="en-US" dirty="0"/>
          </a:p>
          <a:p>
            <a:endParaRPr lang="en-US"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315200" y="6324600"/>
            <a:ext cx="1600200" cy="309091"/>
          </a:xfrm>
          <a:prstGeom prst="rect">
            <a:avLst/>
          </a:prstGeom>
        </p:spPr>
      </p:pic>
    </p:spTree>
    <p:extLst>
      <p:ext uri="{BB962C8B-B14F-4D97-AF65-F5344CB8AC3E}">
        <p14:creationId xmlns:p14="http://schemas.microsoft.com/office/powerpoint/2010/main" val="1484747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886200"/>
            <a:ext cx="6705600" cy="2057400"/>
          </a:xfrm>
        </p:spPr>
        <p:txBody>
          <a:bodyPr>
            <a:normAutofit/>
          </a:bodyPr>
          <a:lstStyle/>
          <a:p>
            <a:pPr algn="ctr"/>
            <a:r>
              <a:rPr lang="en-US" dirty="0" smtClean="0"/>
              <a:t>Dr. Abby Langham</a:t>
            </a:r>
          </a:p>
          <a:p>
            <a:pPr algn="ctr"/>
            <a:r>
              <a:rPr lang="en-US" dirty="0" smtClean="0"/>
              <a:t>Director of Assessment &amp; Strategic Planning</a:t>
            </a:r>
            <a:endParaRPr lang="en-US" dirty="0"/>
          </a:p>
        </p:txBody>
      </p:sp>
      <p:sp>
        <p:nvSpPr>
          <p:cNvPr id="2" name="Title 1"/>
          <p:cNvSpPr>
            <a:spLocks noGrp="1"/>
          </p:cNvSpPr>
          <p:nvPr>
            <p:ph type="title"/>
          </p:nvPr>
        </p:nvSpPr>
        <p:spPr>
          <a:xfrm>
            <a:off x="152400" y="1066800"/>
            <a:ext cx="6705600" cy="1828800"/>
          </a:xfrm>
        </p:spPr>
        <p:txBody>
          <a:bodyPr/>
          <a:lstStyle/>
          <a:p>
            <a:pPr algn="ctr"/>
            <a:r>
              <a:rPr lang="en-US" dirty="0" smtClean="0">
                <a:ln w="13335" cmpd="sng">
                  <a:noFill/>
                  <a:prstDash val="solid"/>
                </a:ln>
              </a:rPr>
              <a:t>Welcome and Introductions</a:t>
            </a:r>
            <a:endParaRPr lang="en-US" dirty="0">
              <a:ln w="13335" cmpd="sng">
                <a:noFill/>
                <a:prstDash val="solid"/>
              </a:ln>
            </a:endParaRPr>
          </a:p>
        </p:txBody>
      </p:sp>
    </p:spTree>
    <p:extLst>
      <p:ext uri="{BB962C8B-B14F-4D97-AF65-F5344CB8AC3E}">
        <p14:creationId xmlns:p14="http://schemas.microsoft.com/office/powerpoint/2010/main" val="2417098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381000"/>
            <a:ext cx="8458200" cy="1295400"/>
          </a:xfrm>
        </p:spPr>
        <p:txBody>
          <a:bodyPr/>
          <a:lstStyle/>
          <a:p>
            <a:r>
              <a:rPr lang="en-US" sz="4300" b="1" dirty="0">
                <a:ln w="12700">
                  <a:solidFill>
                    <a:srgbClr val="FC6A10">
                      <a:shade val="90000"/>
                      <a:satMod val="150000"/>
                    </a:srgbClr>
                  </a:solidFill>
                </a:ln>
                <a:solidFill>
                  <a:srgbClr val="FFFFFF"/>
                </a:solidFill>
                <a:effectLst>
                  <a:outerShdw blurRad="38100" dist="38100" dir="5400000" algn="tl" rotWithShape="0">
                    <a:srgbClr val="000000">
                      <a:alpha val="25000"/>
                    </a:srgbClr>
                  </a:outerShdw>
                </a:effectLst>
              </a:rPr>
              <a:t>Assessment Methods</a:t>
            </a:r>
            <a:endParaRPr lang="en-US" dirty="0"/>
          </a:p>
        </p:txBody>
      </p:sp>
      <p:sp>
        <p:nvSpPr>
          <p:cNvPr id="3" name="Content Placeholder 2"/>
          <p:cNvSpPr>
            <a:spLocks noGrp="1"/>
          </p:cNvSpPr>
          <p:nvPr>
            <p:ph idx="1"/>
          </p:nvPr>
        </p:nvSpPr>
        <p:spPr>
          <a:xfrm>
            <a:off x="152400" y="1524000"/>
            <a:ext cx="8763000" cy="5105400"/>
          </a:xfrm>
        </p:spPr>
        <p:txBody>
          <a:bodyPr>
            <a:normAutofit fontScale="40000" lnSpcReduction="20000"/>
          </a:bodyPr>
          <a:lstStyle/>
          <a:p>
            <a:pPr marL="365125" indent="-255588">
              <a:lnSpc>
                <a:spcPct val="90000"/>
              </a:lnSpc>
            </a:pPr>
            <a:r>
              <a:rPr lang="en-US" altLang="en-US" sz="6000" dirty="0" smtClean="0">
                <a:latin typeface="Book Antiqua" pitchFamily="18" charset="0"/>
              </a:rPr>
              <a:t>Surveys</a:t>
            </a:r>
          </a:p>
          <a:p>
            <a:pPr marL="109537" indent="0">
              <a:lnSpc>
                <a:spcPct val="90000"/>
              </a:lnSpc>
              <a:buNone/>
            </a:pPr>
            <a:r>
              <a:rPr lang="en-US" altLang="en-US" sz="6000" dirty="0" smtClean="0">
                <a:latin typeface="Book Antiqua" pitchFamily="18" charset="0"/>
              </a:rPr>
              <a:t> </a:t>
            </a:r>
          </a:p>
          <a:p>
            <a:pPr marL="365125" indent="-255588">
              <a:lnSpc>
                <a:spcPct val="90000"/>
              </a:lnSpc>
            </a:pPr>
            <a:r>
              <a:rPr lang="en-US" altLang="en-US" sz="6000" dirty="0" smtClean="0">
                <a:latin typeface="Book Antiqua" pitchFamily="18" charset="0"/>
              </a:rPr>
              <a:t>Focus groups</a:t>
            </a:r>
          </a:p>
          <a:p>
            <a:pPr marL="109537" indent="0">
              <a:lnSpc>
                <a:spcPct val="90000"/>
              </a:lnSpc>
              <a:buNone/>
            </a:pPr>
            <a:endParaRPr lang="en-US" altLang="en-US" sz="6000" dirty="0" smtClean="0">
              <a:latin typeface="Book Antiqua" pitchFamily="18" charset="0"/>
            </a:endParaRPr>
          </a:p>
          <a:p>
            <a:pPr marL="365125" indent="-255588">
              <a:lnSpc>
                <a:spcPct val="90000"/>
              </a:lnSpc>
            </a:pPr>
            <a:r>
              <a:rPr lang="en-US" altLang="en-US" sz="6000" dirty="0" smtClean="0">
                <a:latin typeface="Book Antiqua" pitchFamily="18" charset="0"/>
              </a:rPr>
              <a:t>Tracking </a:t>
            </a:r>
            <a:r>
              <a:rPr lang="en-US" altLang="en-US" sz="6000" dirty="0">
                <a:latin typeface="Book Antiqua" pitchFamily="18" charset="0"/>
              </a:rPr>
              <a:t>use and participation </a:t>
            </a:r>
            <a:endParaRPr lang="en-US" altLang="en-US" sz="6000" dirty="0" smtClean="0">
              <a:latin typeface="Book Antiqua" pitchFamily="18" charset="0"/>
            </a:endParaRPr>
          </a:p>
          <a:p>
            <a:pPr marL="109537" indent="0">
              <a:lnSpc>
                <a:spcPct val="90000"/>
              </a:lnSpc>
              <a:buNone/>
            </a:pPr>
            <a:endParaRPr lang="en-US" altLang="en-US" sz="6000" dirty="0" smtClean="0">
              <a:latin typeface="Book Antiqua" pitchFamily="18" charset="0"/>
            </a:endParaRPr>
          </a:p>
          <a:p>
            <a:pPr marL="365125" indent="-255588">
              <a:lnSpc>
                <a:spcPct val="90000"/>
              </a:lnSpc>
            </a:pPr>
            <a:r>
              <a:rPr lang="en-US" altLang="en-US" sz="6000" dirty="0" smtClean="0">
                <a:latin typeface="Book Antiqua" pitchFamily="18" charset="0"/>
              </a:rPr>
              <a:t>Interviews</a:t>
            </a:r>
          </a:p>
          <a:p>
            <a:pPr marL="109537" indent="0">
              <a:lnSpc>
                <a:spcPct val="90000"/>
              </a:lnSpc>
              <a:buNone/>
            </a:pPr>
            <a:endParaRPr lang="en-US" altLang="en-US" sz="6000" dirty="0" smtClean="0">
              <a:latin typeface="Book Antiqua" pitchFamily="18" charset="0"/>
            </a:endParaRPr>
          </a:p>
          <a:p>
            <a:pPr marL="365125" indent="-255588">
              <a:lnSpc>
                <a:spcPct val="90000"/>
              </a:lnSpc>
            </a:pPr>
            <a:r>
              <a:rPr lang="en-US" altLang="en-US" sz="6000" dirty="0" smtClean="0">
                <a:latin typeface="Book Antiqua" pitchFamily="18" charset="0"/>
              </a:rPr>
              <a:t>Photography</a:t>
            </a:r>
          </a:p>
          <a:p>
            <a:pPr marL="109537" indent="0">
              <a:lnSpc>
                <a:spcPct val="90000"/>
              </a:lnSpc>
              <a:buNone/>
            </a:pPr>
            <a:endParaRPr lang="en-US" altLang="en-US" sz="6000" dirty="0" smtClean="0">
              <a:latin typeface="Book Antiqua" pitchFamily="18" charset="0"/>
            </a:endParaRPr>
          </a:p>
          <a:p>
            <a:pPr marL="365125" indent="-255588">
              <a:lnSpc>
                <a:spcPct val="90000"/>
              </a:lnSpc>
            </a:pPr>
            <a:r>
              <a:rPr lang="en-US" altLang="en-US" sz="6000" dirty="0" smtClean="0">
                <a:latin typeface="Book Antiqua" pitchFamily="18" charset="0"/>
              </a:rPr>
              <a:t>Pre/post</a:t>
            </a:r>
          </a:p>
          <a:p>
            <a:pPr marL="109537" indent="0">
              <a:lnSpc>
                <a:spcPct val="90000"/>
              </a:lnSpc>
              <a:buNone/>
            </a:pPr>
            <a:endParaRPr lang="en-US" altLang="en-US" sz="6000" dirty="0" smtClean="0">
              <a:latin typeface="Book Antiqua" pitchFamily="18" charset="0"/>
            </a:endParaRPr>
          </a:p>
          <a:p>
            <a:pPr marL="365125" indent="-255588">
              <a:lnSpc>
                <a:spcPct val="90000"/>
              </a:lnSpc>
            </a:pPr>
            <a:r>
              <a:rPr lang="en-US" altLang="en-US" sz="6000" dirty="0" smtClean="0">
                <a:latin typeface="Book Antiqua" pitchFamily="18" charset="0"/>
              </a:rPr>
              <a:t>Rubrics</a:t>
            </a:r>
          </a:p>
          <a:p>
            <a:pPr marL="109537" indent="0">
              <a:lnSpc>
                <a:spcPct val="90000"/>
              </a:lnSpc>
              <a:buNone/>
            </a:pPr>
            <a:endParaRPr lang="en-US" altLang="en-US" sz="6000" dirty="0" smtClean="0">
              <a:latin typeface="Book Antiqua" pitchFamily="18" charset="0"/>
            </a:endParaRPr>
          </a:p>
          <a:p>
            <a:pPr marL="365125" indent="-255588">
              <a:lnSpc>
                <a:spcPct val="90000"/>
              </a:lnSpc>
            </a:pPr>
            <a:r>
              <a:rPr lang="en-US" altLang="en-US" sz="6000" dirty="0" smtClean="0">
                <a:latin typeface="Book Antiqua" pitchFamily="18" charset="0"/>
              </a:rPr>
              <a:t>Journaling</a:t>
            </a:r>
          </a:p>
          <a:p>
            <a:pPr marL="109537" indent="0">
              <a:lnSpc>
                <a:spcPct val="90000"/>
              </a:lnSpc>
              <a:buNone/>
            </a:pPr>
            <a:endParaRPr lang="en-US" altLang="en-US" sz="6000" dirty="0">
              <a:latin typeface="Book Antiqua" pitchFamily="18" charset="0"/>
            </a:endParaRPr>
          </a:p>
          <a:p>
            <a:r>
              <a:rPr lang="en-US" altLang="en-US" sz="6000" dirty="0" smtClean="0">
                <a:latin typeface="Book Antiqua" pitchFamily="18" charset="0"/>
              </a:rPr>
              <a:t>National </a:t>
            </a:r>
            <a:r>
              <a:rPr lang="en-US" altLang="en-US" sz="6000" dirty="0">
                <a:latin typeface="Book Antiqua" pitchFamily="18" charset="0"/>
              </a:rPr>
              <a:t>assessments </a:t>
            </a:r>
            <a:r>
              <a:rPr lang="en-US" altLang="en-US" sz="6000" dirty="0" smtClean="0">
                <a:latin typeface="Book Antiqua" pitchFamily="18" charset="0"/>
              </a:rPr>
              <a:t>(NSSE, CIRP, NCHA)</a:t>
            </a:r>
          </a:p>
          <a:p>
            <a:endParaRPr lang="en-US" dirty="0"/>
          </a:p>
        </p:txBody>
      </p:sp>
    </p:spTree>
    <p:extLst>
      <p:ext uri="{BB962C8B-B14F-4D97-AF65-F5344CB8AC3E}">
        <p14:creationId xmlns:p14="http://schemas.microsoft.com/office/powerpoint/2010/main" val="180392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600200" y="-457200"/>
            <a:ext cx="7793037" cy="1462088"/>
          </a:xfrm>
        </p:spPr>
        <p:txBody>
          <a:bodyPr/>
          <a:lstStyle/>
          <a:p>
            <a:pPr eaLnBrk="1" hangingPunct="1"/>
            <a:r>
              <a:rPr lang="en-US" sz="4400" dirty="0" smtClean="0">
                <a:latin typeface="Book Antiqua" pitchFamily="18" charset="0"/>
              </a:rPr>
              <a:t>Assessment Methods</a:t>
            </a:r>
            <a:r>
              <a:rPr lang="en-US" dirty="0" smtClean="0"/>
              <a:t>			</a:t>
            </a:r>
          </a:p>
        </p:txBody>
      </p:sp>
      <p:sp>
        <p:nvSpPr>
          <p:cNvPr id="28675" name="Rectangle 3"/>
          <p:cNvSpPr>
            <a:spLocks noGrp="1" noChangeArrowheads="1"/>
          </p:cNvSpPr>
          <p:nvPr>
            <p:ph idx="1"/>
          </p:nvPr>
        </p:nvSpPr>
        <p:spPr>
          <a:xfrm>
            <a:off x="152400" y="1447800"/>
            <a:ext cx="8610600" cy="5105400"/>
          </a:xfrm>
        </p:spPr>
        <p:txBody>
          <a:bodyPr>
            <a:normAutofit/>
          </a:bodyPr>
          <a:lstStyle/>
          <a:p>
            <a:pPr eaLnBrk="1" hangingPunct="1"/>
            <a:r>
              <a:rPr lang="en-US" sz="2800" dirty="0" smtClean="0">
                <a:latin typeface="Book Antiqua" pitchFamily="18" charset="0"/>
              </a:rPr>
              <a:t>Qualitative and quantitative</a:t>
            </a:r>
          </a:p>
          <a:p>
            <a:pPr eaLnBrk="1" hangingPunct="1"/>
            <a:endParaRPr lang="en-US" sz="2800" dirty="0" smtClean="0">
              <a:latin typeface="Book Antiqua" pitchFamily="18" charset="0"/>
            </a:endParaRPr>
          </a:p>
          <a:p>
            <a:pPr eaLnBrk="1" hangingPunct="1"/>
            <a:r>
              <a:rPr lang="en-US" sz="2800" dirty="0" smtClean="0">
                <a:latin typeface="Book Antiqua" pitchFamily="18" charset="0"/>
              </a:rPr>
              <a:t>One time and longitudinal</a:t>
            </a:r>
          </a:p>
          <a:p>
            <a:pPr eaLnBrk="1" hangingPunct="1"/>
            <a:endParaRPr lang="en-US" sz="2800" dirty="0" smtClean="0">
              <a:latin typeface="Book Antiqua" pitchFamily="18" charset="0"/>
            </a:endParaRPr>
          </a:p>
          <a:p>
            <a:pPr eaLnBrk="1" hangingPunct="1"/>
            <a:r>
              <a:rPr lang="en-US" sz="2800" dirty="0" smtClean="0">
                <a:latin typeface="Book Antiqua" pitchFamily="18" charset="0"/>
              </a:rPr>
              <a:t>Direct  - requires students to display their knowledge, behavior or thought processes</a:t>
            </a:r>
          </a:p>
          <a:p>
            <a:pPr eaLnBrk="1" hangingPunct="1"/>
            <a:endParaRPr lang="en-US" sz="2800" dirty="0" smtClean="0">
              <a:latin typeface="Book Antiqua" pitchFamily="18" charset="0"/>
            </a:endParaRPr>
          </a:p>
          <a:p>
            <a:pPr eaLnBrk="1" hangingPunct="1"/>
            <a:r>
              <a:rPr lang="en-US" sz="2800" dirty="0" smtClean="0">
                <a:latin typeface="Book Antiqua" pitchFamily="18" charset="0"/>
              </a:rPr>
              <a:t>Indirect – asks students to reflect upon their knowledge, behaviors or thought processes</a:t>
            </a:r>
          </a:p>
          <a:p>
            <a:pPr eaLnBrk="1" hangingPunct="1"/>
            <a:endParaRPr lang="en-US" sz="2800" dirty="0" smtClean="0">
              <a:latin typeface="Book Antiqua" pitchFamily="18" charset="0"/>
            </a:endParaRPr>
          </a:p>
          <a:p>
            <a:pPr eaLnBrk="1" hangingPunct="1">
              <a:buFont typeface="Wingdings" pitchFamily="2" charset="2"/>
              <a:buNone/>
            </a:pPr>
            <a:endParaRPr lang="en-US" dirty="0" smtClean="0">
              <a:latin typeface="Book Antiqua" pitchFamily="18" charset="0"/>
            </a:endParaRPr>
          </a:p>
        </p:txBody>
      </p:sp>
      <p:sp>
        <p:nvSpPr>
          <p:cNvPr id="4" name="TextBox 3"/>
          <p:cNvSpPr txBox="1"/>
          <p:nvPr/>
        </p:nvSpPr>
        <p:spPr>
          <a:xfrm>
            <a:off x="7467600" y="6400799"/>
            <a:ext cx="1981200" cy="276999"/>
          </a:xfrm>
          <a:prstGeom prst="rect">
            <a:avLst/>
          </a:prstGeom>
          <a:noFill/>
        </p:spPr>
        <p:txBody>
          <a:bodyPr wrap="square" rtlCol="0">
            <a:spAutoFit/>
          </a:bodyPr>
          <a:lstStyle/>
          <a:p>
            <a:r>
              <a:rPr lang="en-US" sz="1200" dirty="0" smtClean="0">
                <a:solidFill>
                  <a:prstClr val="white"/>
                </a:solidFill>
              </a:rPr>
              <a:t>Osters, (2013)</a:t>
            </a:r>
            <a:endParaRPr lang="en-US" sz="1200" dirty="0">
              <a:solidFill>
                <a:prstClr val="white"/>
              </a:solidFill>
            </a:endParaRPr>
          </a:p>
        </p:txBody>
      </p:sp>
    </p:spTree>
    <p:extLst>
      <p:ext uri="{BB962C8B-B14F-4D97-AF65-F5344CB8AC3E}">
        <p14:creationId xmlns:p14="http://schemas.microsoft.com/office/powerpoint/2010/main" val="1229703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304800" y="304800"/>
            <a:ext cx="8534400" cy="758952"/>
          </a:xfrm>
        </p:spPr>
        <p:txBody>
          <a:bodyPr>
            <a:noAutofit/>
          </a:bodyPr>
          <a:lstStyle/>
          <a:p>
            <a:pPr eaLnBrk="1" hangingPunct="1"/>
            <a:r>
              <a:rPr lang="en-US" sz="4800" dirty="0" smtClean="0">
                <a:latin typeface="Book Antiqua" pitchFamily="18" charset="0"/>
              </a:rPr>
              <a:t>Direct Measures</a:t>
            </a:r>
          </a:p>
        </p:txBody>
      </p:sp>
      <p:sp>
        <p:nvSpPr>
          <p:cNvPr id="29699" name="Content Placeholder 1"/>
          <p:cNvSpPr>
            <a:spLocks noGrp="1"/>
          </p:cNvSpPr>
          <p:nvPr>
            <p:ph idx="1"/>
          </p:nvPr>
        </p:nvSpPr>
        <p:spPr>
          <a:xfrm>
            <a:off x="152400" y="1524000"/>
            <a:ext cx="8839200" cy="5486400"/>
          </a:xfrm>
        </p:spPr>
        <p:txBody>
          <a:bodyPr/>
          <a:lstStyle/>
          <a:p>
            <a:pPr marL="365125" indent="-255588" eaLnBrk="1" hangingPunct="1"/>
            <a:r>
              <a:rPr lang="en-US" sz="2000" dirty="0" smtClean="0">
                <a:latin typeface="Book Antiqua" pitchFamily="18" charset="0"/>
              </a:rPr>
              <a:t>Benefits of direct measures of student learning</a:t>
            </a:r>
          </a:p>
          <a:p>
            <a:pPr marL="620713" lvl="1" indent="-228600" eaLnBrk="1" hangingPunct="1"/>
            <a:r>
              <a:rPr lang="en-US" sz="2000" dirty="0" smtClean="0">
                <a:latin typeface="Book Antiqua" pitchFamily="18" charset="0"/>
              </a:rPr>
              <a:t>Provides staff, faculty, and administrators more confidence in the measures and their results because it is the academic standard</a:t>
            </a:r>
          </a:p>
          <a:p>
            <a:pPr marL="620713" lvl="1" indent="-228600" eaLnBrk="1" hangingPunct="1"/>
            <a:r>
              <a:rPr lang="en-US" sz="2000" dirty="0" smtClean="0">
                <a:latin typeface="Book Antiqua" pitchFamily="18" charset="0"/>
              </a:rPr>
              <a:t>Helps with accreditors who are looking for student learning in the co-curricular and measures of same</a:t>
            </a:r>
          </a:p>
          <a:p>
            <a:pPr marL="620713" lvl="1" indent="-228600" eaLnBrk="1" hangingPunct="1"/>
            <a:endParaRPr lang="en-US" sz="2000" dirty="0" smtClean="0">
              <a:latin typeface="Book Antiqua" pitchFamily="18" charset="0"/>
            </a:endParaRPr>
          </a:p>
          <a:p>
            <a:pPr marL="365125" indent="-255588" eaLnBrk="1" hangingPunct="1"/>
            <a:r>
              <a:rPr lang="en-US" sz="2000" dirty="0" smtClean="0">
                <a:latin typeface="Book Antiqua" pitchFamily="18" charset="0"/>
              </a:rPr>
              <a:t>Challenges</a:t>
            </a:r>
          </a:p>
          <a:p>
            <a:pPr marL="620713" lvl="1" indent="-228600" eaLnBrk="1" hangingPunct="1"/>
            <a:r>
              <a:rPr lang="en-US" sz="2000" dirty="0" smtClean="0">
                <a:latin typeface="Book Antiqua" pitchFamily="18" charset="0"/>
              </a:rPr>
              <a:t>Time and expertise needed to develop</a:t>
            </a:r>
          </a:p>
          <a:p>
            <a:pPr marL="620713" lvl="1" indent="-228600" eaLnBrk="1" hangingPunct="1"/>
            <a:r>
              <a:rPr lang="en-US" sz="2000" dirty="0" smtClean="0">
                <a:latin typeface="Book Antiqua" pitchFamily="18" charset="0"/>
              </a:rPr>
              <a:t>Assessing the “fuzzies” – attitudes and values</a:t>
            </a:r>
          </a:p>
          <a:p>
            <a:pPr marL="620713" lvl="1" indent="-228600" eaLnBrk="1" hangingPunct="1"/>
            <a:r>
              <a:rPr lang="en-US" sz="2000" dirty="0" smtClean="0">
                <a:latin typeface="Book Antiqua" pitchFamily="18" charset="0"/>
              </a:rPr>
              <a:t>Small “n’s” and the validity of the studies</a:t>
            </a:r>
          </a:p>
          <a:p>
            <a:pPr marL="392113" lvl="1" indent="0" eaLnBrk="1" hangingPunct="1">
              <a:buNone/>
            </a:pPr>
            <a:endParaRPr lang="en-US" sz="2000" dirty="0" smtClean="0">
              <a:latin typeface="Book Antiqua" pitchFamily="18" charset="0"/>
            </a:endParaRPr>
          </a:p>
          <a:p>
            <a:pPr marL="365125" indent="-255588" eaLnBrk="1" hangingPunct="1"/>
            <a:r>
              <a:rPr lang="en-US" sz="2000" dirty="0" smtClean="0">
                <a:latin typeface="Book Antiqua" pitchFamily="18" charset="0"/>
              </a:rPr>
              <a:t>Bottom line</a:t>
            </a:r>
          </a:p>
          <a:p>
            <a:pPr marL="620713" lvl="1" indent="-228600" eaLnBrk="1" hangingPunct="1"/>
            <a:r>
              <a:rPr lang="en-US" sz="2000" dirty="0" smtClean="0">
                <a:latin typeface="Book Antiqua" pitchFamily="18" charset="0"/>
              </a:rPr>
              <a:t>Use multiple indirect measures to offset the lack of direct measures</a:t>
            </a:r>
          </a:p>
          <a:p>
            <a:pPr marL="620713" lvl="1" indent="-228600" eaLnBrk="1" hangingPunct="1"/>
            <a:endParaRPr lang="en-US" sz="2000" dirty="0" smtClean="0"/>
          </a:p>
          <a:p>
            <a:pPr marL="620713" lvl="1" indent="-228600" eaLnBrk="1" hangingPunct="1"/>
            <a:endParaRPr lang="en-US" dirty="0" smtClean="0"/>
          </a:p>
        </p:txBody>
      </p:sp>
      <p:sp>
        <p:nvSpPr>
          <p:cNvPr id="4" name="TextBox 3"/>
          <p:cNvSpPr txBox="1"/>
          <p:nvPr/>
        </p:nvSpPr>
        <p:spPr>
          <a:xfrm>
            <a:off x="7467600" y="6400799"/>
            <a:ext cx="1981200" cy="276999"/>
          </a:xfrm>
          <a:prstGeom prst="rect">
            <a:avLst/>
          </a:prstGeom>
          <a:noFill/>
        </p:spPr>
        <p:txBody>
          <a:bodyPr wrap="square" rtlCol="0">
            <a:spAutoFit/>
          </a:bodyPr>
          <a:lstStyle/>
          <a:p>
            <a:r>
              <a:rPr lang="en-US" sz="1200" dirty="0" smtClean="0">
                <a:solidFill>
                  <a:prstClr val="white"/>
                </a:solidFill>
              </a:rPr>
              <a:t>Osters, (2013)</a:t>
            </a:r>
            <a:endParaRPr lang="en-US" sz="1200" dirty="0">
              <a:solidFill>
                <a:prstClr val="white"/>
              </a:solidFill>
            </a:endParaRPr>
          </a:p>
        </p:txBody>
      </p:sp>
    </p:spTree>
    <p:extLst>
      <p:ext uri="{BB962C8B-B14F-4D97-AF65-F5344CB8AC3E}">
        <p14:creationId xmlns:p14="http://schemas.microsoft.com/office/powerpoint/2010/main" val="667052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228600" y="152400"/>
            <a:ext cx="8839200" cy="914400"/>
          </a:xfrm>
        </p:spPr>
        <p:txBody>
          <a:bodyPr>
            <a:normAutofit fontScale="90000"/>
          </a:bodyPr>
          <a:lstStyle/>
          <a:p>
            <a:pPr eaLnBrk="1" hangingPunct="1"/>
            <a:r>
              <a:rPr lang="en-US" b="1" dirty="0" smtClean="0">
                <a:latin typeface="Book Antiqua" pitchFamily="18" charset="0"/>
              </a:rPr>
              <a:t>Common (and still viable) Assessment Measures</a:t>
            </a:r>
          </a:p>
        </p:txBody>
      </p:sp>
      <p:sp>
        <p:nvSpPr>
          <p:cNvPr id="30723" name="Rectangle 3"/>
          <p:cNvSpPr>
            <a:spLocks noGrp="1" noChangeArrowheads="1"/>
          </p:cNvSpPr>
          <p:nvPr>
            <p:ph idx="1"/>
          </p:nvPr>
        </p:nvSpPr>
        <p:spPr>
          <a:xfrm>
            <a:off x="228600" y="1676400"/>
            <a:ext cx="8503920" cy="4572000"/>
          </a:xfrm>
        </p:spPr>
        <p:txBody>
          <a:bodyPr/>
          <a:lstStyle/>
          <a:p>
            <a:pPr marL="365125" indent="-255588" eaLnBrk="1" hangingPunct="1">
              <a:lnSpc>
                <a:spcPct val="90000"/>
              </a:lnSpc>
            </a:pPr>
            <a:r>
              <a:rPr lang="en-US" dirty="0" smtClean="0">
                <a:latin typeface="Book Antiqua" pitchFamily="18" charset="0"/>
              </a:rPr>
              <a:t>Surveys to inform of needs and satisfaction</a:t>
            </a:r>
          </a:p>
          <a:p>
            <a:pPr marL="365125" indent="-255588" eaLnBrk="1" hangingPunct="1">
              <a:lnSpc>
                <a:spcPct val="90000"/>
              </a:lnSpc>
            </a:pPr>
            <a:endParaRPr lang="en-US" dirty="0" smtClean="0">
              <a:latin typeface="Book Antiqua" pitchFamily="18" charset="0"/>
            </a:endParaRPr>
          </a:p>
          <a:p>
            <a:pPr marL="365125" indent="-255588" eaLnBrk="1" hangingPunct="1">
              <a:lnSpc>
                <a:spcPct val="90000"/>
              </a:lnSpc>
            </a:pPr>
            <a:r>
              <a:rPr lang="en-US" dirty="0" smtClean="0">
                <a:latin typeface="Book Antiqua" pitchFamily="18" charset="0"/>
              </a:rPr>
              <a:t>Surveys to assess outcomes</a:t>
            </a:r>
          </a:p>
          <a:p>
            <a:pPr marL="365125" indent="-255588" eaLnBrk="1" hangingPunct="1">
              <a:lnSpc>
                <a:spcPct val="90000"/>
              </a:lnSpc>
            </a:pPr>
            <a:endParaRPr lang="en-US" dirty="0" smtClean="0">
              <a:latin typeface="Book Antiqua" pitchFamily="18" charset="0"/>
            </a:endParaRPr>
          </a:p>
          <a:p>
            <a:pPr marL="365125" indent="-255588" eaLnBrk="1" hangingPunct="1">
              <a:lnSpc>
                <a:spcPct val="90000"/>
              </a:lnSpc>
            </a:pPr>
            <a:r>
              <a:rPr lang="en-US" dirty="0" smtClean="0">
                <a:latin typeface="Book Antiqua" pitchFamily="18" charset="0"/>
              </a:rPr>
              <a:t>Focus groups/interviews to inform future assessments or to dig more deeply into existing survey results</a:t>
            </a:r>
          </a:p>
          <a:p>
            <a:pPr marL="365125" indent="-255588" eaLnBrk="1" hangingPunct="1">
              <a:lnSpc>
                <a:spcPct val="90000"/>
              </a:lnSpc>
            </a:pPr>
            <a:endParaRPr lang="en-US" dirty="0" smtClean="0">
              <a:latin typeface="Book Antiqua" pitchFamily="18" charset="0"/>
            </a:endParaRPr>
          </a:p>
          <a:p>
            <a:pPr marL="365125" indent="-255588" eaLnBrk="1" hangingPunct="1">
              <a:lnSpc>
                <a:spcPct val="90000"/>
              </a:lnSpc>
            </a:pPr>
            <a:r>
              <a:rPr lang="en-US" dirty="0" smtClean="0">
                <a:latin typeface="Book Antiqua" pitchFamily="18" charset="0"/>
              </a:rPr>
              <a:t>Tracking use and participation (numbers)</a:t>
            </a:r>
          </a:p>
        </p:txBody>
      </p:sp>
      <p:sp>
        <p:nvSpPr>
          <p:cNvPr id="4" name="TextBox 3"/>
          <p:cNvSpPr txBox="1"/>
          <p:nvPr/>
        </p:nvSpPr>
        <p:spPr>
          <a:xfrm>
            <a:off x="7467600" y="6400799"/>
            <a:ext cx="1981200" cy="276999"/>
          </a:xfrm>
          <a:prstGeom prst="rect">
            <a:avLst/>
          </a:prstGeom>
          <a:noFill/>
        </p:spPr>
        <p:txBody>
          <a:bodyPr wrap="square" rtlCol="0">
            <a:spAutoFit/>
          </a:bodyPr>
          <a:lstStyle/>
          <a:p>
            <a:r>
              <a:rPr lang="en-US" sz="1200" dirty="0" smtClean="0">
                <a:solidFill>
                  <a:prstClr val="white"/>
                </a:solidFill>
              </a:rPr>
              <a:t>Osters, (2013)</a:t>
            </a:r>
            <a:endParaRPr lang="en-US" sz="1200" dirty="0">
              <a:solidFill>
                <a:prstClr val="white"/>
              </a:solidFill>
            </a:endParaRPr>
          </a:p>
        </p:txBody>
      </p:sp>
    </p:spTree>
    <p:extLst>
      <p:ext uri="{BB962C8B-B14F-4D97-AF65-F5344CB8AC3E}">
        <p14:creationId xmlns:p14="http://schemas.microsoft.com/office/powerpoint/2010/main" val="2861197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en-US" b="1" dirty="0" smtClean="0">
                <a:latin typeface="Book Antiqua" pitchFamily="18" charset="0"/>
              </a:rPr>
              <a:t>New Wave of Assessment Measures</a:t>
            </a:r>
          </a:p>
        </p:txBody>
      </p:sp>
      <p:sp>
        <p:nvSpPr>
          <p:cNvPr id="31747" name="Content Placeholder 1"/>
          <p:cNvSpPr>
            <a:spLocks noGrp="1"/>
          </p:cNvSpPr>
          <p:nvPr>
            <p:ph idx="1"/>
          </p:nvPr>
        </p:nvSpPr>
        <p:spPr>
          <a:xfrm>
            <a:off x="228600" y="1371600"/>
            <a:ext cx="8726488" cy="5410200"/>
          </a:xfrm>
        </p:spPr>
        <p:txBody>
          <a:bodyPr/>
          <a:lstStyle/>
          <a:p>
            <a:pPr marL="365125" indent="-255588" eaLnBrk="1" hangingPunct="1"/>
            <a:r>
              <a:rPr lang="en-US" sz="2400" dirty="0" smtClean="0">
                <a:latin typeface="Book Antiqua" pitchFamily="18" charset="0"/>
              </a:rPr>
              <a:t>Exit Interviews</a:t>
            </a:r>
          </a:p>
          <a:p>
            <a:pPr marL="365125" indent="-255588" eaLnBrk="1" hangingPunct="1"/>
            <a:r>
              <a:rPr lang="en-US" sz="2400" dirty="0" smtClean="0">
                <a:latin typeface="Book Antiqua" pitchFamily="18" charset="0"/>
              </a:rPr>
              <a:t>Photography</a:t>
            </a:r>
          </a:p>
          <a:p>
            <a:pPr marL="365125" indent="-255588" eaLnBrk="1" hangingPunct="1"/>
            <a:r>
              <a:rPr lang="en-US" sz="2400" dirty="0" smtClean="0">
                <a:latin typeface="Book Antiqua" pitchFamily="18" charset="0"/>
              </a:rPr>
              <a:t>Pre and post tests of knowledge</a:t>
            </a:r>
          </a:p>
          <a:p>
            <a:pPr marL="365125" indent="-255588" eaLnBrk="1" hangingPunct="1"/>
            <a:r>
              <a:rPr lang="en-US" sz="2400" dirty="0" smtClean="0">
                <a:latin typeface="Book Antiqua" pitchFamily="18" charset="0"/>
              </a:rPr>
              <a:t>Observations with documentation</a:t>
            </a:r>
          </a:p>
          <a:p>
            <a:pPr marL="365125" indent="-255588" eaLnBrk="1" hangingPunct="1"/>
            <a:r>
              <a:rPr lang="en-US" sz="2400" dirty="0" smtClean="0">
                <a:latin typeface="Book Antiqua" pitchFamily="18" charset="0"/>
              </a:rPr>
              <a:t>One minute papers</a:t>
            </a:r>
          </a:p>
          <a:p>
            <a:pPr marL="365125" indent="-255588" eaLnBrk="1" hangingPunct="1"/>
            <a:r>
              <a:rPr lang="en-US" sz="2400" dirty="0" smtClean="0">
                <a:latin typeface="Book Antiqua" pitchFamily="18" charset="0"/>
              </a:rPr>
              <a:t>Rubrics</a:t>
            </a:r>
          </a:p>
          <a:p>
            <a:pPr marL="365125" indent="-255588" eaLnBrk="1" hangingPunct="1"/>
            <a:r>
              <a:rPr lang="en-US" sz="2400" dirty="0" smtClean="0">
                <a:latin typeface="Book Antiqua" pitchFamily="18" charset="0"/>
              </a:rPr>
              <a:t>Reflective journals</a:t>
            </a:r>
          </a:p>
          <a:p>
            <a:pPr marL="365125" indent="-255588" eaLnBrk="1" hangingPunct="1"/>
            <a:r>
              <a:rPr lang="en-US" sz="2400" dirty="0" smtClean="0">
                <a:latin typeface="Book Antiqua" pitchFamily="18" charset="0"/>
              </a:rPr>
              <a:t>Reflective conversations/writing</a:t>
            </a:r>
          </a:p>
          <a:p>
            <a:pPr marL="365125" indent="-255588" eaLnBrk="1" hangingPunct="1"/>
            <a:r>
              <a:rPr lang="en-US" sz="2400" dirty="0" smtClean="0">
                <a:latin typeface="Book Antiqua" pitchFamily="18" charset="0"/>
              </a:rPr>
              <a:t>Combination of the above</a:t>
            </a:r>
          </a:p>
          <a:p>
            <a:pPr marL="365125" indent="-255588" eaLnBrk="1" hangingPunct="1"/>
            <a:endParaRPr lang="en-US" sz="1000" dirty="0" smtClean="0">
              <a:latin typeface="Book Antiqua" pitchFamily="18" charset="0"/>
            </a:endParaRPr>
          </a:p>
          <a:p>
            <a:pPr marL="109537" indent="0" eaLnBrk="1" hangingPunct="1">
              <a:buNone/>
            </a:pPr>
            <a:r>
              <a:rPr lang="en-US" sz="2400" dirty="0" smtClean="0">
                <a:solidFill>
                  <a:schemeClr val="accent5"/>
                </a:solidFill>
              </a:rPr>
              <a:t>What are some assessment measures you have used?</a:t>
            </a:r>
          </a:p>
          <a:p>
            <a:pPr marL="365125" indent="-255588" eaLnBrk="1" hangingPunct="1"/>
            <a:endParaRPr lang="en-US" sz="2400" dirty="0" smtClean="0"/>
          </a:p>
        </p:txBody>
      </p:sp>
      <p:sp>
        <p:nvSpPr>
          <p:cNvPr id="4" name="TextBox 3"/>
          <p:cNvSpPr txBox="1"/>
          <p:nvPr/>
        </p:nvSpPr>
        <p:spPr>
          <a:xfrm>
            <a:off x="7467600" y="6400799"/>
            <a:ext cx="1981200" cy="276999"/>
          </a:xfrm>
          <a:prstGeom prst="rect">
            <a:avLst/>
          </a:prstGeom>
          <a:noFill/>
        </p:spPr>
        <p:txBody>
          <a:bodyPr wrap="square" rtlCol="0">
            <a:spAutoFit/>
          </a:bodyPr>
          <a:lstStyle/>
          <a:p>
            <a:r>
              <a:rPr lang="en-US" sz="1200" dirty="0" smtClean="0">
                <a:solidFill>
                  <a:prstClr val="white"/>
                </a:solidFill>
              </a:rPr>
              <a:t>Osters, (2013)</a:t>
            </a:r>
            <a:endParaRPr lang="en-US" sz="1200" dirty="0">
              <a:solidFill>
                <a:prstClr val="white"/>
              </a:solidFill>
            </a:endParaRPr>
          </a:p>
        </p:txBody>
      </p:sp>
    </p:spTree>
    <p:extLst>
      <p:ext uri="{BB962C8B-B14F-4D97-AF65-F5344CB8AC3E}">
        <p14:creationId xmlns:p14="http://schemas.microsoft.com/office/powerpoint/2010/main" val="376523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066800"/>
          </a:xfrm>
        </p:spPr>
        <p:txBody>
          <a:bodyPr>
            <a:noAutofit/>
          </a:bodyPr>
          <a:lstStyle/>
          <a:p>
            <a:pPr algn="ctr"/>
            <a:r>
              <a:rPr lang="en-US" sz="7200" dirty="0" smtClean="0"/>
              <a:t>Questions?</a:t>
            </a:r>
            <a:endParaRPr lang="en-US" sz="7200" dirty="0"/>
          </a:p>
        </p:txBody>
      </p:sp>
      <p:sp>
        <p:nvSpPr>
          <p:cNvPr id="3" name="Content Placeholder 2"/>
          <p:cNvSpPr>
            <a:spLocks noGrp="1"/>
          </p:cNvSpPr>
          <p:nvPr>
            <p:ph idx="1"/>
          </p:nvPr>
        </p:nvSpPr>
        <p:spPr/>
        <p:txBody>
          <a:bodyPr/>
          <a:lstStyle/>
          <a:p>
            <a:endParaRPr lang="en-US" dirty="0"/>
          </a:p>
          <a:p>
            <a:pPr marL="109728" indent="0">
              <a:buNone/>
            </a:pPr>
            <a:endParaRPr lang="en-US" dirty="0"/>
          </a:p>
        </p:txBody>
      </p:sp>
    </p:spTree>
    <p:extLst>
      <p:ext uri="{BB962C8B-B14F-4D97-AF65-F5344CB8AC3E}">
        <p14:creationId xmlns:p14="http://schemas.microsoft.com/office/powerpoint/2010/main" val="2060371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rcRect/>
          <a:stretch>
            <a:fillRect/>
          </a:stretch>
        </p:blipFill>
        <p:spPr bwMode="auto">
          <a:xfrm>
            <a:off x="7391400" y="5791200"/>
            <a:ext cx="1600200" cy="838200"/>
          </a:xfrm>
          <a:prstGeom prst="rect">
            <a:avLst/>
          </a:prstGeom>
          <a:noFill/>
          <a:ln w="9525">
            <a:noFill/>
            <a:miter lim="800000"/>
            <a:headEnd/>
            <a:tailEnd/>
          </a:ln>
        </p:spPr>
      </p:pic>
      <p:sp>
        <p:nvSpPr>
          <p:cNvPr id="2" name="TextBox 1"/>
          <p:cNvSpPr txBox="1"/>
          <p:nvPr/>
        </p:nvSpPr>
        <p:spPr>
          <a:xfrm>
            <a:off x="138545" y="457199"/>
            <a:ext cx="8853055" cy="7294305"/>
          </a:xfrm>
          <a:prstGeom prst="rect">
            <a:avLst/>
          </a:prstGeom>
          <a:noFill/>
        </p:spPr>
        <p:txBody>
          <a:bodyPr wrap="square" rtlCol="0">
            <a:spAutoFit/>
          </a:bodyPr>
          <a:lstStyle/>
          <a:p>
            <a:pPr algn="ctr"/>
            <a:r>
              <a:rPr lang="en-US" dirty="0" smtClean="0"/>
              <a:t>References</a:t>
            </a:r>
          </a:p>
          <a:p>
            <a:endParaRPr lang="en-US" dirty="0" smtClean="0"/>
          </a:p>
          <a:p>
            <a:r>
              <a:rPr lang="en-US" dirty="0" smtClean="0"/>
              <a:t>Bresciani</a:t>
            </a:r>
            <a:r>
              <a:rPr lang="en-US" dirty="0"/>
              <a:t>, M.J., </a:t>
            </a:r>
            <a:r>
              <a:rPr lang="en-US" dirty="0" smtClean="0"/>
              <a:t>2010. Enhancing outcomes-based assessment for student affairs. San</a:t>
            </a:r>
          </a:p>
          <a:p>
            <a:r>
              <a:rPr lang="en-US" dirty="0"/>
              <a:t>	</a:t>
            </a:r>
            <a:r>
              <a:rPr lang="en-US" dirty="0" smtClean="0"/>
              <a:t> </a:t>
            </a:r>
            <a:r>
              <a:rPr lang="en-US" dirty="0"/>
              <a:t>Diego State </a:t>
            </a:r>
            <a:r>
              <a:rPr lang="en-US" dirty="0" smtClean="0"/>
              <a:t>University. </a:t>
            </a:r>
          </a:p>
          <a:p>
            <a:endParaRPr lang="en-US" dirty="0"/>
          </a:p>
          <a:p>
            <a:r>
              <a:rPr lang="en-US" dirty="0" smtClean="0"/>
              <a:t>Campus </a:t>
            </a:r>
            <a:r>
              <a:rPr lang="en-US" dirty="0"/>
              <a:t>Labs. (2013).  Writing Learning </a:t>
            </a:r>
            <a:r>
              <a:rPr lang="en-US" dirty="0" smtClean="0"/>
              <a:t>Outcomes Worksheet</a:t>
            </a:r>
            <a:r>
              <a:rPr lang="en-US" dirty="0"/>
              <a:t>. Retrieved from:</a:t>
            </a:r>
          </a:p>
          <a:p>
            <a:r>
              <a:rPr lang="en-US" dirty="0"/>
              <a:t>	https://auburn.campuslabs.com/app/ClientWe	b/Documents/DocumentList.aspx</a:t>
            </a:r>
          </a:p>
          <a:p>
            <a:endParaRPr lang="en-US" dirty="0" smtClean="0"/>
          </a:p>
          <a:p>
            <a:r>
              <a:rPr lang="en-US" dirty="0" smtClean="0"/>
              <a:t>Kuh, G. Jankowski, N., </a:t>
            </a:r>
            <a:r>
              <a:rPr lang="en-US" dirty="0"/>
              <a:t>Ikenberry</a:t>
            </a:r>
            <a:r>
              <a:rPr lang="en-US" dirty="0" smtClean="0"/>
              <a:t>, S.,  </a:t>
            </a:r>
            <a:r>
              <a:rPr lang="en-US" dirty="0"/>
              <a:t>&amp; </a:t>
            </a:r>
            <a:r>
              <a:rPr lang="en-US" dirty="0" smtClean="0"/>
              <a:t>Kinzie, J. (2014) Knowing what students</a:t>
            </a:r>
          </a:p>
          <a:p>
            <a:r>
              <a:rPr lang="en-US" dirty="0"/>
              <a:t>	</a:t>
            </a:r>
            <a:r>
              <a:rPr lang="en-US" dirty="0" smtClean="0"/>
              <a:t>know and can do: The current state of student learning outcomes</a:t>
            </a:r>
          </a:p>
          <a:p>
            <a:r>
              <a:rPr lang="en-US" dirty="0"/>
              <a:t>	</a:t>
            </a:r>
            <a:r>
              <a:rPr lang="en-US" dirty="0" smtClean="0"/>
              <a:t>assessment in U.S. colleges and universities. National </a:t>
            </a:r>
            <a:r>
              <a:rPr lang="en-US" dirty="0"/>
              <a:t>Institute for </a:t>
            </a:r>
            <a:r>
              <a:rPr lang="en-US" dirty="0" smtClean="0"/>
              <a:t>Learning</a:t>
            </a:r>
          </a:p>
          <a:p>
            <a:r>
              <a:rPr lang="en-US" dirty="0"/>
              <a:t>	</a:t>
            </a:r>
            <a:r>
              <a:rPr lang="en-US" dirty="0" smtClean="0"/>
              <a:t>Outcomes Assessment. Retrieved</a:t>
            </a:r>
          </a:p>
          <a:p>
            <a:r>
              <a:rPr lang="en-US" dirty="0"/>
              <a:t>	</a:t>
            </a:r>
            <a:r>
              <a:rPr lang="en-US" dirty="0" smtClean="0">
                <a:hlinkClick r:id="rId4"/>
              </a:rPr>
              <a:t>http</a:t>
            </a:r>
            <a:r>
              <a:rPr lang="en-US" dirty="0">
                <a:hlinkClick r:id="rId4"/>
              </a:rPr>
              <a:t>://</a:t>
            </a:r>
            <a:r>
              <a:rPr lang="en-US" dirty="0" smtClean="0">
                <a:hlinkClick r:id="rId4"/>
              </a:rPr>
              <a:t>www.learningoutcomeassessment.org/documents/2013%20Abridge</a:t>
            </a:r>
            <a:r>
              <a:rPr lang="en-US" dirty="0">
                <a:hlinkClick r:id="rId4"/>
              </a:rPr>
              <a:t>	</a:t>
            </a:r>
            <a:r>
              <a:rPr lang="en-US" dirty="0" smtClean="0">
                <a:hlinkClick r:id="rId4"/>
              </a:rPr>
              <a:t>d%20Survey%20Report%20Final.pdf</a:t>
            </a:r>
            <a:endParaRPr lang="en-US" dirty="0" smtClean="0"/>
          </a:p>
          <a:p>
            <a:endParaRPr lang="en-US" dirty="0" smtClean="0"/>
          </a:p>
          <a:p>
            <a:r>
              <a:rPr lang="en-US" dirty="0" smtClean="0"/>
              <a:t>Osters</a:t>
            </a:r>
            <a:r>
              <a:rPr lang="en-US" dirty="0"/>
              <a:t>, S. (2013). Developing and assessing outcomes in the </a:t>
            </a:r>
            <a:r>
              <a:rPr lang="en-US" dirty="0" smtClean="0"/>
              <a:t>co-curricular </a:t>
            </a:r>
            <a:r>
              <a:rPr lang="en-US" dirty="0"/>
              <a:t>experience</a:t>
            </a:r>
            <a:r>
              <a:rPr lang="en-US" dirty="0" smtClean="0"/>
              <a:t>.</a:t>
            </a:r>
          </a:p>
          <a:p>
            <a:r>
              <a:rPr lang="en-US" dirty="0"/>
              <a:t>	</a:t>
            </a:r>
            <a:r>
              <a:rPr lang="en-US" dirty="0" smtClean="0"/>
              <a:t> </a:t>
            </a:r>
            <a:r>
              <a:rPr lang="en-US" dirty="0"/>
              <a:t>Presentation prepared </a:t>
            </a:r>
            <a:r>
              <a:rPr lang="en-US" dirty="0" smtClean="0"/>
              <a:t>for  </a:t>
            </a:r>
            <a:r>
              <a:rPr lang="en-US" dirty="0"/>
              <a:t>Auburn University’s</a:t>
            </a:r>
          </a:p>
          <a:p>
            <a:r>
              <a:rPr lang="en-US" dirty="0"/>
              <a:t>	Division of Student Affairs A-Team, April 2, 2013</a:t>
            </a:r>
          </a:p>
          <a:p>
            <a:endParaRPr lang="en-US" dirty="0"/>
          </a:p>
          <a:p>
            <a:r>
              <a:rPr lang="en-US" dirty="0"/>
              <a:t>Upcraft, M. &amp; Schuh, J. (1996).  Assessment in student</a:t>
            </a:r>
          </a:p>
          <a:p>
            <a:r>
              <a:rPr lang="en-US" dirty="0"/>
              <a:t>	 affairs: A guide for practitioners.  San Francisco:</a:t>
            </a:r>
          </a:p>
          <a:p>
            <a:r>
              <a:rPr lang="en-US" dirty="0"/>
              <a:t>	 Jossey-Bass.</a:t>
            </a:r>
          </a:p>
          <a:p>
            <a:endParaRPr lang="en-US" dirty="0" smtClean="0"/>
          </a:p>
          <a:p>
            <a:endParaRPr lang="en-US" dirty="0"/>
          </a:p>
          <a:p>
            <a:endParaRPr lang="en-US" dirty="0"/>
          </a:p>
        </p:txBody>
      </p:sp>
      <p:sp>
        <p:nvSpPr>
          <p:cNvPr id="4" name="TextBox 3"/>
          <p:cNvSpPr txBox="1"/>
          <p:nvPr/>
        </p:nvSpPr>
        <p:spPr>
          <a:xfrm>
            <a:off x="138545" y="4572000"/>
            <a:ext cx="990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9266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Methods in Detail</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lgn="ctr">
              <a:buNone/>
            </a:pPr>
            <a:endParaRPr lang="en-US" dirty="0" smtClean="0"/>
          </a:p>
          <a:p>
            <a:pPr marL="0" indent="0" algn="ctr">
              <a:buNone/>
            </a:pPr>
            <a:r>
              <a:rPr lang="en-US" dirty="0" smtClean="0"/>
              <a:t>Presented by: </a:t>
            </a:r>
          </a:p>
          <a:p>
            <a:pPr marL="0" indent="0" algn="ctr">
              <a:buNone/>
            </a:pPr>
            <a:endParaRPr lang="en-US" dirty="0"/>
          </a:p>
          <a:p>
            <a:pPr marL="0" indent="0" algn="ctr">
              <a:buNone/>
            </a:pPr>
            <a:r>
              <a:rPr lang="en-US" dirty="0" smtClean="0"/>
              <a:t>Branden Farmer</a:t>
            </a:r>
          </a:p>
          <a:p>
            <a:pPr marL="274320" lvl="1" indent="0" algn="ctr">
              <a:buNone/>
            </a:pPr>
            <a:r>
              <a:rPr lang="en-US" dirty="0" smtClean="0"/>
              <a:t>Campus Recreation</a:t>
            </a:r>
          </a:p>
          <a:p>
            <a:pPr marL="274320" lvl="1" indent="0" algn="ctr">
              <a:buNone/>
            </a:pPr>
            <a:r>
              <a:rPr lang="en-US" dirty="0" smtClean="0"/>
              <a:t>Assessment Team Member</a:t>
            </a:r>
          </a:p>
          <a:p>
            <a:pPr marL="274320" lvl="1" indent="0" algn="ctr">
              <a:buNone/>
            </a:pPr>
            <a:endParaRPr lang="en-US" dirty="0"/>
          </a:p>
          <a:p>
            <a:pPr marL="274320" lvl="1" indent="0" algn="ctr">
              <a:buNone/>
            </a:pPr>
            <a:r>
              <a:rPr lang="en-US" dirty="0" smtClean="0"/>
              <a:t>and</a:t>
            </a:r>
          </a:p>
          <a:p>
            <a:pPr marL="274320" lvl="1" indent="0" algn="ctr">
              <a:buNone/>
            </a:pPr>
            <a:endParaRPr lang="en-US" dirty="0" smtClean="0"/>
          </a:p>
          <a:p>
            <a:pPr marL="0" indent="0" algn="ctr">
              <a:buNone/>
            </a:pPr>
            <a:r>
              <a:rPr lang="en-US" dirty="0" smtClean="0"/>
              <a:t>Dr. Kristee Treadwell</a:t>
            </a:r>
            <a:endParaRPr lang="en-US" dirty="0"/>
          </a:p>
          <a:p>
            <a:pPr marL="274320" lvl="1" indent="0" algn="ctr">
              <a:buNone/>
            </a:pPr>
            <a:r>
              <a:rPr lang="en-US" dirty="0" smtClean="0"/>
              <a:t>Student Counseling Services</a:t>
            </a:r>
            <a:endParaRPr lang="en-US" dirty="0"/>
          </a:p>
          <a:p>
            <a:pPr marL="274320" lvl="1" indent="0" algn="ctr">
              <a:buNone/>
            </a:pPr>
            <a:r>
              <a:rPr lang="en-US" dirty="0"/>
              <a:t>Assessment Team Member</a:t>
            </a:r>
          </a:p>
          <a:p>
            <a:pPr marL="274320" lvl="1" indent="0" algn="ctr">
              <a:buNone/>
            </a:pPr>
            <a:endParaRPr lang="en-US" b="1" dirty="0"/>
          </a:p>
          <a:p>
            <a:pPr marL="274320" lvl="1" indent="0" algn="ctr">
              <a:buNone/>
            </a:pPr>
            <a:endParaRPr lang="en-US" dirty="0"/>
          </a:p>
        </p:txBody>
      </p:sp>
    </p:spTree>
    <p:extLst>
      <p:ext uri="{BB962C8B-B14F-4D97-AF65-F5344CB8AC3E}">
        <p14:creationId xmlns:p14="http://schemas.microsoft.com/office/powerpoint/2010/main" val="3755313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Rates, Incentives, and Marketing</a:t>
            </a:r>
            <a:endParaRPr lang="en-US" dirty="0"/>
          </a:p>
        </p:txBody>
      </p:sp>
      <p:sp>
        <p:nvSpPr>
          <p:cNvPr id="3" name="Content Placeholder 2"/>
          <p:cNvSpPr>
            <a:spLocks noGrp="1"/>
          </p:cNvSpPr>
          <p:nvPr>
            <p:ph sz="quarter" idx="1"/>
          </p:nvPr>
        </p:nvSpPr>
        <p:spPr>
          <a:xfrm>
            <a:off x="304800" y="2294709"/>
            <a:ext cx="8503920" cy="4572000"/>
          </a:xfrm>
        </p:spPr>
        <p:txBody>
          <a:bodyPr/>
          <a:lstStyle/>
          <a:p>
            <a:pPr marL="0" indent="0" algn="ctr">
              <a:buNone/>
            </a:pPr>
            <a:r>
              <a:rPr lang="en-US" dirty="0" smtClean="0"/>
              <a:t>Facilitated </a:t>
            </a:r>
            <a:r>
              <a:rPr lang="en-US" dirty="0"/>
              <a:t>by: </a:t>
            </a:r>
          </a:p>
          <a:p>
            <a:pPr marL="0" indent="0" algn="ctr">
              <a:buNone/>
            </a:pPr>
            <a:endParaRPr lang="en-US" dirty="0"/>
          </a:p>
          <a:p>
            <a:pPr marL="0" indent="0" algn="ctr">
              <a:buNone/>
            </a:pPr>
            <a:r>
              <a:rPr lang="en-US" dirty="0" smtClean="0"/>
              <a:t>Dr. Virginia Koch</a:t>
            </a:r>
            <a:endParaRPr lang="en-US" dirty="0"/>
          </a:p>
          <a:p>
            <a:pPr marL="274320" lvl="1" indent="0" algn="ctr">
              <a:buNone/>
            </a:pPr>
            <a:r>
              <a:rPr lang="en-US" dirty="0" smtClean="0"/>
              <a:t>Residence Life</a:t>
            </a:r>
            <a:endParaRPr lang="en-US" dirty="0"/>
          </a:p>
          <a:p>
            <a:pPr marL="274320" lvl="1" indent="0" algn="ctr">
              <a:buNone/>
            </a:pPr>
            <a:r>
              <a:rPr lang="en-US" dirty="0"/>
              <a:t>Assessment Team Member</a:t>
            </a:r>
          </a:p>
          <a:p>
            <a:endParaRPr lang="en-US" dirty="0"/>
          </a:p>
        </p:txBody>
      </p:sp>
    </p:spTree>
    <p:extLst>
      <p:ext uri="{BB962C8B-B14F-4D97-AF65-F5344CB8AC3E}">
        <p14:creationId xmlns:p14="http://schemas.microsoft.com/office/powerpoint/2010/main" val="109166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Example</a:t>
            </a:r>
            <a:endParaRPr lang="en-US" sz="3600" dirty="0"/>
          </a:p>
        </p:txBody>
      </p:sp>
      <p:sp>
        <p:nvSpPr>
          <p:cNvPr id="6" name="Text Placeholder 5"/>
          <p:cNvSpPr>
            <a:spLocks noGrp="1"/>
          </p:cNvSpPr>
          <p:nvPr>
            <p:ph type="body" idx="2"/>
          </p:nvPr>
        </p:nvSpPr>
        <p:spPr/>
        <p:txBody>
          <a:bodyPr/>
          <a:lstStyle/>
          <a:p>
            <a:r>
              <a:rPr lang="en-US" sz="2400" dirty="0"/>
              <a:t>Student Center Operations </a:t>
            </a:r>
            <a:r>
              <a:rPr lang="en-US" sz="2400" dirty="0" smtClean="0"/>
              <a:t>– </a:t>
            </a:r>
            <a:r>
              <a:rPr lang="en-US" sz="2400" dirty="0"/>
              <a:t>Quiet Zone Survey</a:t>
            </a:r>
          </a:p>
          <a:p>
            <a:endParaRPr lang="en-US" dirty="0"/>
          </a:p>
        </p:txBody>
      </p:sp>
      <p:pic>
        <p:nvPicPr>
          <p:cNvPr id="3074" name="Picture 2" descr="C:\Users\langhat\AppData\Local\Microsoft\Windows\Temporary Internet Files\Content.Outlook\942I37MI\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9050" y="609600"/>
            <a:ext cx="4305300" cy="574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38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a:t>
            </a:r>
            <a:endParaRPr lang="en-US" dirty="0"/>
          </a:p>
        </p:txBody>
      </p:sp>
    </p:spTree>
    <p:extLst>
      <p:ext uri="{BB962C8B-B14F-4D97-AF65-F5344CB8AC3E}">
        <p14:creationId xmlns:p14="http://schemas.microsoft.com/office/powerpoint/2010/main" val="1703155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02" y="-17418"/>
            <a:ext cx="9740174" cy="6875417"/>
          </a:xfrm>
          <a:prstGeom prst="rect">
            <a:avLst/>
          </a:prstGeom>
        </p:spPr>
      </p:pic>
      <p:sp>
        <p:nvSpPr>
          <p:cNvPr id="3" name="TextBox 2"/>
          <p:cNvSpPr txBox="1"/>
          <p:nvPr/>
        </p:nvSpPr>
        <p:spPr>
          <a:xfrm>
            <a:off x="3276600" y="1641566"/>
            <a:ext cx="5867400" cy="3785652"/>
          </a:xfrm>
          <a:prstGeom prst="rect">
            <a:avLst/>
          </a:prstGeom>
          <a:noFill/>
        </p:spPr>
        <p:txBody>
          <a:bodyPr wrap="square" rtlCol="0">
            <a:spAutoFit/>
          </a:bodyPr>
          <a:lstStyle/>
          <a:p>
            <a:pPr algn="ctr"/>
            <a:r>
              <a:rPr lang="en-US" sz="4800" dirty="0" smtClean="0">
                <a:solidFill>
                  <a:srgbClr val="000066"/>
                </a:solidFill>
              </a:rPr>
              <a:t>Snack Break</a:t>
            </a:r>
            <a:endParaRPr lang="en-US" sz="4800" dirty="0">
              <a:solidFill>
                <a:srgbClr val="000066"/>
              </a:solidFill>
            </a:endParaRPr>
          </a:p>
          <a:p>
            <a:pPr algn="ctr"/>
            <a:endParaRPr lang="en-US" sz="4800" dirty="0" smtClean="0">
              <a:solidFill>
                <a:srgbClr val="000066"/>
              </a:solidFill>
            </a:endParaRPr>
          </a:p>
          <a:p>
            <a:pPr algn="ctr"/>
            <a:r>
              <a:rPr lang="en-US" sz="3600" dirty="0" smtClean="0">
                <a:solidFill>
                  <a:srgbClr val="000066"/>
                </a:solidFill>
              </a:rPr>
              <a:t>(Discuss how you could use some of these methods to assess your outcomes next year.)</a:t>
            </a:r>
            <a:endParaRPr lang="en-US" sz="3600" dirty="0">
              <a:solidFill>
                <a:srgbClr val="000066"/>
              </a:solidFill>
            </a:endParaRPr>
          </a:p>
        </p:txBody>
      </p:sp>
    </p:spTree>
    <p:extLst>
      <p:ext uri="{BB962C8B-B14F-4D97-AF65-F5344CB8AC3E}">
        <p14:creationId xmlns:p14="http://schemas.microsoft.com/office/powerpoint/2010/main" val="3344743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 II</a:t>
            </a:r>
            <a:endParaRPr lang="en-US" dirty="0"/>
          </a:p>
        </p:txBody>
      </p:sp>
    </p:spTree>
    <p:extLst>
      <p:ext uri="{BB962C8B-B14F-4D97-AF65-F5344CB8AC3E}">
        <p14:creationId xmlns:p14="http://schemas.microsoft.com/office/powerpoint/2010/main" val="24043525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52400" y="2514600"/>
            <a:ext cx="8839200" cy="3886200"/>
          </a:xfrm>
        </p:spPr>
        <p:txBody>
          <a:bodyPr>
            <a:normAutofit/>
          </a:bodyPr>
          <a:lstStyle/>
          <a:p>
            <a:endParaRPr lang="en-US" dirty="0"/>
          </a:p>
          <a:p>
            <a:r>
              <a:rPr lang="en-US" dirty="0" smtClean="0"/>
              <a:t>June Strategic Planning Workshop</a:t>
            </a:r>
            <a:endParaRPr lang="en-US" dirty="0"/>
          </a:p>
          <a:p>
            <a:endParaRPr lang="en-US" dirty="0"/>
          </a:p>
          <a:p>
            <a:r>
              <a:rPr lang="en-US" dirty="0" smtClean="0"/>
              <a:t>June 25, 2014</a:t>
            </a:r>
            <a:endParaRPr lang="en-US" dirty="0"/>
          </a:p>
          <a:p>
            <a:endParaRPr lang="en-US" dirty="0" smtClean="0"/>
          </a:p>
          <a:p>
            <a:endParaRPr lang="en-US" dirty="0" smtClean="0"/>
          </a:p>
          <a:p>
            <a:endParaRPr lang="en-US" sz="1300" cap="none" dirty="0" smtClean="0"/>
          </a:p>
          <a:p>
            <a:endParaRPr lang="en-US" sz="1300" cap="none" dirty="0" smtClean="0"/>
          </a:p>
          <a:p>
            <a:endParaRPr lang="en-US" sz="1300" cap="none" dirty="0"/>
          </a:p>
          <a:p>
            <a:endParaRPr lang="en-US" sz="1300" cap="none" dirty="0"/>
          </a:p>
          <a:p>
            <a:endParaRPr lang="en-US" sz="1300" cap="none" dirty="0" smtClean="0"/>
          </a:p>
        </p:txBody>
      </p:sp>
      <p:sp>
        <p:nvSpPr>
          <p:cNvPr id="2" name="Title 1"/>
          <p:cNvSpPr>
            <a:spLocks noGrp="1"/>
          </p:cNvSpPr>
          <p:nvPr>
            <p:ph type="title"/>
          </p:nvPr>
        </p:nvSpPr>
        <p:spPr>
          <a:xfrm>
            <a:off x="304800" y="228600"/>
            <a:ext cx="8534399" cy="1828800"/>
          </a:xfrm>
        </p:spPr>
        <p:txBody>
          <a:bodyPr>
            <a:noAutofit/>
          </a:bodyPr>
          <a:lstStyle/>
          <a:p>
            <a:r>
              <a:rPr lang="en-US" sz="4000" dirty="0" smtClean="0"/>
              <a:t>WRITING STUDENT</a:t>
            </a:r>
            <a:br>
              <a:rPr lang="en-US" sz="4000" dirty="0" smtClean="0"/>
            </a:br>
            <a:r>
              <a:rPr lang="en-US" sz="4000" dirty="0" smtClean="0"/>
              <a:t> LEARNING OUTCOMES: </a:t>
            </a:r>
            <a:br>
              <a:rPr lang="en-US" sz="4000" dirty="0" smtClean="0"/>
            </a:br>
            <a:r>
              <a:rPr lang="en-US" sz="4000" dirty="0" smtClean="0"/>
              <a:t>An Introduction</a:t>
            </a:r>
            <a:endParaRPr lang="en-US" sz="4000" dirty="0"/>
          </a:p>
        </p:txBody>
      </p:sp>
      <p:pic>
        <p:nvPicPr>
          <p:cNvPr id="6" name="Picture 5"/>
          <p:cNvPicPr>
            <a:picLocks noChangeAspect="1"/>
          </p:cNvPicPr>
          <p:nvPr/>
        </p:nvPicPr>
        <p:blipFill>
          <a:blip r:embed="rId3" cstate="print"/>
          <a:srcRect/>
          <a:stretch>
            <a:fillRect/>
          </a:stretch>
        </p:blipFill>
        <p:spPr bwMode="auto">
          <a:xfrm>
            <a:off x="5867400" y="4822373"/>
            <a:ext cx="2743199" cy="1436914"/>
          </a:xfrm>
          <a:prstGeom prst="rect">
            <a:avLst/>
          </a:prstGeom>
          <a:noFill/>
          <a:ln w="9525">
            <a:noFill/>
            <a:miter lim="800000"/>
            <a:headEnd/>
            <a:tailEnd/>
          </a:ln>
        </p:spPr>
      </p:pic>
      <p:sp>
        <p:nvSpPr>
          <p:cNvPr id="4" name="TextBox 3"/>
          <p:cNvSpPr txBox="1"/>
          <p:nvPr/>
        </p:nvSpPr>
        <p:spPr>
          <a:xfrm>
            <a:off x="263434" y="5428289"/>
            <a:ext cx="4765766" cy="830997"/>
          </a:xfrm>
          <a:prstGeom prst="rect">
            <a:avLst/>
          </a:prstGeom>
          <a:noFill/>
        </p:spPr>
        <p:txBody>
          <a:bodyPr wrap="square" rtlCol="0">
            <a:spAutoFit/>
          </a:bodyPr>
          <a:lstStyle/>
          <a:p>
            <a:pPr lvl="0" algn="ctr">
              <a:spcBef>
                <a:spcPct val="20000"/>
              </a:spcBef>
              <a:buClr>
                <a:srgbClr val="FC6A10"/>
              </a:buClr>
              <a:buSzPct val="85000"/>
            </a:pPr>
            <a:r>
              <a:rPr lang="en-US" sz="1600" b="1" spc="250" dirty="0">
                <a:ln w="13335" cmpd="sng">
                  <a:noFill/>
                  <a:prstDash val="solid"/>
                </a:ln>
                <a:solidFill>
                  <a:srgbClr val="424456"/>
                </a:solidFill>
                <a:latin typeface="Georgia" panose="02040502050405020303" pitchFamily="18" charset="0"/>
              </a:rPr>
              <a:t>Abbygail Langham, Ph.D.</a:t>
            </a:r>
            <a:br>
              <a:rPr lang="en-US" sz="1600" b="1" spc="250" dirty="0">
                <a:ln w="13335" cmpd="sng">
                  <a:noFill/>
                  <a:prstDash val="solid"/>
                </a:ln>
                <a:solidFill>
                  <a:srgbClr val="424456"/>
                </a:solidFill>
                <a:latin typeface="Georgia" panose="02040502050405020303" pitchFamily="18" charset="0"/>
              </a:rPr>
            </a:br>
            <a:r>
              <a:rPr lang="en-US" sz="1600" b="1" spc="250" dirty="0">
                <a:ln w="13335" cmpd="sng">
                  <a:noFill/>
                  <a:prstDash val="solid"/>
                </a:ln>
                <a:solidFill>
                  <a:srgbClr val="424456"/>
                </a:solidFill>
                <a:latin typeface="Georgia" panose="02040502050405020303" pitchFamily="18" charset="0"/>
              </a:rPr>
              <a:t>Director of Assessment &amp; Strategic Planning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514600"/>
            <a:ext cx="8763000" cy="3962400"/>
          </a:xfrm>
        </p:spPr>
        <p:txBody>
          <a:bodyPr>
            <a:normAutofit fontScale="85000" lnSpcReduction="10000"/>
          </a:bodyPr>
          <a:lstStyle/>
          <a:p>
            <a:pPr algn="l">
              <a:spcBef>
                <a:spcPts val="1200"/>
              </a:spcBef>
            </a:pPr>
            <a:r>
              <a:rPr lang="en-US" sz="2400" cap="none" dirty="0" smtClean="0">
                <a:latin typeface="+mj-lt"/>
              </a:rPr>
              <a:t>As a result of attending this session, </a:t>
            </a:r>
            <a:r>
              <a:rPr lang="en-US" sz="2400" u="sng" cap="none" dirty="0" smtClean="0">
                <a:latin typeface="+mj-lt"/>
              </a:rPr>
              <a:t>attendees will be able to</a:t>
            </a:r>
            <a:r>
              <a:rPr lang="en-US" sz="2400" cap="none" dirty="0" smtClean="0">
                <a:latin typeface="+mj-lt"/>
              </a:rPr>
              <a:t>:</a:t>
            </a:r>
          </a:p>
          <a:p>
            <a:pPr marL="342900" indent="-342900" algn="l">
              <a:spcBef>
                <a:spcPts val="1200"/>
              </a:spcBef>
              <a:buFont typeface="Arial" pitchFamily="34" charset="0"/>
              <a:buChar char="•"/>
            </a:pPr>
            <a:r>
              <a:rPr lang="en-US" sz="2400" b="0" cap="none" dirty="0" smtClean="0"/>
              <a:t>Differentiate </a:t>
            </a:r>
            <a:r>
              <a:rPr lang="en-US" sz="2400" b="0" cap="none" dirty="0"/>
              <a:t>between program and learning outcomes.</a:t>
            </a:r>
          </a:p>
          <a:p>
            <a:pPr marL="285750" indent="-285750" algn="l">
              <a:spcBef>
                <a:spcPts val="1200"/>
              </a:spcBef>
              <a:buFont typeface="Arial" pitchFamily="34" charset="0"/>
              <a:buChar char="•"/>
            </a:pPr>
            <a:r>
              <a:rPr lang="en-US" sz="2400" b="0" cap="none" dirty="0" smtClean="0">
                <a:latin typeface="+mj-lt"/>
              </a:rPr>
              <a:t>Identify the reasons it is important to write outcomes.</a:t>
            </a:r>
          </a:p>
          <a:p>
            <a:pPr marL="285750" indent="-285750" algn="l">
              <a:spcBef>
                <a:spcPts val="1200"/>
              </a:spcBef>
              <a:buFont typeface="Arial" pitchFamily="34" charset="0"/>
              <a:buChar char="•"/>
            </a:pPr>
            <a:r>
              <a:rPr lang="en-US" sz="2400" b="0" cap="none" dirty="0" smtClean="0">
                <a:latin typeface="+mj-lt"/>
              </a:rPr>
              <a:t>Apply the ABCD structure when writing an outcome.</a:t>
            </a:r>
          </a:p>
          <a:p>
            <a:pPr marL="285750" indent="-285750" algn="l">
              <a:spcBef>
                <a:spcPts val="1200"/>
              </a:spcBef>
              <a:buFont typeface="Arial" pitchFamily="34" charset="0"/>
              <a:buChar char="•"/>
            </a:pPr>
            <a:r>
              <a:rPr lang="en-US" sz="2400" b="0" cap="none" dirty="0" smtClean="0">
                <a:latin typeface="+mj-lt"/>
              </a:rPr>
              <a:t>Assess whether an outcome is meaningful, manageable, and measurable.</a:t>
            </a:r>
          </a:p>
          <a:p>
            <a:pPr marL="285750" indent="-285750" algn="l">
              <a:spcBef>
                <a:spcPts val="1200"/>
              </a:spcBef>
              <a:buFont typeface="Arial" pitchFamily="34" charset="0"/>
              <a:buChar char="•"/>
            </a:pPr>
            <a:r>
              <a:rPr lang="en-US" sz="2400" b="0" cap="none" dirty="0" smtClean="0">
                <a:latin typeface="+mj-lt"/>
              </a:rPr>
              <a:t>Apply Bloom’s Taxonomy when creating a learning outcome.</a:t>
            </a:r>
          </a:p>
          <a:p>
            <a:pPr marL="285750" indent="-285750" algn="l">
              <a:spcBef>
                <a:spcPts val="1200"/>
              </a:spcBef>
              <a:buFont typeface="Arial" pitchFamily="34" charset="0"/>
              <a:buChar char="•"/>
            </a:pPr>
            <a:r>
              <a:rPr lang="en-US" sz="2400" b="0" cap="none" dirty="0" smtClean="0">
                <a:latin typeface="+mj-lt"/>
              </a:rPr>
              <a:t>Evaluate whether an outcome is SMART.</a:t>
            </a:r>
          </a:p>
          <a:p>
            <a:pPr marL="285750" indent="-285750" algn="l">
              <a:buFont typeface="Arial" pitchFamily="34" charset="0"/>
              <a:buChar char="•"/>
            </a:pPr>
            <a:endParaRPr lang="en-US" cap="none" dirty="0" smtClean="0"/>
          </a:p>
          <a:p>
            <a:pPr marL="285750" indent="-285750" algn="l">
              <a:buFont typeface="Arial" pitchFamily="34" charset="0"/>
              <a:buChar char="•"/>
            </a:pPr>
            <a:endParaRPr lang="en-US" cap="none" dirty="0" smtClean="0"/>
          </a:p>
          <a:p>
            <a:pPr algn="l"/>
            <a:endParaRPr lang="en-US" cap="none" dirty="0"/>
          </a:p>
        </p:txBody>
      </p:sp>
      <p:sp>
        <p:nvSpPr>
          <p:cNvPr id="2" name="Title 1"/>
          <p:cNvSpPr>
            <a:spLocks noGrp="1"/>
          </p:cNvSpPr>
          <p:nvPr>
            <p:ph type="ctrTitle"/>
          </p:nvPr>
        </p:nvSpPr>
        <p:spPr>
          <a:xfrm>
            <a:off x="838200" y="152400"/>
            <a:ext cx="7772400" cy="1752600"/>
          </a:xfrm>
        </p:spPr>
        <p:txBody>
          <a:bodyPr/>
          <a:lstStyle/>
          <a:p>
            <a:r>
              <a:rPr lang="en-US" dirty="0" smtClean="0"/>
              <a:t>Today’s Learning Outcomes</a:t>
            </a:r>
            <a:endParaRPr lang="en-US" dirty="0"/>
          </a:p>
        </p:txBody>
      </p:sp>
    </p:spTree>
    <p:extLst>
      <p:ext uri="{BB962C8B-B14F-4D97-AF65-F5344CB8AC3E}">
        <p14:creationId xmlns:p14="http://schemas.microsoft.com/office/powerpoint/2010/main" val="1979091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Autofit/>
          </a:bodyPr>
          <a:lstStyle/>
          <a:p>
            <a:r>
              <a:rPr lang="en-US" sz="5400" dirty="0" smtClean="0"/>
              <a:t>Measuring a Culture of Evidence</a:t>
            </a:r>
            <a:endParaRPr lang="en-US" sz="5400" dirty="0"/>
          </a:p>
        </p:txBody>
      </p:sp>
    </p:spTree>
    <p:extLst>
      <p:ext uri="{BB962C8B-B14F-4D97-AF65-F5344CB8AC3E}">
        <p14:creationId xmlns:p14="http://schemas.microsoft.com/office/powerpoint/2010/main" val="3213923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77158964"/>
              </p:ext>
            </p:extLst>
          </p:nvPr>
        </p:nvGraphicFramePr>
        <p:xfrm>
          <a:off x="0" y="0"/>
          <a:ext cx="9144000" cy="6553199"/>
        </p:xfrm>
        <a:graphic>
          <a:graphicData uri="http://schemas.openxmlformats.org/drawingml/2006/table">
            <a:tbl>
              <a:tblPr firstRow="1" firstCol="1" bandRow="1"/>
              <a:tblGrid>
                <a:gridCol w="1660769"/>
                <a:gridCol w="1660769"/>
                <a:gridCol w="1660769"/>
                <a:gridCol w="1660769"/>
                <a:gridCol w="2500924"/>
              </a:tblGrid>
              <a:tr h="581649">
                <a:tc>
                  <a:txBody>
                    <a:bodyPr/>
                    <a:lstStyle/>
                    <a:p>
                      <a:pPr marL="0" marR="0">
                        <a:lnSpc>
                          <a:spcPct val="115000"/>
                        </a:lnSpc>
                        <a:spcBef>
                          <a:spcPts val="0"/>
                        </a:spcBef>
                        <a:spcAft>
                          <a:spcPts val="0"/>
                        </a:spcAft>
                      </a:pPr>
                      <a:r>
                        <a:rPr lang="en-US" sz="800" dirty="0">
                          <a:effectLst/>
                          <a:latin typeface="Calibri"/>
                          <a:ea typeface="Times New Roman"/>
                          <a:cs typeface="Times New Roman"/>
                        </a:rPr>
                        <a:t> </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A Culture of </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400" b="1" dirty="0">
                          <a:effectLst/>
                          <a:latin typeface="Calibri"/>
                          <a:ea typeface="Times New Roman"/>
                          <a:cs typeface="Times New Roman"/>
                        </a:rPr>
                        <a:t>Good Intentions</a:t>
                      </a:r>
                      <a:endParaRPr lang="en-US" sz="14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A Culture of </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400" b="1" dirty="0">
                          <a:effectLst/>
                          <a:latin typeface="Calibri"/>
                          <a:ea typeface="Times New Roman"/>
                          <a:cs typeface="Times New Roman"/>
                        </a:rPr>
                        <a:t>Justification</a:t>
                      </a:r>
                      <a:endParaRPr lang="en-US" sz="14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A Culture of </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400" b="1" dirty="0">
                          <a:effectLst/>
                          <a:latin typeface="Calibri"/>
                          <a:ea typeface="Times New Roman"/>
                          <a:cs typeface="Times New Roman"/>
                        </a:rPr>
                        <a:t>Strategy</a:t>
                      </a:r>
                      <a:endParaRPr lang="en-US" sz="14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A Culture of </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400" b="1" dirty="0">
                          <a:effectLst/>
                          <a:latin typeface="Calibri"/>
                          <a:ea typeface="Times New Roman"/>
                          <a:cs typeface="Times New Roman"/>
                        </a:rPr>
                        <a:t>Evidence</a:t>
                      </a:r>
                      <a:endParaRPr lang="en-US" sz="14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163298">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Intentionality</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200" dirty="0">
                          <a:effectLst/>
                          <a:latin typeface="Calibri"/>
                          <a:ea typeface="Times New Roman"/>
                          <a:cs typeface="Times New Roman"/>
                        </a:rPr>
                        <a:t>(Thoughtfulness in action or decision)</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People have a sense that they are doing good things.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People can describe what they are </a:t>
                      </a:r>
                      <a:r>
                        <a:rPr lang="en-US" sz="1100" u="sng" dirty="0">
                          <a:effectLst/>
                          <a:latin typeface="Calibri"/>
                          <a:ea typeface="Times New Roman"/>
                          <a:cs typeface="Times New Roman"/>
                        </a:rPr>
                        <a:t>doing</a:t>
                      </a:r>
                      <a:r>
                        <a:rPr lang="en-US" sz="1100" dirty="0">
                          <a:effectLst/>
                          <a:latin typeface="Calibri"/>
                          <a:ea typeface="Times New Roman"/>
                          <a:cs typeface="Times New Roman"/>
                        </a:rPr>
                        <a:t> (i.e. operational or procedural specificity).</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People can describe what they are </a:t>
                      </a:r>
                      <a:r>
                        <a:rPr lang="en-US" sz="1100" u="sng" dirty="0">
                          <a:effectLst/>
                          <a:latin typeface="Calibri"/>
                          <a:ea typeface="Times New Roman"/>
                          <a:cs typeface="Times New Roman"/>
                        </a:rPr>
                        <a:t>accomplishing</a:t>
                      </a:r>
                      <a:r>
                        <a:rPr lang="en-US" sz="1100" dirty="0">
                          <a:effectLst/>
                          <a:latin typeface="Calibri"/>
                          <a:ea typeface="Times New Roman"/>
                          <a:cs typeface="Times New Roman"/>
                        </a:rPr>
                        <a:t> (i.e. strategic pertinence, how what they are doing relates to mission and goals).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People know that they are doing the right things and can describe why they are doing them, and what they are accomplishing through them.</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6337">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Perspective</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200" dirty="0">
                          <a:effectLst/>
                          <a:latin typeface="Calibri"/>
                          <a:ea typeface="Times New Roman"/>
                          <a:cs typeface="Times New Roman"/>
                        </a:rPr>
                        <a:t>(Relative to position, institutional role and general point of view)</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Incidental / Opportunistic.</a:t>
                      </a:r>
                    </a:p>
                    <a:p>
                      <a:pPr marL="0" marR="0">
                        <a:lnSpc>
                          <a:spcPct val="115000"/>
                        </a:lnSpc>
                        <a:spcBef>
                          <a:spcPts val="0"/>
                        </a:spcBef>
                        <a:spcAft>
                          <a:spcPts val="0"/>
                        </a:spcAft>
                      </a:pPr>
                      <a:r>
                        <a:rPr lang="en-US" sz="1100" dirty="0">
                          <a:effectLst/>
                          <a:latin typeface="Calibri"/>
                          <a:ea typeface="Times New Roman"/>
                          <a:cs typeface="Times New Roman"/>
                        </a:rPr>
                        <a:t>Recognize data is important, but do not make any particular efforts to collect it.</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After-the-Fact. </a:t>
                      </a:r>
                    </a:p>
                    <a:p>
                      <a:pPr marL="0" marR="0">
                        <a:lnSpc>
                          <a:spcPct val="115000"/>
                        </a:lnSpc>
                        <a:spcBef>
                          <a:spcPts val="0"/>
                        </a:spcBef>
                        <a:spcAft>
                          <a:spcPts val="0"/>
                        </a:spcAft>
                      </a:pPr>
                      <a:r>
                        <a:rPr lang="en-US" sz="1100" dirty="0">
                          <a:effectLst/>
                          <a:latin typeface="Calibri"/>
                          <a:ea typeface="Times New Roman"/>
                          <a:cs typeface="Times New Roman"/>
                        </a:rPr>
                        <a:t>Data is used retroactively as justification for predetermined positions or prior decisions.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Before-the-fact. Assessment is designed with an end in mind.</a:t>
                      </a:r>
                    </a:p>
                    <a:p>
                      <a:pPr marL="0" marR="0">
                        <a:lnSpc>
                          <a:spcPct val="115000"/>
                        </a:lnSpc>
                        <a:spcBef>
                          <a:spcPts val="0"/>
                        </a:spcBef>
                        <a:spcAft>
                          <a:spcPts val="0"/>
                        </a:spcAft>
                      </a:pPr>
                      <a:r>
                        <a:rPr lang="en-US" sz="1100" dirty="0">
                          <a:effectLst/>
                          <a:latin typeface="Calibri"/>
                          <a:ea typeface="Times New Roman"/>
                          <a:cs typeface="Times New Roman"/>
                        </a:rPr>
                        <a:t>(e.g. Identification of learning outcomes, how the data will be used)</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Real Time / Continuous.</a:t>
                      </a:r>
                    </a:p>
                    <a:p>
                      <a:pPr marL="0" marR="0">
                        <a:lnSpc>
                          <a:spcPct val="115000"/>
                        </a:lnSpc>
                        <a:spcBef>
                          <a:spcPts val="0"/>
                        </a:spcBef>
                        <a:spcAft>
                          <a:spcPts val="0"/>
                        </a:spcAft>
                      </a:pPr>
                      <a:r>
                        <a:rPr lang="en-US" sz="1100" dirty="0">
                          <a:effectLst/>
                          <a:latin typeface="Calibri"/>
                          <a:ea typeface="Times New Roman"/>
                          <a:cs typeface="Times New Roman"/>
                        </a:rPr>
                        <a:t>Data is collected and regularly used to inform processes. Data helps us </a:t>
                      </a:r>
                      <a:r>
                        <a:rPr lang="en-US" sz="1100" u="sng" dirty="0">
                          <a:effectLst/>
                          <a:latin typeface="Calibri"/>
                          <a:ea typeface="Times New Roman"/>
                          <a:cs typeface="Times New Roman"/>
                        </a:rPr>
                        <a:t>close the loop</a:t>
                      </a:r>
                      <a:r>
                        <a:rPr lang="en-US" sz="1100" dirty="0">
                          <a:effectLst/>
                          <a:latin typeface="Calibri"/>
                          <a:ea typeface="Times New Roman"/>
                          <a:cs typeface="Times New Roman"/>
                        </a:rPr>
                        <a:t> on improvement processes and educational outcomes.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6337">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Critical Linkages</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200" dirty="0">
                          <a:effectLst/>
                          <a:latin typeface="Calibri"/>
                          <a:ea typeface="Times New Roman"/>
                          <a:cs typeface="Times New Roman"/>
                        </a:rPr>
                        <a:t>(Connections that manage movement and relationships)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Unclear / Opaque.</a:t>
                      </a:r>
                    </a:p>
                    <a:p>
                      <a:pPr marL="0" marR="0">
                        <a:lnSpc>
                          <a:spcPct val="115000"/>
                        </a:lnSpc>
                        <a:spcBef>
                          <a:spcPts val="0"/>
                        </a:spcBef>
                        <a:spcAft>
                          <a:spcPts val="0"/>
                        </a:spcAft>
                      </a:pPr>
                      <a:r>
                        <a:rPr lang="en-US" sz="1100" dirty="0">
                          <a:effectLst/>
                          <a:latin typeface="Calibri"/>
                          <a:ea typeface="Times New Roman"/>
                          <a:cs typeface="Times New Roman"/>
                        </a:rPr>
                        <a:t>Data, when collected, is not shared beyond assessors, so connections cannot be made. </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Cloudy.</a:t>
                      </a:r>
                    </a:p>
                    <a:p>
                      <a:pPr marL="0" marR="0">
                        <a:lnSpc>
                          <a:spcPct val="115000"/>
                        </a:lnSpc>
                        <a:spcBef>
                          <a:spcPts val="0"/>
                        </a:spcBef>
                        <a:spcAft>
                          <a:spcPts val="0"/>
                        </a:spcAft>
                      </a:pPr>
                      <a:r>
                        <a:rPr lang="en-US" sz="1100" dirty="0">
                          <a:effectLst/>
                          <a:latin typeface="Calibri"/>
                          <a:ea typeface="Times New Roman"/>
                          <a:cs typeface="Times New Roman"/>
                        </a:rPr>
                        <a:t>Assessment conducted from a defensive posture, especially related to questions of budgetary and operational efficiency.  </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Translucent.</a:t>
                      </a:r>
                    </a:p>
                    <a:p>
                      <a:pPr marL="0" marR="0">
                        <a:lnSpc>
                          <a:spcPct val="115000"/>
                        </a:lnSpc>
                        <a:spcBef>
                          <a:spcPts val="0"/>
                        </a:spcBef>
                        <a:spcAft>
                          <a:spcPts val="0"/>
                        </a:spcAft>
                      </a:pPr>
                      <a:r>
                        <a:rPr lang="en-US" sz="1100" dirty="0">
                          <a:effectLst/>
                          <a:latin typeface="Calibri"/>
                          <a:ea typeface="Times New Roman"/>
                          <a:cs typeface="Times New Roman"/>
                        </a:rPr>
                        <a:t>Assessment understood and shared, but only with allies or key partners.  Scope is limited to mid-managers.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Clear / Transparent.</a:t>
                      </a:r>
                    </a:p>
                    <a:p>
                      <a:pPr marL="0" marR="0">
                        <a:lnSpc>
                          <a:spcPct val="115000"/>
                        </a:lnSpc>
                        <a:spcBef>
                          <a:spcPts val="0"/>
                        </a:spcBef>
                        <a:spcAft>
                          <a:spcPts val="0"/>
                        </a:spcAft>
                      </a:pPr>
                      <a:r>
                        <a:rPr lang="en-US" sz="1100" dirty="0">
                          <a:effectLst/>
                          <a:latin typeface="Calibri"/>
                          <a:ea typeface="Times New Roman"/>
                          <a:cs typeface="Times New Roman"/>
                        </a:rPr>
                        <a:t>Outsiders can see and understand contributions to student and institutional success. Assessment is shared with all stakeholders.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885">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Initiatives and Directions</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200" dirty="0">
                          <a:effectLst/>
                          <a:latin typeface="Calibri"/>
                          <a:ea typeface="Times New Roman"/>
                          <a:cs typeface="Times New Roman"/>
                        </a:rPr>
                        <a:t>(Goals, programs, projects, and plans)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Determined by whim, interest, opportunity.</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Administration initiates assessment and it is done only when asked for or required.</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Directors own and initiate assessment.  Data describe the current situation.</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All stakeholders own assessment.  Success is operationalized, concretely described, and evaluated based on evidence.</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7693">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Planning Processes</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200" dirty="0">
                          <a:effectLst/>
                          <a:latin typeface="Calibri"/>
                          <a:ea typeface="Times New Roman"/>
                          <a:cs typeface="Times New Roman"/>
                        </a:rPr>
                        <a:t>(Strategic planning, goal setting, measuring outcomes)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Vague and individualized.  Success is vague or interpretive, and evaluated based on “feel,” intent and effort.  Collective or strategic planning does not exist.</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Sporadic and limited to immediate question or application. Data linked retroactively to strategic context, goals, expectations, etc. but </a:t>
                      </a:r>
                      <a:r>
                        <a:rPr lang="en-US" sz="1100" u="sng" dirty="0">
                          <a:effectLst/>
                          <a:latin typeface="Calibri"/>
                          <a:ea typeface="Times New Roman"/>
                          <a:cs typeface="Times New Roman"/>
                        </a:rPr>
                        <a:t>not planning-oriented.</a:t>
                      </a:r>
                      <a:endParaRPr lang="en-US" sz="11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Organized, routinized, and localized.   Data informs deliberate </a:t>
                      </a:r>
                      <a:r>
                        <a:rPr lang="en-US" sz="1100" u="sng" dirty="0">
                          <a:effectLst/>
                          <a:latin typeface="Calibri"/>
                          <a:ea typeface="Times New Roman"/>
                          <a:cs typeface="Times New Roman"/>
                        </a:rPr>
                        <a:t>cyclical or episodic strategic planning</a:t>
                      </a:r>
                      <a:r>
                        <a:rPr lang="en-US" sz="1100" dirty="0">
                          <a:effectLst/>
                          <a:latin typeface="Calibri"/>
                          <a:ea typeface="Times New Roman"/>
                          <a:cs typeface="Times New Roman"/>
                        </a:rPr>
                        <a:t> exercises.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Ongoing, strategic and clearly linked to past and future. Triangulation of findings through multiple/established assessments. Data incorporated into </a:t>
                      </a:r>
                      <a:r>
                        <a:rPr lang="en-US" sz="1100" u="sng" dirty="0">
                          <a:effectLst/>
                          <a:latin typeface="Calibri"/>
                          <a:ea typeface="Times New Roman"/>
                          <a:cs typeface="Times New Roman"/>
                        </a:rPr>
                        <a:t>continuous strategic thinking.</a:t>
                      </a:r>
                      <a:endParaRPr lang="en-US" sz="11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4354" y="6611778"/>
            <a:ext cx="9139646" cy="492443"/>
          </a:xfrm>
          <a:prstGeom prst="rect">
            <a:avLst/>
          </a:prstGeom>
          <a:noFill/>
        </p:spPr>
        <p:txBody>
          <a:bodyPr wrap="square" rtlCol="0">
            <a:spAutoFit/>
          </a:bodyPr>
          <a:lstStyle/>
          <a:p>
            <a:r>
              <a:rPr lang="en-US" sz="800" dirty="0"/>
              <a:t>Spurlock, R.S. &amp; Johnston, A.J. (2012). Measuring a Culture of Evidence.  In M. Culp &amp; G. Dungy (Eds.), Building a Culture of Evidence (p. 65). Washington, DC: NASPA.  </a:t>
            </a:r>
          </a:p>
          <a:p>
            <a:endParaRPr lang="en-US" dirty="0"/>
          </a:p>
        </p:txBody>
      </p:sp>
    </p:spTree>
    <p:extLst>
      <p:ext uri="{BB962C8B-B14F-4D97-AF65-F5344CB8AC3E}">
        <p14:creationId xmlns:p14="http://schemas.microsoft.com/office/powerpoint/2010/main" val="34775772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304800" y="2514600"/>
            <a:ext cx="4191000" cy="3810000"/>
          </a:xfrm>
        </p:spPr>
        <p:txBody>
          <a:bodyPr>
            <a:normAutofit fontScale="92500" lnSpcReduction="10000"/>
          </a:bodyPr>
          <a:lstStyle/>
          <a:p>
            <a:r>
              <a:rPr lang="en-US" dirty="0" smtClean="0"/>
              <a:t>Use the handout of the rubric with the </a:t>
            </a:r>
            <a:r>
              <a:rPr lang="en-US" dirty="0" smtClean="0">
                <a:solidFill>
                  <a:schemeClr val="accent5"/>
                </a:solidFill>
              </a:rPr>
              <a:t>orange heading</a:t>
            </a:r>
            <a:r>
              <a:rPr lang="en-US" dirty="0" smtClean="0"/>
              <a:t> to determine where the </a:t>
            </a:r>
            <a:r>
              <a:rPr lang="en-US" u="sng" dirty="0" smtClean="0"/>
              <a:t>Division</a:t>
            </a:r>
            <a:r>
              <a:rPr lang="en-US" dirty="0" smtClean="0"/>
              <a:t> is in creating a culture of evidence in each rubric category.</a:t>
            </a:r>
          </a:p>
          <a:p>
            <a:endParaRPr lang="en-US" dirty="0" smtClean="0"/>
          </a:p>
          <a:p>
            <a:r>
              <a:rPr lang="en-US" dirty="0"/>
              <a:t>Division scores will be compiled.</a:t>
            </a:r>
            <a:endParaRPr lang="en-US" dirty="0" smtClean="0"/>
          </a:p>
          <a:p>
            <a:pPr marL="0" indent="0">
              <a:buNone/>
            </a:pPr>
            <a:endParaRPr lang="en-US" dirty="0" smtClean="0"/>
          </a:p>
        </p:txBody>
      </p:sp>
      <p:sp>
        <p:nvSpPr>
          <p:cNvPr id="5" name="Content Placeholder 4"/>
          <p:cNvSpPr>
            <a:spLocks noGrp="1"/>
          </p:cNvSpPr>
          <p:nvPr>
            <p:ph sz="quarter" idx="4"/>
          </p:nvPr>
        </p:nvSpPr>
        <p:spPr>
          <a:xfrm>
            <a:off x="4495800" y="2286000"/>
            <a:ext cx="4495800" cy="4419600"/>
          </a:xfrm>
        </p:spPr>
        <p:txBody>
          <a:bodyPr>
            <a:normAutofit fontScale="77500" lnSpcReduction="20000"/>
          </a:bodyPr>
          <a:lstStyle/>
          <a:p>
            <a:r>
              <a:rPr lang="en-US" sz="2600" dirty="0"/>
              <a:t>Use the handout of the rubric with the </a:t>
            </a:r>
            <a:r>
              <a:rPr lang="en-US" sz="2600" dirty="0" smtClean="0">
                <a:solidFill>
                  <a:srgbClr val="003399"/>
                </a:solidFill>
              </a:rPr>
              <a:t>blue heading</a:t>
            </a:r>
            <a:r>
              <a:rPr lang="en-US" sz="2600" dirty="0" smtClean="0"/>
              <a:t> </a:t>
            </a:r>
            <a:r>
              <a:rPr lang="en-US" sz="2600" dirty="0"/>
              <a:t>to determine where </a:t>
            </a:r>
            <a:r>
              <a:rPr lang="en-US" sz="2600" u="sng" dirty="0" smtClean="0"/>
              <a:t>your department </a:t>
            </a:r>
            <a:r>
              <a:rPr lang="en-US" sz="2600" dirty="0" smtClean="0"/>
              <a:t>is </a:t>
            </a:r>
            <a:r>
              <a:rPr lang="en-US" sz="2600" dirty="0"/>
              <a:t>in creating a culture of evidence in each rubric category</a:t>
            </a:r>
            <a:r>
              <a:rPr lang="en-US" sz="2600" dirty="0" smtClean="0"/>
              <a:t>.</a:t>
            </a:r>
          </a:p>
          <a:p>
            <a:endParaRPr lang="en-US" sz="1400" dirty="0"/>
          </a:p>
          <a:p>
            <a:r>
              <a:rPr lang="en-US" sz="2600" dirty="0" smtClean="0"/>
              <a:t>Discuss these scores with the other person from your department.</a:t>
            </a:r>
          </a:p>
          <a:p>
            <a:pPr lvl="1"/>
            <a:r>
              <a:rPr lang="en-US" sz="2600" dirty="0" smtClean="0"/>
              <a:t>Where do your results match/differ?</a:t>
            </a:r>
          </a:p>
          <a:p>
            <a:pPr lvl="1"/>
            <a:r>
              <a:rPr lang="en-US" sz="2600" dirty="0" smtClean="0"/>
              <a:t>Where is there room for improvement?</a:t>
            </a:r>
          </a:p>
          <a:p>
            <a:endParaRPr lang="en-US" sz="1400" dirty="0" smtClean="0"/>
          </a:p>
          <a:p>
            <a:r>
              <a:rPr lang="en-US" sz="2600" dirty="0" smtClean="0"/>
              <a:t>Directors, keep these results to compare your growth at a later date.</a:t>
            </a:r>
            <a:endParaRPr lang="en-US" sz="2600" dirty="0"/>
          </a:p>
          <a:p>
            <a:endParaRPr lang="en-US" dirty="0"/>
          </a:p>
          <a:p>
            <a:endParaRPr lang="en-US" dirty="0"/>
          </a:p>
        </p:txBody>
      </p:sp>
      <p:sp>
        <p:nvSpPr>
          <p:cNvPr id="6" name="Title 5"/>
          <p:cNvSpPr>
            <a:spLocks noGrp="1"/>
          </p:cNvSpPr>
          <p:nvPr>
            <p:ph type="title"/>
          </p:nvPr>
        </p:nvSpPr>
        <p:spPr/>
        <p:txBody>
          <a:bodyPr/>
          <a:lstStyle/>
          <a:p>
            <a:r>
              <a:rPr lang="en-US" b="1" dirty="0"/>
              <a:t>Measuring a Culture of Evidence </a:t>
            </a:r>
            <a:endParaRPr lang="en-US" dirty="0"/>
          </a:p>
        </p:txBody>
      </p:sp>
      <p:sp>
        <p:nvSpPr>
          <p:cNvPr id="2" name="Text Placeholder 1"/>
          <p:cNvSpPr>
            <a:spLocks noGrp="1"/>
          </p:cNvSpPr>
          <p:nvPr>
            <p:ph type="body" idx="1"/>
          </p:nvPr>
        </p:nvSpPr>
        <p:spPr/>
        <p:txBody>
          <a:bodyPr/>
          <a:lstStyle/>
          <a:p>
            <a:pPr algn="ctr"/>
            <a:r>
              <a:rPr lang="en-US" dirty="0" smtClean="0"/>
              <a:t>First</a:t>
            </a:r>
            <a:endParaRPr lang="en-US" dirty="0"/>
          </a:p>
        </p:txBody>
      </p:sp>
      <p:sp>
        <p:nvSpPr>
          <p:cNvPr id="3" name="Text Placeholder 2"/>
          <p:cNvSpPr>
            <a:spLocks noGrp="1"/>
          </p:cNvSpPr>
          <p:nvPr>
            <p:ph type="body" sz="half" idx="3"/>
          </p:nvPr>
        </p:nvSpPr>
        <p:spPr/>
        <p:txBody>
          <a:bodyPr/>
          <a:lstStyle/>
          <a:p>
            <a:pPr algn="ctr"/>
            <a:r>
              <a:rPr lang="en-US" dirty="0" smtClean="0"/>
              <a:t>Second</a:t>
            </a:r>
            <a:endParaRPr lang="en-US" dirty="0"/>
          </a:p>
        </p:txBody>
      </p:sp>
    </p:spTree>
    <p:extLst>
      <p:ext uri="{BB962C8B-B14F-4D97-AF65-F5344CB8AC3E}">
        <p14:creationId xmlns:p14="http://schemas.microsoft.com/office/powerpoint/2010/main" val="248562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30668110"/>
              </p:ext>
            </p:extLst>
          </p:nvPr>
        </p:nvGraphicFramePr>
        <p:xfrm>
          <a:off x="0" y="0"/>
          <a:ext cx="9144000" cy="6553199"/>
        </p:xfrm>
        <a:graphic>
          <a:graphicData uri="http://schemas.openxmlformats.org/drawingml/2006/table">
            <a:tbl>
              <a:tblPr firstRow="1" firstCol="1" bandRow="1"/>
              <a:tblGrid>
                <a:gridCol w="1660769"/>
                <a:gridCol w="1660769"/>
                <a:gridCol w="1660769"/>
                <a:gridCol w="1660769"/>
                <a:gridCol w="2500924"/>
              </a:tblGrid>
              <a:tr h="581649">
                <a:tc>
                  <a:txBody>
                    <a:bodyPr/>
                    <a:lstStyle/>
                    <a:p>
                      <a:pPr marL="0" marR="0">
                        <a:lnSpc>
                          <a:spcPct val="115000"/>
                        </a:lnSpc>
                        <a:spcBef>
                          <a:spcPts val="0"/>
                        </a:spcBef>
                        <a:spcAft>
                          <a:spcPts val="0"/>
                        </a:spcAft>
                      </a:pPr>
                      <a:r>
                        <a:rPr lang="en-US" sz="800" dirty="0">
                          <a:effectLst/>
                          <a:latin typeface="Calibri"/>
                          <a:ea typeface="Times New Roman"/>
                          <a:cs typeface="Times New Roman"/>
                        </a:rPr>
                        <a:t> </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A Culture of </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400" b="1" dirty="0">
                          <a:effectLst/>
                          <a:latin typeface="Calibri"/>
                          <a:ea typeface="Times New Roman"/>
                          <a:cs typeface="Times New Roman"/>
                        </a:rPr>
                        <a:t>Good Intentions</a:t>
                      </a:r>
                      <a:endParaRPr lang="en-US" sz="14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A Culture of </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400" b="1" dirty="0">
                          <a:effectLst/>
                          <a:latin typeface="Calibri"/>
                          <a:ea typeface="Times New Roman"/>
                          <a:cs typeface="Times New Roman"/>
                        </a:rPr>
                        <a:t>Justification</a:t>
                      </a:r>
                      <a:endParaRPr lang="en-US" sz="14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A Culture of </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400" b="1" dirty="0">
                          <a:effectLst/>
                          <a:latin typeface="Calibri"/>
                          <a:ea typeface="Times New Roman"/>
                          <a:cs typeface="Times New Roman"/>
                        </a:rPr>
                        <a:t>Strategy</a:t>
                      </a:r>
                      <a:endParaRPr lang="en-US" sz="14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A Culture of </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400" b="1" dirty="0">
                          <a:effectLst/>
                          <a:latin typeface="Calibri"/>
                          <a:ea typeface="Times New Roman"/>
                          <a:cs typeface="Times New Roman"/>
                        </a:rPr>
                        <a:t>Evidence</a:t>
                      </a:r>
                      <a:endParaRPr lang="en-US" sz="14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163298">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Intentionality</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200" dirty="0">
                          <a:effectLst/>
                          <a:latin typeface="Calibri"/>
                          <a:ea typeface="Times New Roman"/>
                          <a:cs typeface="Times New Roman"/>
                        </a:rPr>
                        <a:t>(Thoughtfulness in action or decision)</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People have a sense that they are doing good things.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People can describe what they are </a:t>
                      </a:r>
                      <a:r>
                        <a:rPr lang="en-US" sz="1100" u="sng" dirty="0">
                          <a:effectLst/>
                          <a:latin typeface="Calibri"/>
                          <a:ea typeface="Times New Roman"/>
                          <a:cs typeface="Times New Roman"/>
                        </a:rPr>
                        <a:t>doing</a:t>
                      </a:r>
                      <a:r>
                        <a:rPr lang="en-US" sz="1100" dirty="0">
                          <a:effectLst/>
                          <a:latin typeface="Calibri"/>
                          <a:ea typeface="Times New Roman"/>
                          <a:cs typeface="Times New Roman"/>
                        </a:rPr>
                        <a:t> (i.e. operational or procedural specificity).</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E76719"/>
                          </a:solidFill>
                          <a:effectLst/>
                          <a:latin typeface="Calibri"/>
                          <a:ea typeface="Times New Roman"/>
                          <a:cs typeface="Times New Roman"/>
                        </a:rPr>
                        <a:t>People can describe what they are </a:t>
                      </a:r>
                      <a:r>
                        <a:rPr lang="en-US" sz="1100" b="1" u="sng" dirty="0">
                          <a:solidFill>
                            <a:srgbClr val="E76719"/>
                          </a:solidFill>
                          <a:effectLst/>
                          <a:latin typeface="Calibri"/>
                          <a:ea typeface="Times New Roman"/>
                          <a:cs typeface="Times New Roman"/>
                        </a:rPr>
                        <a:t>accomplishing</a:t>
                      </a:r>
                      <a:r>
                        <a:rPr lang="en-US" sz="1100" b="1" dirty="0">
                          <a:solidFill>
                            <a:srgbClr val="E76719"/>
                          </a:solidFill>
                          <a:effectLst/>
                          <a:latin typeface="Calibri"/>
                          <a:ea typeface="Times New Roman"/>
                          <a:cs typeface="Times New Roman"/>
                        </a:rPr>
                        <a:t> (i.e. strategic pertinence, how what they are doing relates to mission and goals).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People know that they are doing the right things and can describe why they are doing them, and what they are accomplishing through them.</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6337">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Perspective</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200" dirty="0">
                          <a:effectLst/>
                          <a:latin typeface="Calibri"/>
                          <a:ea typeface="Times New Roman"/>
                          <a:cs typeface="Times New Roman"/>
                        </a:rPr>
                        <a:t>(Relative to position, institutional role and general point of view)</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Incidental / Opportunistic.</a:t>
                      </a:r>
                    </a:p>
                    <a:p>
                      <a:pPr marL="0" marR="0">
                        <a:lnSpc>
                          <a:spcPct val="115000"/>
                        </a:lnSpc>
                        <a:spcBef>
                          <a:spcPts val="0"/>
                        </a:spcBef>
                        <a:spcAft>
                          <a:spcPts val="0"/>
                        </a:spcAft>
                      </a:pPr>
                      <a:r>
                        <a:rPr lang="en-US" sz="1100" dirty="0">
                          <a:effectLst/>
                          <a:latin typeface="Calibri"/>
                          <a:ea typeface="Times New Roman"/>
                          <a:cs typeface="Times New Roman"/>
                        </a:rPr>
                        <a:t>Recognize data is important, but do not make any particular efforts to collect it.</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E76719"/>
                          </a:solidFill>
                          <a:effectLst/>
                          <a:latin typeface="Calibri"/>
                          <a:ea typeface="Times New Roman"/>
                          <a:cs typeface="Times New Roman"/>
                        </a:rPr>
                        <a:t>After-the-Fact. </a:t>
                      </a:r>
                    </a:p>
                    <a:p>
                      <a:pPr marL="0" marR="0">
                        <a:lnSpc>
                          <a:spcPct val="115000"/>
                        </a:lnSpc>
                        <a:spcBef>
                          <a:spcPts val="0"/>
                        </a:spcBef>
                        <a:spcAft>
                          <a:spcPts val="0"/>
                        </a:spcAft>
                      </a:pPr>
                      <a:r>
                        <a:rPr lang="en-US" sz="1100" b="1" dirty="0">
                          <a:solidFill>
                            <a:srgbClr val="E76719"/>
                          </a:solidFill>
                          <a:effectLst/>
                          <a:latin typeface="Calibri"/>
                          <a:ea typeface="Times New Roman"/>
                          <a:cs typeface="Times New Roman"/>
                        </a:rPr>
                        <a:t>Data is used retroactively as justification for predetermined positions or prior decisions.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Before-the-fact. Assessment is designed with an end in mind.</a:t>
                      </a:r>
                    </a:p>
                    <a:p>
                      <a:pPr marL="0" marR="0">
                        <a:lnSpc>
                          <a:spcPct val="115000"/>
                        </a:lnSpc>
                        <a:spcBef>
                          <a:spcPts val="0"/>
                        </a:spcBef>
                        <a:spcAft>
                          <a:spcPts val="0"/>
                        </a:spcAft>
                      </a:pPr>
                      <a:r>
                        <a:rPr lang="en-US" sz="1100" dirty="0">
                          <a:effectLst/>
                          <a:latin typeface="Calibri"/>
                          <a:ea typeface="Times New Roman"/>
                          <a:cs typeface="Times New Roman"/>
                        </a:rPr>
                        <a:t>(e.g. Identification of learning outcomes, how the data will be used)</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Real Time / Continuous.</a:t>
                      </a:r>
                    </a:p>
                    <a:p>
                      <a:pPr marL="0" marR="0">
                        <a:lnSpc>
                          <a:spcPct val="115000"/>
                        </a:lnSpc>
                        <a:spcBef>
                          <a:spcPts val="0"/>
                        </a:spcBef>
                        <a:spcAft>
                          <a:spcPts val="0"/>
                        </a:spcAft>
                      </a:pPr>
                      <a:r>
                        <a:rPr lang="en-US" sz="1100" dirty="0">
                          <a:effectLst/>
                          <a:latin typeface="Calibri"/>
                          <a:ea typeface="Times New Roman"/>
                          <a:cs typeface="Times New Roman"/>
                        </a:rPr>
                        <a:t>Data is collected and regularly used to inform processes. Data helps us </a:t>
                      </a:r>
                      <a:r>
                        <a:rPr lang="en-US" sz="1100" u="sng" dirty="0">
                          <a:effectLst/>
                          <a:latin typeface="Calibri"/>
                          <a:ea typeface="Times New Roman"/>
                          <a:cs typeface="Times New Roman"/>
                        </a:rPr>
                        <a:t>close the loop</a:t>
                      </a:r>
                      <a:r>
                        <a:rPr lang="en-US" sz="1100" dirty="0">
                          <a:effectLst/>
                          <a:latin typeface="Calibri"/>
                          <a:ea typeface="Times New Roman"/>
                          <a:cs typeface="Times New Roman"/>
                        </a:rPr>
                        <a:t> on improvement processes and educational outcomes.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6337">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Critical Linkages</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200" dirty="0">
                          <a:effectLst/>
                          <a:latin typeface="Calibri"/>
                          <a:ea typeface="Times New Roman"/>
                          <a:cs typeface="Times New Roman"/>
                        </a:rPr>
                        <a:t>(Connections that manage movement and relationships)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Unclear / Opaque.</a:t>
                      </a:r>
                    </a:p>
                    <a:p>
                      <a:pPr marL="0" marR="0">
                        <a:lnSpc>
                          <a:spcPct val="115000"/>
                        </a:lnSpc>
                        <a:spcBef>
                          <a:spcPts val="0"/>
                        </a:spcBef>
                        <a:spcAft>
                          <a:spcPts val="0"/>
                        </a:spcAft>
                      </a:pPr>
                      <a:r>
                        <a:rPr lang="en-US" sz="1100" dirty="0">
                          <a:effectLst/>
                          <a:latin typeface="Calibri"/>
                          <a:ea typeface="Times New Roman"/>
                          <a:cs typeface="Times New Roman"/>
                        </a:rPr>
                        <a:t>Data, when collected, is not shared beyond assessors, so connections cannot be made. </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Cloudy.</a:t>
                      </a:r>
                    </a:p>
                    <a:p>
                      <a:pPr marL="0" marR="0">
                        <a:lnSpc>
                          <a:spcPct val="115000"/>
                        </a:lnSpc>
                        <a:spcBef>
                          <a:spcPts val="0"/>
                        </a:spcBef>
                        <a:spcAft>
                          <a:spcPts val="0"/>
                        </a:spcAft>
                      </a:pPr>
                      <a:r>
                        <a:rPr lang="en-US" sz="1100" dirty="0">
                          <a:effectLst/>
                          <a:latin typeface="Calibri"/>
                          <a:ea typeface="Times New Roman"/>
                          <a:cs typeface="Times New Roman"/>
                        </a:rPr>
                        <a:t>Assessment conducted from a defensive posture, especially related to questions of budgetary and operational efficiency.  </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E76719"/>
                          </a:solidFill>
                          <a:effectLst/>
                          <a:latin typeface="Calibri"/>
                          <a:ea typeface="Times New Roman"/>
                          <a:cs typeface="Times New Roman"/>
                        </a:rPr>
                        <a:t>Translucent.</a:t>
                      </a:r>
                    </a:p>
                    <a:p>
                      <a:pPr marL="0" marR="0">
                        <a:lnSpc>
                          <a:spcPct val="115000"/>
                        </a:lnSpc>
                        <a:spcBef>
                          <a:spcPts val="0"/>
                        </a:spcBef>
                        <a:spcAft>
                          <a:spcPts val="0"/>
                        </a:spcAft>
                      </a:pPr>
                      <a:r>
                        <a:rPr lang="en-US" sz="1100" b="1" dirty="0">
                          <a:solidFill>
                            <a:srgbClr val="E76719"/>
                          </a:solidFill>
                          <a:effectLst/>
                          <a:latin typeface="Calibri"/>
                          <a:ea typeface="Times New Roman"/>
                          <a:cs typeface="Times New Roman"/>
                        </a:rPr>
                        <a:t>Assessment understood and shared, but only with allies or key partners.  Scope is limited to mid-managers.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Clear / Transparent.</a:t>
                      </a:r>
                    </a:p>
                    <a:p>
                      <a:pPr marL="0" marR="0">
                        <a:lnSpc>
                          <a:spcPct val="115000"/>
                        </a:lnSpc>
                        <a:spcBef>
                          <a:spcPts val="0"/>
                        </a:spcBef>
                        <a:spcAft>
                          <a:spcPts val="0"/>
                        </a:spcAft>
                      </a:pPr>
                      <a:r>
                        <a:rPr lang="en-US" sz="1100" dirty="0">
                          <a:effectLst/>
                          <a:latin typeface="Calibri"/>
                          <a:ea typeface="Times New Roman"/>
                          <a:cs typeface="Times New Roman"/>
                        </a:rPr>
                        <a:t>Outsiders can see and understand contributions to student and institutional success. Assessment is shared with all stakeholders.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7885">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Initiatives and Directions</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200" dirty="0">
                          <a:effectLst/>
                          <a:latin typeface="Calibri"/>
                          <a:ea typeface="Times New Roman"/>
                          <a:cs typeface="Times New Roman"/>
                        </a:rPr>
                        <a:t>(Goals, programs, projects, and plans)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Determined by whim, interest, opportunity.</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E76719"/>
                          </a:solidFill>
                          <a:effectLst/>
                          <a:latin typeface="Calibri"/>
                          <a:ea typeface="Times New Roman"/>
                          <a:cs typeface="Times New Roman"/>
                        </a:rPr>
                        <a:t>Administration initiates assessment and it is done only when asked for or required.</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E76719"/>
                          </a:solidFill>
                          <a:effectLst/>
                          <a:latin typeface="Calibri"/>
                          <a:ea typeface="Times New Roman"/>
                          <a:cs typeface="Times New Roman"/>
                        </a:rPr>
                        <a:t>Directors own and initiate assessment.  Data describe the current situation.</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All stakeholders own assessment.  Success is operationalized, concretely described, and evaluated based on evidence.</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7693">
                <a:tc>
                  <a:txBody>
                    <a:bodyPr/>
                    <a:lstStyle/>
                    <a:p>
                      <a:pPr marL="0" marR="0" algn="ctr">
                        <a:lnSpc>
                          <a:spcPct val="115000"/>
                        </a:lnSpc>
                        <a:spcBef>
                          <a:spcPts val="0"/>
                        </a:spcBef>
                        <a:spcAft>
                          <a:spcPts val="0"/>
                        </a:spcAft>
                      </a:pPr>
                      <a:r>
                        <a:rPr lang="en-US" sz="1400" b="1" dirty="0">
                          <a:effectLst/>
                          <a:latin typeface="Calibri"/>
                          <a:ea typeface="Times New Roman"/>
                          <a:cs typeface="Times New Roman"/>
                        </a:rPr>
                        <a:t>Planning Processes</a:t>
                      </a:r>
                      <a:endParaRPr lang="en-US" sz="1400" dirty="0">
                        <a:effectLst/>
                        <a:latin typeface="Calibri"/>
                        <a:ea typeface="Times New Roman"/>
                        <a:cs typeface="Times New Roman"/>
                      </a:endParaRPr>
                    </a:p>
                    <a:p>
                      <a:pPr marL="0" marR="0" algn="ctr">
                        <a:lnSpc>
                          <a:spcPct val="115000"/>
                        </a:lnSpc>
                        <a:spcBef>
                          <a:spcPts val="0"/>
                        </a:spcBef>
                        <a:spcAft>
                          <a:spcPts val="0"/>
                        </a:spcAft>
                      </a:pPr>
                      <a:r>
                        <a:rPr lang="en-US" sz="1200" dirty="0">
                          <a:effectLst/>
                          <a:latin typeface="Calibri"/>
                          <a:ea typeface="Times New Roman"/>
                          <a:cs typeface="Times New Roman"/>
                        </a:rPr>
                        <a:t>(Strategic planning, goal setting, measuring outcomes)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Vague and individualized.  Success is vague or interpretive, and evaluated based on “feel,” intent and effort.  Collective or strategic planning does not exist.</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E76719"/>
                          </a:solidFill>
                          <a:effectLst/>
                          <a:latin typeface="Calibri"/>
                          <a:ea typeface="Times New Roman"/>
                          <a:cs typeface="Times New Roman"/>
                        </a:rPr>
                        <a:t>Sporadic and limited to immediate question or application. Data linked retroactively to strategic context, goals, expectations, etc. but </a:t>
                      </a:r>
                      <a:r>
                        <a:rPr lang="en-US" sz="1100" b="1" u="sng" dirty="0">
                          <a:solidFill>
                            <a:srgbClr val="E76719"/>
                          </a:solidFill>
                          <a:effectLst/>
                          <a:latin typeface="Calibri"/>
                          <a:ea typeface="Times New Roman"/>
                          <a:cs typeface="Times New Roman"/>
                        </a:rPr>
                        <a:t>not planning-oriented.</a:t>
                      </a:r>
                      <a:endParaRPr lang="en-US" sz="1100" b="1" dirty="0">
                        <a:solidFill>
                          <a:srgbClr val="E76719"/>
                        </a:solidFill>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E76719"/>
                          </a:solidFill>
                          <a:effectLst/>
                          <a:latin typeface="Calibri"/>
                          <a:ea typeface="Times New Roman"/>
                          <a:cs typeface="Times New Roman"/>
                        </a:rPr>
                        <a:t>Organized, routinized, and localized.   Data informs deliberate </a:t>
                      </a:r>
                      <a:r>
                        <a:rPr lang="en-US" sz="1100" b="1" u="sng" dirty="0">
                          <a:solidFill>
                            <a:srgbClr val="E76719"/>
                          </a:solidFill>
                          <a:effectLst/>
                          <a:latin typeface="Calibri"/>
                          <a:ea typeface="Times New Roman"/>
                          <a:cs typeface="Times New Roman"/>
                        </a:rPr>
                        <a:t>cyclical or episodic strategic planning</a:t>
                      </a:r>
                      <a:r>
                        <a:rPr lang="en-US" sz="1100" b="1" dirty="0">
                          <a:solidFill>
                            <a:srgbClr val="E76719"/>
                          </a:solidFill>
                          <a:effectLst/>
                          <a:latin typeface="Calibri"/>
                          <a:ea typeface="Times New Roman"/>
                          <a:cs typeface="Times New Roman"/>
                        </a:rPr>
                        <a:t> exercises.</a:t>
                      </a: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Times New Roman"/>
                          <a:cs typeface="Times New Roman"/>
                        </a:rPr>
                        <a:t>Ongoing, strategic and clearly linked to past and future. Triangulation of findings through multiple/established assessments. Data incorporated into </a:t>
                      </a:r>
                      <a:r>
                        <a:rPr lang="en-US" sz="1100" u="sng" dirty="0">
                          <a:effectLst/>
                          <a:latin typeface="Calibri"/>
                          <a:ea typeface="Times New Roman"/>
                          <a:cs typeface="Times New Roman"/>
                        </a:rPr>
                        <a:t>continuous strategic thinking.</a:t>
                      </a:r>
                      <a:endParaRPr lang="en-US" sz="1100" dirty="0">
                        <a:effectLst/>
                        <a:latin typeface="Calibri"/>
                        <a:ea typeface="Times New Roman"/>
                        <a:cs typeface="Times New Roman"/>
                      </a:endParaRPr>
                    </a:p>
                  </a:txBody>
                  <a:tcPr marL="49576" marR="49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4354" y="6534834"/>
            <a:ext cx="9139646" cy="646331"/>
          </a:xfrm>
          <a:prstGeom prst="rect">
            <a:avLst/>
          </a:prstGeom>
          <a:noFill/>
        </p:spPr>
        <p:txBody>
          <a:bodyPr wrap="square" rtlCol="0">
            <a:spAutoFit/>
          </a:bodyPr>
          <a:lstStyle/>
          <a:p>
            <a:pPr algn="ctr"/>
            <a:r>
              <a:rPr lang="en-US" b="1" dirty="0" smtClean="0">
                <a:solidFill>
                  <a:prstClr val="black"/>
                </a:solidFill>
              </a:rPr>
              <a:t>Division findings during  June 4, 2013 June Goal Summit</a:t>
            </a:r>
            <a:endParaRPr lang="en-US" b="1" dirty="0">
              <a:solidFill>
                <a:prstClr val="black"/>
              </a:solidFill>
            </a:endParaRPr>
          </a:p>
          <a:p>
            <a:pPr algn="ctr"/>
            <a:endParaRPr lang="en-US" b="1" dirty="0">
              <a:solidFill>
                <a:prstClr val="black"/>
              </a:solidFill>
            </a:endParaRPr>
          </a:p>
        </p:txBody>
      </p:sp>
    </p:spTree>
    <p:extLst>
      <p:ext uri="{BB962C8B-B14F-4D97-AF65-F5344CB8AC3E}">
        <p14:creationId xmlns:p14="http://schemas.microsoft.com/office/powerpoint/2010/main" val="31036086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301752" y="1524000"/>
            <a:ext cx="8689848" cy="685800"/>
          </a:xfrm>
        </p:spPr>
        <p:txBody>
          <a:bodyPr/>
          <a:lstStyle/>
          <a:p>
            <a:r>
              <a:rPr lang="en-US" dirty="0" smtClean="0"/>
              <a:t>Reasons:</a:t>
            </a:r>
            <a:endParaRPr lang="en-US" dirty="0"/>
          </a:p>
        </p:txBody>
      </p:sp>
      <p:sp>
        <p:nvSpPr>
          <p:cNvPr id="11" name="Content Placeholder 10"/>
          <p:cNvSpPr>
            <a:spLocks noGrp="1"/>
          </p:cNvSpPr>
          <p:nvPr>
            <p:ph sz="quarter" idx="2"/>
          </p:nvPr>
        </p:nvSpPr>
        <p:spPr>
          <a:xfrm>
            <a:off x="152400" y="2286000"/>
            <a:ext cx="8839200" cy="4114800"/>
          </a:xfrm>
          <a:solidFill>
            <a:schemeClr val="bg1">
              <a:lumMod val="85000"/>
            </a:schemeClr>
          </a:solidFill>
        </p:spPr>
        <p:txBody>
          <a:bodyPr>
            <a:normAutofit fontScale="62500" lnSpcReduction="20000"/>
          </a:bodyPr>
          <a:lstStyle/>
          <a:p>
            <a:r>
              <a:rPr lang="en-US" dirty="0" smtClean="0"/>
              <a:t>To have a formalized way to measure student learning</a:t>
            </a:r>
          </a:p>
          <a:p>
            <a:pPr marL="0" indent="0">
              <a:buNone/>
            </a:pPr>
            <a:endParaRPr lang="en-US" dirty="0" smtClean="0"/>
          </a:p>
          <a:p>
            <a:r>
              <a:rPr lang="en-US" dirty="0" smtClean="0"/>
              <a:t>To ensure emphasis of activity or material aligns with Division, College, and University strategic priorities</a:t>
            </a:r>
          </a:p>
          <a:p>
            <a:pPr marL="0" indent="0">
              <a:buNone/>
            </a:pPr>
            <a:endParaRPr lang="en-US" dirty="0" smtClean="0"/>
          </a:p>
          <a:p>
            <a:r>
              <a:rPr lang="en-US" dirty="0" smtClean="0"/>
              <a:t>To offer students a picture of what knowledge they should acquire/what is expected of them</a:t>
            </a:r>
          </a:p>
          <a:p>
            <a:endParaRPr lang="en-US" dirty="0"/>
          </a:p>
          <a:p>
            <a:r>
              <a:rPr lang="en-US" dirty="0" smtClean="0"/>
              <a:t>To have documentation for accountability/accreditation purposes</a:t>
            </a:r>
          </a:p>
          <a:p>
            <a:endParaRPr lang="en-US" dirty="0"/>
          </a:p>
          <a:p>
            <a:r>
              <a:rPr lang="en-US" dirty="0" smtClean="0"/>
              <a:t>To make continuous improvements</a:t>
            </a:r>
          </a:p>
          <a:p>
            <a:endParaRPr lang="en-US" dirty="0" smtClean="0"/>
          </a:p>
          <a:p>
            <a:pPr>
              <a:lnSpc>
                <a:spcPct val="90000"/>
              </a:lnSpc>
            </a:pPr>
            <a:r>
              <a:rPr lang="en-US" dirty="0" smtClean="0">
                <a:latin typeface="Book Antiqua" pitchFamily="18" charset="0"/>
              </a:rPr>
              <a:t>“Because a </a:t>
            </a:r>
            <a:r>
              <a:rPr lang="en-US" dirty="0">
                <a:latin typeface="Book Antiqua" pitchFamily="18" charset="0"/>
              </a:rPr>
              <a:t>strong emphasis on student learning is the primary key to retention through </a:t>
            </a:r>
            <a:r>
              <a:rPr lang="en-US" dirty="0" smtClean="0">
                <a:latin typeface="Book Antiqua" pitchFamily="18" charset="0"/>
              </a:rPr>
              <a:t>graduation”</a:t>
            </a:r>
          </a:p>
          <a:p>
            <a:pPr>
              <a:lnSpc>
                <a:spcPct val="90000"/>
              </a:lnSpc>
            </a:pPr>
            <a:endParaRPr lang="en-US" dirty="0">
              <a:latin typeface="Book Antiqua" pitchFamily="18" charset="0"/>
            </a:endParaRPr>
          </a:p>
          <a:p>
            <a:pPr>
              <a:lnSpc>
                <a:spcPct val="90000"/>
              </a:lnSpc>
            </a:pPr>
            <a:r>
              <a:rPr lang="en-US" dirty="0" smtClean="0">
                <a:latin typeface="Book Antiqua" pitchFamily="18" charset="0"/>
              </a:rPr>
              <a:t>“Because learning </a:t>
            </a:r>
            <a:r>
              <a:rPr lang="en-US" dirty="0">
                <a:latin typeface="Book Antiqua" pitchFamily="18" charset="0"/>
              </a:rPr>
              <a:t>is the primary activity and goal of the college environment – both inside and outside of the </a:t>
            </a:r>
            <a:r>
              <a:rPr lang="en-US" dirty="0" smtClean="0">
                <a:latin typeface="Book Antiqua" pitchFamily="18" charset="0"/>
              </a:rPr>
              <a:t>classroom”</a:t>
            </a:r>
            <a:endParaRPr lang="en-US" dirty="0">
              <a:latin typeface="Book Antiqua" pitchFamily="18" charset="0"/>
            </a:endParaRPr>
          </a:p>
          <a:p>
            <a:endParaRPr lang="en-US" dirty="0" smtClean="0"/>
          </a:p>
          <a:p>
            <a:pPr marL="0" indent="0">
              <a:buNone/>
            </a:pPr>
            <a:endParaRPr lang="en-US" dirty="0"/>
          </a:p>
        </p:txBody>
      </p:sp>
      <p:sp>
        <p:nvSpPr>
          <p:cNvPr id="9" name="Title 8"/>
          <p:cNvSpPr>
            <a:spLocks noGrp="1"/>
          </p:cNvSpPr>
          <p:nvPr>
            <p:ph type="title"/>
          </p:nvPr>
        </p:nvSpPr>
        <p:spPr/>
        <p:txBody>
          <a:bodyPr/>
          <a:lstStyle/>
          <a:p>
            <a:r>
              <a:rPr lang="en-US" dirty="0" smtClean="0"/>
              <a:t>Why Write Outcomes?</a:t>
            </a:r>
            <a:endParaRPr lang="en-US" dirty="0"/>
          </a:p>
        </p:txBody>
      </p:sp>
      <p:sp>
        <p:nvSpPr>
          <p:cNvPr id="14" name="TextBox 13"/>
          <p:cNvSpPr txBox="1"/>
          <p:nvPr/>
        </p:nvSpPr>
        <p:spPr>
          <a:xfrm>
            <a:off x="7467600" y="6400799"/>
            <a:ext cx="1981200" cy="276999"/>
          </a:xfrm>
          <a:prstGeom prst="rect">
            <a:avLst/>
          </a:prstGeom>
          <a:noFill/>
        </p:spPr>
        <p:txBody>
          <a:bodyPr wrap="square" rtlCol="0">
            <a:spAutoFit/>
          </a:bodyPr>
          <a:lstStyle/>
          <a:p>
            <a:r>
              <a:rPr lang="en-US" sz="1200" dirty="0" smtClean="0">
                <a:solidFill>
                  <a:schemeClr val="bg1"/>
                </a:solidFill>
              </a:rPr>
              <a:t>Osters, (2013)</a:t>
            </a:r>
            <a:endParaRPr lang="en-US" sz="1200" dirty="0">
              <a:solidFill>
                <a:schemeClr val="bg1"/>
              </a:solidFill>
            </a:endParaRPr>
          </a:p>
        </p:txBody>
      </p:sp>
    </p:spTree>
    <p:extLst>
      <p:ext uri="{BB962C8B-B14F-4D97-AF65-F5344CB8AC3E}">
        <p14:creationId xmlns:p14="http://schemas.microsoft.com/office/powerpoint/2010/main" val="20826711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Purpose Of Outcomes Based Assessment</a:t>
            </a:r>
            <a:endParaRPr lang="en-US" dirty="0"/>
          </a:p>
        </p:txBody>
      </p:sp>
      <p:sp>
        <p:nvSpPr>
          <p:cNvPr id="3" name="TextBox 2"/>
          <p:cNvSpPr txBox="1"/>
          <p:nvPr/>
        </p:nvSpPr>
        <p:spPr>
          <a:xfrm>
            <a:off x="228600" y="1676400"/>
            <a:ext cx="8534400" cy="4813625"/>
          </a:xfrm>
          <a:prstGeom prst="rect">
            <a:avLst/>
          </a:prstGeom>
          <a:noFill/>
        </p:spPr>
        <p:txBody>
          <a:bodyPr wrap="square" rtlCol="0">
            <a:spAutoFit/>
          </a:bodyPr>
          <a:lstStyle/>
          <a:p>
            <a:pPr marL="342900" lvl="0" indent="-342900" fontAlgn="base">
              <a:lnSpc>
                <a:spcPct val="80000"/>
              </a:lnSpc>
              <a:spcBef>
                <a:spcPct val="20000"/>
              </a:spcBef>
              <a:spcAft>
                <a:spcPct val="0"/>
              </a:spcAft>
              <a:buClr>
                <a:schemeClr val="accent5"/>
              </a:buClr>
              <a:buSzPct val="60000"/>
              <a:buFont typeface="Wingdings" pitchFamily="2" charset="2"/>
              <a:buChar char="n"/>
            </a:pPr>
            <a:r>
              <a:rPr lang="en-US" sz="2400" kern="0" dirty="0">
                <a:solidFill>
                  <a:srgbClr val="000000"/>
                </a:solidFill>
              </a:rPr>
              <a:t>To answer some simple questions:</a:t>
            </a:r>
          </a:p>
          <a:p>
            <a:pPr marL="742950" lvl="1" indent="-285750" fontAlgn="base">
              <a:lnSpc>
                <a:spcPct val="80000"/>
              </a:lnSpc>
              <a:spcBef>
                <a:spcPct val="20000"/>
              </a:spcBef>
              <a:spcAft>
                <a:spcPct val="0"/>
              </a:spcAft>
              <a:buClr>
                <a:schemeClr val="accent5"/>
              </a:buClr>
              <a:buSzPct val="55000"/>
              <a:buFont typeface="Wingdings" pitchFamily="2" charset="2"/>
              <a:buChar char="n"/>
            </a:pPr>
            <a:r>
              <a:rPr lang="en-US" sz="2000" kern="0" dirty="0">
                <a:solidFill>
                  <a:srgbClr val="000000"/>
                </a:solidFill>
              </a:rPr>
              <a:t>What is it that we do?</a:t>
            </a:r>
          </a:p>
          <a:p>
            <a:pPr marL="742950" lvl="1" indent="-285750" fontAlgn="base">
              <a:lnSpc>
                <a:spcPct val="80000"/>
              </a:lnSpc>
              <a:spcBef>
                <a:spcPct val="20000"/>
              </a:spcBef>
              <a:spcAft>
                <a:spcPct val="0"/>
              </a:spcAft>
              <a:buClr>
                <a:schemeClr val="accent5"/>
              </a:buClr>
              <a:buSzPct val="55000"/>
              <a:buFont typeface="Wingdings" pitchFamily="2" charset="2"/>
              <a:buChar char="n"/>
            </a:pPr>
            <a:r>
              <a:rPr lang="en-US" sz="2000" kern="0" dirty="0">
                <a:solidFill>
                  <a:srgbClr val="000000"/>
                </a:solidFill>
              </a:rPr>
              <a:t>Why do we do it?</a:t>
            </a:r>
          </a:p>
          <a:p>
            <a:pPr marL="742950" lvl="1" indent="-285750" fontAlgn="base">
              <a:lnSpc>
                <a:spcPct val="80000"/>
              </a:lnSpc>
              <a:spcBef>
                <a:spcPct val="20000"/>
              </a:spcBef>
              <a:spcAft>
                <a:spcPct val="0"/>
              </a:spcAft>
              <a:buClr>
                <a:schemeClr val="accent5"/>
              </a:buClr>
              <a:buSzPct val="55000"/>
              <a:buFont typeface="Wingdings" pitchFamily="2" charset="2"/>
              <a:buChar char="n"/>
            </a:pPr>
            <a:r>
              <a:rPr lang="en-US" sz="2000" kern="0" dirty="0">
                <a:solidFill>
                  <a:srgbClr val="000000"/>
                </a:solidFill>
              </a:rPr>
              <a:t>How well do we do it?</a:t>
            </a:r>
          </a:p>
          <a:p>
            <a:pPr marL="742950" lvl="1" indent="-285750" fontAlgn="base">
              <a:lnSpc>
                <a:spcPct val="80000"/>
              </a:lnSpc>
              <a:spcBef>
                <a:spcPct val="20000"/>
              </a:spcBef>
              <a:spcAft>
                <a:spcPct val="0"/>
              </a:spcAft>
              <a:buClr>
                <a:schemeClr val="accent5"/>
              </a:buClr>
              <a:buSzPct val="55000"/>
              <a:buFont typeface="Wingdings" pitchFamily="2" charset="2"/>
              <a:buChar char="n"/>
            </a:pPr>
            <a:r>
              <a:rPr lang="en-US" sz="2000" kern="0" dirty="0">
                <a:solidFill>
                  <a:srgbClr val="000000"/>
                </a:solidFill>
              </a:rPr>
              <a:t>How do we know that we do it well?</a:t>
            </a:r>
          </a:p>
          <a:p>
            <a:pPr marL="742950" lvl="1" indent="-285750" fontAlgn="base">
              <a:lnSpc>
                <a:spcPct val="80000"/>
              </a:lnSpc>
              <a:spcBef>
                <a:spcPct val="20000"/>
              </a:spcBef>
              <a:spcAft>
                <a:spcPct val="0"/>
              </a:spcAft>
              <a:buClr>
                <a:schemeClr val="accent5"/>
              </a:buClr>
              <a:buSzPct val="55000"/>
              <a:buFont typeface="Wingdings" pitchFamily="2" charset="2"/>
              <a:buChar char="n"/>
            </a:pPr>
            <a:r>
              <a:rPr lang="en-US" sz="2000" kern="0" dirty="0">
                <a:solidFill>
                  <a:srgbClr val="000000"/>
                </a:solidFill>
              </a:rPr>
              <a:t>What improvements and changes do we make from what we learn?</a:t>
            </a:r>
          </a:p>
          <a:p>
            <a:pPr marL="742950" lvl="1" indent="-285750" fontAlgn="base">
              <a:lnSpc>
                <a:spcPct val="80000"/>
              </a:lnSpc>
              <a:spcBef>
                <a:spcPct val="20000"/>
              </a:spcBef>
              <a:spcAft>
                <a:spcPct val="0"/>
              </a:spcAft>
              <a:buClr>
                <a:schemeClr val="accent5"/>
              </a:buClr>
              <a:buSzPct val="55000"/>
              <a:buFont typeface="Wingdings" pitchFamily="2" charset="2"/>
              <a:buChar char="n"/>
            </a:pPr>
            <a:r>
              <a:rPr lang="en-US" sz="2000" kern="0" dirty="0">
                <a:solidFill>
                  <a:srgbClr val="000000"/>
                </a:solidFill>
              </a:rPr>
              <a:t>Do the improvements work</a:t>
            </a:r>
            <a:r>
              <a:rPr lang="en-US" sz="2000" kern="0" dirty="0" smtClean="0">
                <a:solidFill>
                  <a:srgbClr val="000000"/>
                </a:solidFill>
              </a:rPr>
              <a:t>?</a:t>
            </a:r>
          </a:p>
          <a:p>
            <a:pPr marL="742950" lvl="1" indent="-285750" fontAlgn="base">
              <a:lnSpc>
                <a:spcPct val="80000"/>
              </a:lnSpc>
              <a:spcBef>
                <a:spcPct val="20000"/>
              </a:spcBef>
              <a:spcAft>
                <a:spcPct val="0"/>
              </a:spcAft>
              <a:buClr>
                <a:schemeClr val="accent5"/>
              </a:buClr>
              <a:buSzPct val="55000"/>
              <a:buFont typeface="Wingdings" pitchFamily="2" charset="2"/>
              <a:buChar char="n"/>
            </a:pPr>
            <a:endParaRPr lang="en-US" sz="2000" kern="0" dirty="0">
              <a:solidFill>
                <a:srgbClr val="000000"/>
              </a:solidFill>
            </a:endParaRPr>
          </a:p>
          <a:p>
            <a:pPr marL="342900" lvl="0" indent="-342900" fontAlgn="base">
              <a:lnSpc>
                <a:spcPct val="80000"/>
              </a:lnSpc>
              <a:spcBef>
                <a:spcPct val="20000"/>
              </a:spcBef>
              <a:spcAft>
                <a:spcPct val="0"/>
              </a:spcAft>
              <a:buClr>
                <a:schemeClr val="accent5"/>
              </a:buClr>
              <a:buSzPct val="60000"/>
              <a:buFont typeface="Wingdings" pitchFamily="2" charset="2"/>
              <a:buChar char="n"/>
            </a:pPr>
            <a:r>
              <a:rPr lang="en-US" sz="2400" kern="0" dirty="0">
                <a:solidFill>
                  <a:srgbClr val="000000"/>
                </a:solidFill>
              </a:rPr>
              <a:t>To genuinely engage faculty, staff and students in the day-to-day reflection of answering these simple </a:t>
            </a:r>
            <a:r>
              <a:rPr lang="en-US" sz="2400" kern="0" dirty="0" smtClean="0">
                <a:solidFill>
                  <a:srgbClr val="000000"/>
                </a:solidFill>
              </a:rPr>
              <a:t>questions</a:t>
            </a:r>
          </a:p>
          <a:p>
            <a:pPr marL="342900" lvl="0" indent="-342900" fontAlgn="base">
              <a:lnSpc>
                <a:spcPct val="80000"/>
              </a:lnSpc>
              <a:spcBef>
                <a:spcPct val="20000"/>
              </a:spcBef>
              <a:spcAft>
                <a:spcPct val="0"/>
              </a:spcAft>
              <a:buClr>
                <a:schemeClr val="accent5"/>
              </a:buClr>
              <a:buSzPct val="60000"/>
              <a:buFont typeface="Wingdings" pitchFamily="2" charset="2"/>
              <a:buChar char="n"/>
            </a:pPr>
            <a:endParaRPr lang="en-US" sz="2400" kern="0" dirty="0">
              <a:solidFill>
                <a:srgbClr val="000000"/>
              </a:solidFill>
            </a:endParaRPr>
          </a:p>
          <a:p>
            <a:pPr marL="342900" lvl="0" indent="-342900" fontAlgn="base">
              <a:lnSpc>
                <a:spcPct val="80000"/>
              </a:lnSpc>
              <a:spcBef>
                <a:spcPct val="20000"/>
              </a:spcBef>
              <a:spcAft>
                <a:spcPct val="0"/>
              </a:spcAft>
              <a:buClr>
                <a:schemeClr val="accent5"/>
              </a:buClr>
              <a:buSzPct val="60000"/>
              <a:buFont typeface="Wingdings" pitchFamily="2" charset="2"/>
              <a:buChar char="n"/>
            </a:pPr>
            <a:r>
              <a:rPr lang="en-US" sz="2400" kern="0" dirty="0">
                <a:solidFill>
                  <a:srgbClr val="000000"/>
                </a:solidFill>
              </a:rPr>
              <a:t>To demonstrate a commitment to systematic examination of the quality of all we do to improve our programs and departments</a:t>
            </a:r>
          </a:p>
          <a:p>
            <a:endParaRPr lang="en-US" dirty="0"/>
          </a:p>
        </p:txBody>
      </p:sp>
      <p:sp>
        <p:nvSpPr>
          <p:cNvPr id="4" name="Rectangle 3"/>
          <p:cNvSpPr/>
          <p:nvPr/>
        </p:nvSpPr>
        <p:spPr>
          <a:xfrm>
            <a:off x="7772400" y="6346371"/>
            <a:ext cx="1144865" cy="276999"/>
          </a:xfrm>
          <a:prstGeom prst="rect">
            <a:avLst/>
          </a:prstGeom>
        </p:spPr>
        <p:txBody>
          <a:bodyPr wrap="none">
            <a:spAutoFit/>
          </a:bodyPr>
          <a:lstStyle/>
          <a:p>
            <a:r>
              <a:rPr lang="en-US" sz="1200" dirty="0">
                <a:solidFill>
                  <a:schemeClr val="bg1"/>
                </a:solidFill>
              </a:rPr>
              <a:t>Osters, (2013)</a:t>
            </a:r>
          </a:p>
        </p:txBody>
      </p:sp>
    </p:spTree>
    <p:extLst>
      <p:ext uri="{BB962C8B-B14F-4D97-AF65-F5344CB8AC3E}">
        <p14:creationId xmlns:p14="http://schemas.microsoft.com/office/powerpoint/2010/main" val="645712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73" y="1981200"/>
            <a:ext cx="8458200" cy="1470025"/>
          </a:xfrm>
        </p:spPr>
        <p:txBody>
          <a:bodyPr>
            <a:normAutofit fontScale="90000"/>
          </a:bodyPr>
          <a:lstStyle/>
          <a:p>
            <a:r>
              <a:rPr lang="en-US" dirty="0" smtClean="0"/>
              <a:t>Introduction to Assessment and Strategic Planning in Student Affairs</a:t>
            </a:r>
            <a:endParaRPr lang="en-US" dirty="0"/>
          </a:p>
        </p:txBody>
      </p:sp>
      <p:sp>
        <p:nvSpPr>
          <p:cNvPr id="3" name="Subtitle 2"/>
          <p:cNvSpPr>
            <a:spLocks noGrp="1"/>
          </p:cNvSpPr>
          <p:nvPr>
            <p:ph type="subTitle" idx="1"/>
          </p:nvPr>
        </p:nvSpPr>
        <p:spPr>
          <a:xfrm>
            <a:off x="76200" y="4038600"/>
            <a:ext cx="8839200" cy="1752600"/>
          </a:xfrm>
        </p:spPr>
        <p:txBody>
          <a:bodyPr>
            <a:normAutofit/>
          </a:bodyPr>
          <a:lstStyle/>
          <a:p>
            <a:endParaRPr lang="en-US" sz="1800" dirty="0"/>
          </a:p>
          <a:p>
            <a:endParaRPr lang="en-US" sz="1800" dirty="0"/>
          </a:p>
          <a:p>
            <a:endParaRPr lang="en-US" sz="1800" dirty="0"/>
          </a:p>
        </p:txBody>
      </p:sp>
    </p:spTree>
    <p:extLst>
      <p:ext uri="{BB962C8B-B14F-4D97-AF65-F5344CB8AC3E}">
        <p14:creationId xmlns:p14="http://schemas.microsoft.com/office/powerpoint/2010/main" val="7928464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Year One Outcomes Review</a:t>
            </a:r>
            <a:endParaRPr lang="en-US" dirty="0"/>
          </a:p>
        </p:txBody>
      </p:sp>
      <p:sp>
        <p:nvSpPr>
          <p:cNvPr id="5" name="Content Placeholder 4"/>
          <p:cNvSpPr>
            <a:spLocks noGrp="1"/>
          </p:cNvSpPr>
          <p:nvPr>
            <p:ph idx="1"/>
          </p:nvPr>
        </p:nvSpPr>
        <p:spPr/>
        <p:txBody>
          <a:bodyPr/>
          <a:lstStyle/>
          <a:p>
            <a:r>
              <a:rPr lang="en-US" dirty="0" smtClean="0">
                <a:solidFill>
                  <a:srgbClr val="000066"/>
                </a:solidFill>
              </a:rPr>
              <a:t>Take a moment and review your department’s outcomes for year one (2013-2014) of the DoSA’s 2013-2018 strategic plan.</a:t>
            </a:r>
          </a:p>
          <a:p>
            <a:endParaRPr lang="en-US" dirty="0"/>
          </a:p>
          <a:p>
            <a:r>
              <a:rPr lang="en-US" dirty="0" smtClean="0">
                <a:solidFill>
                  <a:srgbClr val="E76719"/>
                </a:solidFill>
              </a:rPr>
              <a:t>Identify whether each outcome for your area is a program outcome or a learning outcome</a:t>
            </a:r>
            <a:endParaRPr lang="en-US" dirty="0">
              <a:solidFill>
                <a:srgbClr val="E76719"/>
              </a:solidFill>
            </a:endParaRPr>
          </a:p>
        </p:txBody>
      </p:sp>
    </p:spTree>
    <p:extLst>
      <p:ext uri="{BB962C8B-B14F-4D97-AF65-F5344CB8AC3E}">
        <p14:creationId xmlns:p14="http://schemas.microsoft.com/office/powerpoint/2010/main" val="4176526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458200" cy="1524000"/>
          </a:xfrm>
        </p:spPr>
        <p:txBody>
          <a:bodyPr>
            <a:normAutofit/>
          </a:bodyPr>
          <a:lstStyle/>
          <a:p>
            <a:r>
              <a:rPr lang="en-US" dirty="0" smtClean="0"/>
              <a:t>Structure of a Learning Outcome: The ABCDs</a:t>
            </a:r>
            <a:endParaRPr lang="en-US"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612380" y="6497801"/>
            <a:ext cx="1303020" cy="135890"/>
          </a:xfrm>
          <a:prstGeom prst="rect">
            <a:avLst/>
          </a:prstGeom>
        </p:spPr>
      </p:pic>
      <p:sp>
        <p:nvSpPr>
          <p:cNvPr id="4" name="TextBox 3"/>
          <p:cNvSpPr txBox="1"/>
          <p:nvPr/>
        </p:nvSpPr>
        <p:spPr>
          <a:xfrm>
            <a:off x="304800" y="5968157"/>
            <a:ext cx="8534400" cy="369332"/>
          </a:xfrm>
          <a:prstGeom prst="rect">
            <a:avLst/>
          </a:prstGeom>
          <a:noFill/>
          <a:ln w="38100">
            <a:solidFill>
              <a:schemeClr val="accent1"/>
            </a:solidFill>
          </a:ln>
        </p:spPr>
        <p:txBody>
          <a:bodyPr wrap="square" rtlCol="0">
            <a:spAutoFit/>
          </a:bodyPr>
          <a:lstStyle/>
          <a:p>
            <a:pPr marL="285750" indent="-285750">
              <a:buFont typeface="Arial" pitchFamily="34" charset="0"/>
              <a:buChar char="•"/>
            </a:pPr>
            <a:r>
              <a:rPr lang="en-US" i="1" dirty="0" smtClean="0"/>
              <a:t>Jot down the ABCDs for a sample learning outcome in your area.</a:t>
            </a:r>
            <a:endParaRPr lang="en-US" i="1" dirty="0"/>
          </a:p>
        </p:txBody>
      </p:sp>
      <p:sp>
        <p:nvSpPr>
          <p:cNvPr id="6" name="Rectangle 5"/>
          <p:cNvSpPr/>
          <p:nvPr/>
        </p:nvSpPr>
        <p:spPr>
          <a:xfrm>
            <a:off x="170873" y="2434396"/>
            <a:ext cx="8839200" cy="3693319"/>
          </a:xfrm>
          <a:prstGeom prst="rect">
            <a:avLst/>
          </a:prstGeom>
        </p:spPr>
        <p:txBody>
          <a:bodyPr wrap="square">
            <a:spAutoFit/>
          </a:bodyPr>
          <a:lstStyle/>
          <a:p>
            <a:pPr lvl="0"/>
            <a:r>
              <a:rPr lang="en-US" b="1" u="sng" dirty="0">
                <a:solidFill>
                  <a:srgbClr val="FF0000"/>
                </a:solidFill>
              </a:rPr>
              <a:t>Audience/Who</a:t>
            </a:r>
            <a:endParaRPr lang="en-US" u="sng" dirty="0">
              <a:solidFill>
                <a:srgbClr val="FF0000"/>
              </a:solidFill>
            </a:endParaRPr>
          </a:p>
          <a:p>
            <a:pPr lvl="1"/>
            <a:r>
              <a:rPr lang="en-US" dirty="0" smtClean="0"/>
              <a:t>To whom does the outcome pertain?</a:t>
            </a:r>
          </a:p>
          <a:p>
            <a:pPr lvl="1"/>
            <a:endParaRPr lang="en-US" dirty="0"/>
          </a:p>
          <a:p>
            <a:pPr lvl="0"/>
            <a:r>
              <a:rPr lang="en-US" b="1" u="sng" dirty="0">
                <a:solidFill>
                  <a:srgbClr val="00B050"/>
                </a:solidFill>
              </a:rPr>
              <a:t>Behavior/What</a:t>
            </a:r>
            <a:endParaRPr lang="en-US" u="sng" dirty="0">
              <a:solidFill>
                <a:srgbClr val="00B050"/>
              </a:solidFill>
            </a:endParaRPr>
          </a:p>
          <a:p>
            <a:pPr lvl="1"/>
            <a:r>
              <a:rPr lang="en-US" dirty="0"/>
              <a:t>What do you expect the audience to know/be able to do? </a:t>
            </a:r>
            <a:endParaRPr lang="en-US" dirty="0" smtClean="0"/>
          </a:p>
          <a:p>
            <a:pPr lvl="1"/>
            <a:endParaRPr lang="en-US" dirty="0" smtClean="0"/>
          </a:p>
          <a:p>
            <a:pPr lvl="0"/>
            <a:r>
              <a:rPr lang="en-US" b="1" u="sng" dirty="0" smtClean="0">
                <a:solidFill>
                  <a:srgbClr val="7030A0"/>
                </a:solidFill>
              </a:rPr>
              <a:t>Condition/How</a:t>
            </a:r>
            <a:endParaRPr lang="en-US" b="1" u="sng" dirty="0">
              <a:solidFill>
                <a:srgbClr val="7030A0"/>
              </a:solidFill>
            </a:endParaRPr>
          </a:p>
          <a:p>
            <a:pPr lvl="0"/>
            <a:r>
              <a:rPr lang="en-US" dirty="0" smtClean="0"/>
              <a:t>Under </a:t>
            </a:r>
            <a:r>
              <a:rPr lang="en-US" dirty="0"/>
              <a:t>what conditions or circumstances will the learning occur</a:t>
            </a:r>
            <a:r>
              <a:rPr lang="en-US" dirty="0" smtClean="0"/>
              <a:t>?</a:t>
            </a:r>
          </a:p>
          <a:p>
            <a:pPr lvl="0"/>
            <a:endParaRPr lang="en-US" dirty="0"/>
          </a:p>
          <a:p>
            <a:pPr lvl="0"/>
            <a:r>
              <a:rPr lang="en-US" b="1" u="sng" dirty="0" smtClean="0">
                <a:solidFill>
                  <a:srgbClr val="0070C0"/>
                </a:solidFill>
              </a:rPr>
              <a:t>Degree/How </a:t>
            </a:r>
            <a:r>
              <a:rPr lang="en-US" b="1" u="sng" dirty="0">
                <a:solidFill>
                  <a:srgbClr val="0070C0"/>
                </a:solidFill>
              </a:rPr>
              <a:t>much</a:t>
            </a:r>
            <a:endParaRPr lang="en-US" u="sng" dirty="0">
              <a:solidFill>
                <a:srgbClr val="0070C0"/>
              </a:solidFill>
            </a:endParaRPr>
          </a:p>
          <a:p>
            <a:pPr lvl="1"/>
            <a:r>
              <a:rPr lang="en-US" dirty="0"/>
              <a:t>How much will be accomplished, how well will the behavior need to be performed, and to what level? </a:t>
            </a:r>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and Practice 1</a:t>
            </a:r>
            <a:endParaRPr lang="en-US" dirty="0"/>
          </a:p>
        </p:txBody>
      </p:sp>
      <p:sp>
        <p:nvSpPr>
          <p:cNvPr id="3" name="Content Placeholder 2"/>
          <p:cNvSpPr>
            <a:spLocks noGrp="1"/>
          </p:cNvSpPr>
          <p:nvPr>
            <p:ph sz="half" idx="1"/>
          </p:nvPr>
        </p:nvSpPr>
        <p:spPr>
          <a:xfrm>
            <a:off x="301752" y="1371600"/>
            <a:ext cx="4194048" cy="4953000"/>
          </a:xfrm>
        </p:spPr>
        <p:txBody>
          <a:bodyPr>
            <a:normAutofit fontScale="92500" lnSpcReduction="10000"/>
          </a:bodyPr>
          <a:lstStyle/>
          <a:p>
            <a:r>
              <a:rPr lang="en-US" u="sng" dirty="0"/>
              <a:t>Example</a:t>
            </a:r>
            <a:r>
              <a:rPr lang="en-US" dirty="0"/>
              <a:t>: </a:t>
            </a:r>
          </a:p>
          <a:p>
            <a:endParaRPr lang="en-US" dirty="0"/>
          </a:p>
          <a:p>
            <a:r>
              <a:rPr lang="en-US" b="1" dirty="0">
                <a:solidFill>
                  <a:srgbClr val="FF0000"/>
                </a:solidFill>
              </a:rPr>
              <a:t>Students</a:t>
            </a:r>
            <a:r>
              <a:rPr lang="en-US" b="1" dirty="0"/>
              <a:t> </a:t>
            </a:r>
            <a:r>
              <a:rPr lang="en-US" b="1" dirty="0">
                <a:solidFill>
                  <a:srgbClr val="7030A0"/>
                </a:solidFill>
              </a:rPr>
              <a:t>who attend advising sessions </a:t>
            </a:r>
            <a:r>
              <a:rPr lang="en-US" b="1" dirty="0">
                <a:solidFill>
                  <a:srgbClr val="00B050"/>
                </a:solidFill>
              </a:rPr>
              <a:t>will choose courses </a:t>
            </a:r>
            <a:r>
              <a:rPr lang="en-US" b="1" dirty="0">
                <a:solidFill>
                  <a:srgbClr val="0070C0"/>
                </a:solidFill>
              </a:rPr>
              <a:t>that fulfill their chosen degree requirements</a:t>
            </a:r>
            <a:r>
              <a:rPr lang="en-US" b="1" dirty="0" smtClean="0"/>
              <a:t>.</a:t>
            </a:r>
          </a:p>
          <a:p>
            <a:endParaRPr lang="en-US" b="1" dirty="0" smtClean="0"/>
          </a:p>
          <a:p>
            <a:endParaRPr lang="en-US" b="1" dirty="0"/>
          </a:p>
          <a:p>
            <a:pPr marL="342900" marR="0" lvl="0" indent="-342900">
              <a:lnSpc>
                <a:spcPct val="115000"/>
              </a:lnSpc>
              <a:spcBef>
                <a:spcPts val="0"/>
              </a:spcBef>
              <a:spcAft>
                <a:spcPts val="0"/>
              </a:spcAft>
              <a:buFont typeface="Symbol"/>
              <a:buChar char=""/>
            </a:pPr>
            <a:r>
              <a:rPr lang="en-US" sz="2800" b="1" dirty="0" smtClean="0">
                <a:solidFill>
                  <a:srgbClr val="C00000"/>
                </a:solidFill>
                <a:latin typeface="Arial"/>
                <a:ea typeface="MS Mincho"/>
                <a:cs typeface="Times New Roman"/>
              </a:rPr>
              <a:t>Audience/Who</a:t>
            </a:r>
          </a:p>
          <a:p>
            <a:pPr marL="342900" marR="0" lvl="0" indent="-342900">
              <a:lnSpc>
                <a:spcPct val="115000"/>
              </a:lnSpc>
              <a:spcBef>
                <a:spcPts val="0"/>
              </a:spcBef>
              <a:spcAft>
                <a:spcPts val="0"/>
              </a:spcAft>
              <a:buFont typeface="Symbol"/>
              <a:buChar char=""/>
            </a:pPr>
            <a:r>
              <a:rPr lang="en-US" sz="2800" b="1" dirty="0" smtClean="0">
                <a:solidFill>
                  <a:srgbClr val="00B050"/>
                </a:solidFill>
                <a:latin typeface="Arial"/>
                <a:ea typeface="MS Mincho"/>
                <a:cs typeface="Times New Roman"/>
              </a:rPr>
              <a:t>Behavior/What</a:t>
            </a:r>
            <a:endParaRPr lang="en-US" sz="2800" dirty="0" smtClean="0">
              <a:latin typeface="Cambria"/>
              <a:ea typeface="MS Mincho"/>
              <a:cs typeface="Times New Roman"/>
            </a:endParaRPr>
          </a:p>
          <a:p>
            <a:pPr marL="342900" marR="0" lvl="0" indent="-342900">
              <a:lnSpc>
                <a:spcPct val="115000"/>
              </a:lnSpc>
              <a:spcBef>
                <a:spcPts val="0"/>
              </a:spcBef>
              <a:spcAft>
                <a:spcPts val="0"/>
              </a:spcAft>
              <a:buFont typeface="Symbol"/>
              <a:buChar char=""/>
            </a:pPr>
            <a:r>
              <a:rPr lang="en-US" sz="2800" b="1" dirty="0" smtClean="0">
                <a:solidFill>
                  <a:srgbClr val="7030A0"/>
                </a:solidFill>
                <a:latin typeface="Arial"/>
                <a:ea typeface="MS Mincho"/>
                <a:cs typeface="Times New Roman"/>
              </a:rPr>
              <a:t>Condition/How</a:t>
            </a:r>
          </a:p>
          <a:p>
            <a:pPr marL="342900" marR="0" lvl="0" indent="-342900">
              <a:lnSpc>
                <a:spcPct val="115000"/>
              </a:lnSpc>
              <a:spcBef>
                <a:spcPts val="0"/>
              </a:spcBef>
              <a:spcAft>
                <a:spcPts val="0"/>
              </a:spcAft>
              <a:buFont typeface="Symbol"/>
              <a:buChar char=""/>
            </a:pPr>
            <a:r>
              <a:rPr lang="en-US" sz="2800" b="1" dirty="0">
                <a:solidFill>
                  <a:srgbClr val="0070C0"/>
                </a:solidFill>
                <a:latin typeface="Arial"/>
                <a:ea typeface="MS Mincho"/>
                <a:cs typeface="Times New Roman"/>
              </a:rPr>
              <a:t>Degree/How much</a:t>
            </a:r>
            <a:endParaRPr lang="en-US" sz="2800" dirty="0">
              <a:latin typeface="Cambria"/>
              <a:ea typeface="MS Mincho"/>
              <a:cs typeface="Times New Roman"/>
            </a:endParaRPr>
          </a:p>
          <a:p>
            <a:pPr marL="342900" marR="0" lvl="0" indent="-342900">
              <a:lnSpc>
                <a:spcPct val="115000"/>
              </a:lnSpc>
              <a:spcBef>
                <a:spcPts val="0"/>
              </a:spcBef>
              <a:spcAft>
                <a:spcPts val="0"/>
              </a:spcAft>
              <a:buFont typeface="Symbol"/>
              <a:buChar char=""/>
            </a:pPr>
            <a:endParaRPr lang="en-US" sz="2800" dirty="0" smtClean="0">
              <a:latin typeface="Cambria"/>
              <a:ea typeface="MS Mincho"/>
              <a:cs typeface="Times New Roman"/>
            </a:endParaRPr>
          </a:p>
          <a:p>
            <a:pPr marL="342900" marR="0" lvl="0" indent="-342900">
              <a:lnSpc>
                <a:spcPct val="115000"/>
              </a:lnSpc>
              <a:spcBef>
                <a:spcPts val="0"/>
              </a:spcBef>
              <a:spcAft>
                <a:spcPts val="0"/>
              </a:spcAft>
              <a:buFont typeface="Symbol"/>
              <a:buChar char=""/>
            </a:pPr>
            <a:endParaRPr lang="en-US" sz="2800" dirty="0" smtClean="0">
              <a:latin typeface="Cambria"/>
              <a:ea typeface="MS Mincho"/>
              <a:cs typeface="Times New Roman"/>
            </a:endParaRPr>
          </a:p>
          <a:p>
            <a:endParaRPr lang="en-US" dirty="0" smtClean="0"/>
          </a:p>
          <a:p>
            <a:endParaRPr lang="en-US" dirty="0"/>
          </a:p>
        </p:txBody>
      </p:sp>
      <p:sp>
        <p:nvSpPr>
          <p:cNvPr id="4" name="Content Placeholder 3"/>
          <p:cNvSpPr>
            <a:spLocks noGrp="1"/>
          </p:cNvSpPr>
          <p:nvPr>
            <p:ph sz="half" idx="2"/>
          </p:nvPr>
        </p:nvSpPr>
        <p:spPr>
          <a:xfrm>
            <a:off x="4648200" y="1371600"/>
            <a:ext cx="4191000" cy="5029200"/>
          </a:xfrm>
        </p:spPr>
        <p:txBody>
          <a:bodyPr>
            <a:normAutofit fontScale="92500" lnSpcReduction="10000"/>
          </a:bodyPr>
          <a:lstStyle/>
          <a:p>
            <a:r>
              <a:rPr lang="en-US" u="sng" dirty="0" smtClean="0"/>
              <a:t>DoSA Practice:</a:t>
            </a:r>
          </a:p>
          <a:p>
            <a:endParaRPr lang="en-US" u="sng" dirty="0"/>
          </a:p>
          <a:p>
            <a:r>
              <a:rPr lang="en-US" i="1" dirty="0" smtClean="0"/>
              <a:t>Using your ABCDs, write a sample learning outcome for your area.</a:t>
            </a:r>
          </a:p>
          <a:p>
            <a:endParaRPr lang="en-US" i="1" dirty="0"/>
          </a:p>
          <a:p>
            <a:endParaRPr lang="en-US"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2590800" cy="990600"/>
          </a:xfrm>
        </p:spPr>
        <p:txBody>
          <a:bodyPr/>
          <a:lstStyle/>
          <a:p>
            <a:r>
              <a:rPr lang="en-US" sz="3600" dirty="0"/>
              <a:t>The 3 Ms</a:t>
            </a:r>
          </a:p>
        </p:txBody>
      </p:sp>
      <p:sp>
        <p:nvSpPr>
          <p:cNvPr id="3" name="Text Placeholder 2"/>
          <p:cNvSpPr>
            <a:spLocks noGrp="1"/>
          </p:cNvSpPr>
          <p:nvPr>
            <p:ph type="body" idx="2"/>
          </p:nvPr>
        </p:nvSpPr>
        <p:spPr>
          <a:xfrm>
            <a:off x="304800" y="1905000"/>
            <a:ext cx="2667000" cy="4267199"/>
          </a:xfrm>
        </p:spPr>
        <p:txBody>
          <a:bodyPr>
            <a:normAutofit/>
          </a:bodyPr>
          <a:lstStyle/>
          <a:p>
            <a:r>
              <a:rPr lang="en-US" sz="2400" i="1" dirty="0"/>
              <a:t>Check your outcome against these criteria:</a:t>
            </a:r>
          </a:p>
        </p:txBody>
      </p:sp>
      <p:sp>
        <p:nvSpPr>
          <p:cNvPr id="4" name="Content Placeholder 3"/>
          <p:cNvSpPr>
            <a:spLocks noGrp="1"/>
          </p:cNvSpPr>
          <p:nvPr>
            <p:ph sz="quarter" idx="1"/>
          </p:nvPr>
        </p:nvSpPr>
        <p:spPr>
          <a:xfrm>
            <a:off x="3124200" y="685800"/>
            <a:ext cx="5638800" cy="5029200"/>
          </a:xfrm>
        </p:spPr>
        <p:txBody>
          <a:bodyPr>
            <a:normAutofit lnSpcReduction="10000"/>
          </a:bodyPr>
          <a:lstStyle/>
          <a:p>
            <a:pPr lvl="0"/>
            <a:r>
              <a:rPr lang="en-US" u="sng" dirty="0"/>
              <a:t>Meaningful</a:t>
            </a:r>
            <a:r>
              <a:rPr lang="en-US" dirty="0"/>
              <a:t>: How does the outcome support the departmental mission or goal</a:t>
            </a:r>
            <a:r>
              <a:rPr lang="en-US" dirty="0" smtClean="0"/>
              <a:t>?</a:t>
            </a:r>
          </a:p>
          <a:p>
            <a:pPr marL="0" lvl="0" indent="0">
              <a:buNone/>
            </a:pPr>
            <a:endParaRPr lang="en-US" dirty="0"/>
          </a:p>
          <a:p>
            <a:pPr lvl="0"/>
            <a:r>
              <a:rPr lang="en-US" u="sng" dirty="0"/>
              <a:t>Manageable</a:t>
            </a:r>
            <a:r>
              <a:rPr lang="en-US" dirty="0"/>
              <a:t>: What is needed to foster the achievement of the outcome? Is the outcome realistic</a:t>
            </a:r>
            <a:r>
              <a:rPr lang="en-US" dirty="0" smtClean="0"/>
              <a:t>?</a:t>
            </a:r>
          </a:p>
          <a:p>
            <a:pPr lvl="0"/>
            <a:endParaRPr lang="en-US" dirty="0"/>
          </a:p>
          <a:p>
            <a:pPr lvl="0"/>
            <a:r>
              <a:rPr lang="en-US" u="sng" dirty="0"/>
              <a:t>Measurable:</a:t>
            </a:r>
            <a:r>
              <a:rPr lang="en-US" dirty="0"/>
              <a:t> How will you know if the outcome is achieved? What is the assessment method?</a:t>
            </a:r>
          </a:p>
          <a:p>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467600" y="6497801"/>
            <a:ext cx="1303020" cy="13589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Example and Practice 2 </a:t>
            </a:r>
            <a:endParaRPr lang="en-US" dirty="0"/>
          </a:p>
        </p:txBody>
      </p:sp>
      <p:sp>
        <p:nvSpPr>
          <p:cNvPr id="9" name="Content Placeholder 8"/>
          <p:cNvSpPr>
            <a:spLocks noGrp="1"/>
          </p:cNvSpPr>
          <p:nvPr>
            <p:ph sz="half" idx="1"/>
          </p:nvPr>
        </p:nvSpPr>
        <p:spPr>
          <a:xfrm>
            <a:off x="301752" y="1371600"/>
            <a:ext cx="4194048" cy="4953000"/>
          </a:xfrm>
        </p:spPr>
        <p:txBody>
          <a:bodyPr>
            <a:normAutofit fontScale="77500" lnSpcReduction="20000"/>
          </a:bodyPr>
          <a:lstStyle/>
          <a:p>
            <a:pPr marL="0" indent="0">
              <a:buNone/>
            </a:pPr>
            <a:r>
              <a:rPr lang="en-US" u="sng" dirty="0"/>
              <a:t>Example: </a:t>
            </a:r>
            <a:endParaRPr lang="en-US" u="sng" dirty="0" smtClean="0"/>
          </a:p>
          <a:p>
            <a:pPr marL="0" indent="0">
              <a:buNone/>
            </a:pPr>
            <a:endParaRPr lang="en-US" u="sng" dirty="0" smtClean="0"/>
          </a:p>
          <a:p>
            <a:r>
              <a:rPr lang="en-US" dirty="0" smtClean="0"/>
              <a:t>To </a:t>
            </a:r>
            <a:r>
              <a:rPr lang="en-US" dirty="0"/>
              <a:t>improve this learning outcome statement: “RAs will be more self-aware as leaders”, you could make it</a:t>
            </a:r>
            <a:r>
              <a:rPr lang="en-US" dirty="0" smtClean="0"/>
              <a:t>:</a:t>
            </a:r>
          </a:p>
          <a:p>
            <a:pPr marL="0" indent="0">
              <a:buNone/>
            </a:pPr>
            <a:endParaRPr lang="en-US" dirty="0"/>
          </a:p>
          <a:p>
            <a:r>
              <a:rPr lang="en-US" b="1" dirty="0"/>
              <a:t>“As a result of attending </a:t>
            </a:r>
            <a:r>
              <a:rPr lang="en-US" b="1" dirty="0" smtClean="0"/>
              <a:t>Resident Advisor </a:t>
            </a:r>
            <a:r>
              <a:rPr lang="en-US" b="1" dirty="0"/>
              <a:t>training</a:t>
            </a:r>
            <a:r>
              <a:rPr lang="en-US" b="1" dirty="0" smtClean="0"/>
              <a:t>, hosted by the Office of Residence Life, Resident Advisors will </a:t>
            </a:r>
            <a:r>
              <a:rPr lang="en-US" b="1" dirty="0"/>
              <a:t>be able to accurately assess the strengths and weaknesses of their leadership skills.” </a:t>
            </a:r>
            <a:endParaRPr lang="en-US" dirty="0"/>
          </a:p>
          <a:p>
            <a:pPr marL="0" indent="0">
              <a:buNone/>
            </a:pPr>
            <a:endParaRPr lang="en-US" dirty="0"/>
          </a:p>
        </p:txBody>
      </p:sp>
      <p:sp>
        <p:nvSpPr>
          <p:cNvPr id="10" name="Content Placeholder 9"/>
          <p:cNvSpPr>
            <a:spLocks noGrp="1"/>
          </p:cNvSpPr>
          <p:nvPr>
            <p:ph sz="half" idx="2"/>
          </p:nvPr>
        </p:nvSpPr>
        <p:spPr/>
        <p:txBody>
          <a:bodyPr>
            <a:normAutofit fontScale="77500" lnSpcReduction="20000"/>
          </a:bodyPr>
          <a:lstStyle/>
          <a:p>
            <a:pPr marL="0" indent="0">
              <a:buNone/>
            </a:pPr>
            <a:r>
              <a:rPr lang="en-US" u="sng" dirty="0" smtClean="0"/>
              <a:t>DoSA Practice</a:t>
            </a:r>
          </a:p>
          <a:p>
            <a:endParaRPr lang="en-US" dirty="0" smtClean="0"/>
          </a:p>
          <a:p>
            <a:r>
              <a:rPr lang="en-US" i="1" dirty="0" smtClean="0"/>
              <a:t>Revise the sample learning outcome that you wrote for </a:t>
            </a:r>
            <a:r>
              <a:rPr lang="en-US" i="1" dirty="0"/>
              <a:t>your area</a:t>
            </a:r>
            <a:r>
              <a:rPr lang="en-US" i="1" dirty="0" smtClean="0"/>
              <a:t>.</a:t>
            </a:r>
          </a:p>
          <a:p>
            <a:endParaRPr lang="en-US" i="1" dirty="0" smtClean="0"/>
          </a:p>
          <a:p>
            <a:r>
              <a:rPr lang="en-US" i="1" dirty="0" smtClean="0"/>
              <a:t>Is it all three Ms?</a:t>
            </a:r>
          </a:p>
          <a:p>
            <a:pPr lvl="1"/>
            <a:r>
              <a:rPr lang="en-US" u="sng" dirty="0"/>
              <a:t>Meaningful</a:t>
            </a:r>
            <a:r>
              <a:rPr lang="en-US" dirty="0"/>
              <a:t>: How does the outcome support the departmental mission or goal?</a:t>
            </a:r>
          </a:p>
          <a:p>
            <a:pPr marL="0" lvl="0" indent="0">
              <a:buNone/>
            </a:pPr>
            <a:endParaRPr lang="en-US" dirty="0"/>
          </a:p>
          <a:p>
            <a:pPr lvl="1"/>
            <a:r>
              <a:rPr lang="en-US" u="sng" dirty="0"/>
              <a:t>Manageable</a:t>
            </a:r>
            <a:r>
              <a:rPr lang="en-US" dirty="0"/>
              <a:t>: What is needed to foster the achievement of the outcome? Is the outcome realistic?</a:t>
            </a:r>
          </a:p>
          <a:p>
            <a:pPr lvl="0"/>
            <a:endParaRPr lang="en-US" dirty="0"/>
          </a:p>
          <a:p>
            <a:pPr lvl="1"/>
            <a:r>
              <a:rPr lang="en-US" u="sng" dirty="0"/>
              <a:t>Measurable:</a:t>
            </a:r>
            <a:r>
              <a:rPr lang="en-US" dirty="0"/>
              <a:t> How will you know if the outcome is achieved? What is the assessment method?</a:t>
            </a:r>
          </a:p>
          <a:p>
            <a:endParaRPr lang="en-US" i="1" dirty="0"/>
          </a:p>
          <a:p>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7467600" y="6497801"/>
            <a:ext cx="1303020" cy="135890"/>
          </a:xfrm>
          <a:prstGeom prst="rect">
            <a:avLst/>
          </a:prstGeom>
        </p:spPr>
      </p:pic>
    </p:spTree>
    <p:extLst>
      <p:ext uri="{BB962C8B-B14F-4D97-AF65-F5344CB8AC3E}">
        <p14:creationId xmlns:p14="http://schemas.microsoft.com/office/powerpoint/2010/main" val="147575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13648" cy="914400"/>
          </a:xfrm>
        </p:spPr>
        <p:txBody>
          <a:bodyPr/>
          <a:lstStyle/>
          <a:p>
            <a:r>
              <a:rPr lang="en-US" dirty="0" smtClean="0"/>
              <a:t>Bloom’s Taxonomy</a:t>
            </a:r>
            <a:endParaRPr lang="en-US" dirty="0"/>
          </a:p>
        </p:txBody>
      </p:sp>
      <p:pic>
        <p:nvPicPr>
          <p:cNvPr id="5" name="Picture 4"/>
          <p:cNvPicPr>
            <a:picLocks noChangeAspect="1"/>
          </p:cNvPicPr>
          <p:nvPr/>
        </p:nvPicPr>
        <p:blipFill>
          <a:blip r:embed="rId3" cstate="print"/>
          <a:srcRect/>
          <a:stretch>
            <a:fillRect/>
          </a:stretch>
        </p:blipFill>
        <p:spPr bwMode="auto">
          <a:xfrm>
            <a:off x="7315200" y="5334000"/>
            <a:ext cx="1600200" cy="838200"/>
          </a:xfrm>
          <a:prstGeom prst="rect">
            <a:avLst/>
          </a:prstGeom>
          <a:noFill/>
          <a:ln w="9525">
            <a:noFill/>
            <a:miter lim="800000"/>
            <a:headEnd/>
            <a:tailEnd/>
          </a:ln>
        </p:spPr>
      </p:pic>
      <p:pic>
        <p:nvPicPr>
          <p:cNvPr id="4" name="Picture 3"/>
          <p:cNvPicPr/>
          <p:nvPr/>
        </p:nvPicPr>
        <p:blipFill rotWithShape="1">
          <a:blip r:embed="rId4"/>
          <a:srcRect/>
          <a:stretch/>
        </p:blipFill>
        <p:spPr>
          <a:xfrm>
            <a:off x="0" y="0"/>
            <a:ext cx="9144000" cy="6858000"/>
          </a:xfrm>
          <a:prstGeom prst="rect">
            <a:avLst/>
          </a:prstGeom>
        </p:spPr>
      </p:pic>
      <p:sp>
        <p:nvSpPr>
          <p:cNvPr id="3" name="TextBox 2"/>
          <p:cNvSpPr txBox="1"/>
          <p:nvPr/>
        </p:nvSpPr>
        <p:spPr>
          <a:xfrm>
            <a:off x="7063509" y="6586220"/>
            <a:ext cx="2057400" cy="230832"/>
          </a:xfrm>
          <a:prstGeom prst="rect">
            <a:avLst/>
          </a:prstGeom>
          <a:noFill/>
        </p:spPr>
        <p:txBody>
          <a:bodyPr wrap="square" rtlCol="0">
            <a:spAutoFit/>
          </a:bodyPr>
          <a:lstStyle/>
          <a:p>
            <a:r>
              <a:rPr lang="en-US" sz="900" dirty="0"/>
              <a:t>Source:</a:t>
            </a:r>
          </a:p>
        </p:txBody>
      </p:sp>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7596216" y="6633691"/>
            <a:ext cx="1303020" cy="13589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81000"/>
            <a:ext cx="8534400" cy="758952"/>
          </a:xfrm>
        </p:spPr>
        <p:txBody>
          <a:bodyPr>
            <a:normAutofit fontScale="90000"/>
          </a:bodyPr>
          <a:lstStyle/>
          <a:p>
            <a:r>
              <a:rPr lang="en-US" b="1" dirty="0"/>
              <a:t>Initial Problems Encountered When Writing Learning Outcomes</a:t>
            </a:r>
            <a:r>
              <a:rPr lang="en-US" b="1" dirty="0" smtClean="0"/>
              <a:t>:</a:t>
            </a:r>
            <a:endParaRPr lang="en-US" dirty="0"/>
          </a:p>
        </p:txBody>
      </p:sp>
      <p:sp>
        <p:nvSpPr>
          <p:cNvPr id="8" name="Content Placeholder 7"/>
          <p:cNvSpPr>
            <a:spLocks noGrp="1"/>
          </p:cNvSpPr>
          <p:nvPr>
            <p:ph sz="quarter" idx="1"/>
          </p:nvPr>
        </p:nvSpPr>
        <p:spPr/>
        <p:txBody>
          <a:bodyPr>
            <a:normAutofit/>
          </a:bodyPr>
          <a:lstStyle/>
          <a:p>
            <a:pPr lvl="0"/>
            <a:r>
              <a:rPr lang="en-US" dirty="0" smtClean="0"/>
              <a:t>Describe </a:t>
            </a:r>
            <a:r>
              <a:rPr lang="en-US" dirty="0"/>
              <a:t>program outcomes, rather than learning outcomes</a:t>
            </a:r>
          </a:p>
          <a:p>
            <a:pPr lvl="0"/>
            <a:r>
              <a:rPr lang="en-US" dirty="0"/>
              <a:t>People don’t use </a:t>
            </a:r>
            <a:r>
              <a:rPr lang="en-US" b="1" i="1" u="sng" dirty="0"/>
              <a:t>Bloom’s taxonomy verbs</a:t>
            </a:r>
            <a:r>
              <a:rPr lang="en-US" dirty="0"/>
              <a:t> and instead use vague terms like: appreciate, become aware of/familiar with, know, learn, value…</a:t>
            </a:r>
          </a:p>
          <a:p>
            <a:pPr lvl="0"/>
            <a:r>
              <a:rPr lang="en-US" dirty="0"/>
              <a:t>Too vast/complex, too wordy</a:t>
            </a:r>
          </a:p>
          <a:p>
            <a:pPr lvl="0"/>
            <a:r>
              <a:rPr lang="en-US" dirty="0"/>
              <a:t>Multiple outcomes in one learning outcome statement (the word “and” is usually a clue!)</a:t>
            </a:r>
          </a:p>
          <a:p>
            <a:pPr lvl="0"/>
            <a:r>
              <a:rPr lang="en-US" dirty="0"/>
              <a:t>Not specific enough (e.g., effective communication skills)</a:t>
            </a:r>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467600" y="6497801"/>
            <a:ext cx="1303020" cy="13589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381000"/>
            <a:ext cx="8534400" cy="758952"/>
          </a:xfrm>
        </p:spPr>
        <p:txBody>
          <a:bodyPr>
            <a:normAutofit fontScale="90000"/>
          </a:bodyPr>
          <a:lstStyle/>
          <a:p>
            <a:pPr eaLnBrk="1" hangingPunct="1"/>
            <a:r>
              <a:rPr lang="en-US" dirty="0" smtClean="0"/>
              <a:t>Common Mistakes in Writing Learning Outcomes</a:t>
            </a:r>
          </a:p>
        </p:txBody>
      </p:sp>
      <p:sp>
        <p:nvSpPr>
          <p:cNvPr id="26627" name="Content Placeholder 2"/>
          <p:cNvSpPr>
            <a:spLocks noGrp="1"/>
          </p:cNvSpPr>
          <p:nvPr>
            <p:ph idx="1"/>
          </p:nvPr>
        </p:nvSpPr>
        <p:spPr>
          <a:xfrm>
            <a:off x="152400" y="1527048"/>
            <a:ext cx="8653272" cy="4797552"/>
          </a:xfrm>
        </p:spPr>
        <p:txBody>
          <a:bodyPr>
            <a:normAutofit fontScale="92500" lnSpcReduction="10000"/>
          </a:bodyPr>
          <a:lstStyle/>
          <a:p>
            <a:pPr eaLnBrk="1" hangingPunct="1"/>
            <a:r>
              <a:rPr lang="en-US" sz="2000" dirty="0" smtClean="0"/>
              <a:t>The learning outcomes don’t align with department, college, or university goals</a:t>
            </a:r>
          </a:p>
          <a:p>
            <a:pPr eaLnBrk="1" hangingPunct="1"/>
            <a:endParaRPr lang="en-US" sz="2000" dirty="0" smtClean="0"/>
          </a:p>
          <a:p>
            <a:pPr eaLnBrk="1" hangingPunct="1"/>
            <a:r>
              <a:rPr lang="en-US" sz="2000" dirty="0" smtClean="0"/>
              <a:t>Outcomes include words that are hard or impossible to measure (understand, appreciate, know about, become familiar with, learn about, become aware of)</a:t>
            </a:r>
          </a:p>
          <a:p>
            <a:pPr eaLnBrk="1" hangingPunct="1"/>
            <a:endParaRPr lang="en-US" sz="2000" dirty="0" smtClean="0"/>
          </a:p>
          <a:p>
            <a:pPr eaLnBrk="1" hangingPunct="1"/>
            <a:r>
              <a:rPr lang="en-US" sz="2000" dirty="0" smtClean="0"/>
              <a:t>Outcomes include too many skills in one statement</a:t>
            </a:r>
          </a:p>
          <a:p>
            <a:pPr eaLnBrk="1" hangingPunct="1"/>
            <a:endParaRPr lang="en-US" sz="2000" dirty="0" smtClean="0"/>
          </a:p>
          <a:p>
            <a:pPr eaLnBrk="1" hangingPunct="1"/>
            <a:r>
              <a:rPr lang="en-US" sz="2000" dirty="0" smtClean="0"/>
              <a:t>Outcomes measure satisfaction or performance evaluation rather than learning of the student</a:t>
            </a:r>
          </a:p>
          <a:p>
            <a:pPr eaLnBrk="1" hangingPunct="1"/>
            <a:endParaRPr lang="en-US" sz="2000" dirty="0" smtClean="0"/>
          </a:p>
          <a:p>
            <a:pPr eaLnBrk="1" hangingPunct="1"/>
            <a:r>
              <a:rPr lang="en-US" sz="2000" dirty="0" smtClean="0"/>
              <a:t>There are too many learning outcomes</a:t>
            </a:r>
          </a:p>
          <a:p>
            <a:pPr eaLnBrk="1" hangingPunct="1"/>
            <a:endParaRPr lang="en-US" sz="2000" dirty="0" smtClean="0"/>
          </a:p>
          <a:p>
            <a:pPr eaLnBrk="1" hangingPunct="1"/>
            <a:r>
              <a:rPr lang="en-US" sz="2000" dirty="0" smtClean="0"/>
              <a:t>Only one person wrote, reviewed, edited and implemented the outcome</a:t>
            </a:r>
          </a:p>
          <a:p>
            <a:pPr eaLnBrk="1" hangingPunct="1"/>
            <a:endParaRPr lang="en-US" dirty="0" smtClean="0"/>
          </a:p>
          <a:p>
            <a:pPr eaLnBrk="1" hangingPunct="1"/>
            <a:endParaRPr lang="en-US" dirty="0" smtClean="0"/>
          </a:p>
        </p:txBody>
      </p:sp>
      <p:sp>
        <p:nvSpPr>
          <p:cNvPr id="4" name="TextBox 3"/>
          <p:cNvSpPr txBox="1"/>
          <p:nvPr/>
        </p:nvSpPr>
        <p:spPr>
          <a:xfrm>
            <a:off x="7467600" y="6400799"/>
            <a:ext cx="1981200" cy="276999"/>
          </a:xfrm>
          <a:prstGeom prst="rect">
            <a:avLst/>
          </a:prstGeom>
          <a:noFill/>
        </p:spPr>
        <p:txBody>
          <a:bodyPr wrap="square" rtlCol="0">
            <a:spAutoFit/>
          </a:bodyPr>
          <a:lstStyle/>
          <a:p>
            <a:r>
              <a:rPr lang="en-US" sz="1200" dirty="0" smtClean="0">
                <a:solidFill>
                  <a:schemeClr val="bg1"/>
                </a:solidFill>
              </a:rPr>
              <a:t>Osters, (2013)</a:t>
            </a:r>
            <a:endParaRPr lang="en-US" sz="1200" dirty="0">
              <a:solidFill>
                <a:schemeClr val="bg1"/>
              </a:solidFill>
            </a:endParaRPr>
          </a:p>
        </p:txBody>
      </p:sp>
    </p:spTree>
    <p:extLst>
      <p:ext uri="{BB962C8B-B14F-4D97-AF65-F5344CB8AC3E}">
        <p14:creationId xmlns:p14="http://schemas.microsoft.com/office/powerpoint/2010/main" val="1787045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Bloom’s Taxonomy – Action Verbs</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554" y="1556327"/>
            <a:ext cx="8842238" cy="4615874"/>
          </a:xfrm>
          <a:prstGeom prst="rect">
            <a:avLst/>
          </a:prstGeom>
        </p:spPr>
      </p:pic>
      <p:sp>
        <p:nvSpPr>
          <p:cNvPr id="6" name="TextBox 5"/>
          <p:cNvSpPr txBox="1"/>
          <p:nvPr/>
        </p:nvSpPr>
        <p:spPr>
          <a:xfrm>
            <a:off x="7467600" y="6400799"/>
            <a:ext cx="1981200" cy="276999"/>
          </a:xfrm>
          <a:prstGeom prst="rect">
            <a:avLst/>
          </a:prstGeom>
          <a:noFill/>
        </p:spPr>
        <p:txBody>
          <a:bodyPr wrap="square" rtlCol="0">
            <a:spAutoFit/>
          </a:bodyPr>
          <a:lstStyle/>
          <a:p>
            <a:r>
              <a:rPr lang="en-US" sz="1200" dirty="0" smtClean="0">
                <a:solidFill>
                  <a:schemeClr val="bg1"/>
                </a:solidFill>
              </a:rPr>
              <a:t>Osters, (2013)</a:t>
            </a:r>
            <a:endParaRPr lang="en-US" sz="1200" dirty="0">
              <a:solidFill>
                <a:schemeClr val="bg1"/>
              </a:solidFill>
            </a:endParaRPr>
          </a:p>
        </p:txBody>
      </p:sp>
    </p:spTree>
    <p:extLst>
      <p:ext uri="{BB962C8B-B14F-4D97-AF65-F5344CB8AC3E}">
        <p14:creationId xmlns:p14="http://schemas.microsoft.com/office/powerpoint/2010/main" val="29822070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be SMART?</a:t>
            </a:r>
            <a:endParaRPr lang="en-US" dirty="0"/>
          </a:p>
        </p:txBody>
      </p:sp>
      <p:sp>
        <p:nvSpPr>
          <p:cNvPr id="3" name="Content Placeholder 2"/>
          <p:cNvSpPr>
            <a:spLocks noGrp="1"/>
          </p:cNvSpPr>
          <p:nvPr>
            <p:ph sz="quarter" idx="1"/>
          </p:nvPr>
        </p:nvSpPr>
        <p:spPr>
          <a:xfrm>
            <a:off x="301752" y="1527048"/>
            <a:ext cx="8613648" cy="4111752"/>
          </a:xfrm>
        </p:spPr>
        <p:txBody>
          <a:bodyPr>
            <a:normAutofit/>
          </a:bodyPr>
          <a:lstStyle/>
          <a:p>
            <a:r>
              <a:rPr lang="en-US" sz="4400" dirty="0" smtClean="0"/>
              <a:t>S</a:t>
            </a:r>
            <a:r>
              <a:rPr lang="en-US" dirty="0"/>
              <a:t> – </a:t>
            </a:r>
            <a:r>
              <a:rPr lang="en-US" dirty="0" smtClean="0"/>
              <a:t>Specific</a:t>
            </a:r>
          </a:p>
          <a:p>
            <a:r>
              <a:rPr lang="en-US" sz="4400" dirty="0" smtClean="0"/>
              <a:t>M</a:t>
            </a:r>
            <a:r>
              <a:rPr lang="en-US" dirty="0" smtClean="0"/>
              <a:t> </a:t>
            </a:r>
            <a:r>
              <a:rPr lang="en-US" dirty="0"/>
              <a:t>–</a:t>
            </a:r>
            <a:r>
              <a:rPr lang="en-US" dirty="0" smtClean="0"/>
              <a:t> Measurable</a:t>
            </a:r>
          </a:p>
          <a:p>
            <a:r>
              <a:rPr lang="en-US" sz="4400" dirty="0" smtClean="0"/>
              <a:t>A</a:t>
            </a:r>
            <a:r>
              <a:rPr lang="en-US" dirty="0" smtClean="0"/>
              <a:t> – Attainable/Ambitious</a:t>
            </a:r>
          </a:p>
          <a:p>
            <a:r>
              <a:rPr lang="en-US" sz="4400" dirty="0" smtClean="0"/>
              <a:t>R</a:t>
            </a:r>
            <a:r>
              <a:rPr lang="en-US" dirty="0" smtClean="0"/>
              <a:t> – Relevant/Resource-Conscious</a:t>
            </a:r>
          </a:p>
          <a:p>
            <a:r>
              <a:rPr lang="en-US" sz="4400" dirty="0" smtClean="0"/>
              <a:t>T</a:t>
            </a:r>
            <a:r>
              <a:rPr lang="en-US" dirty="0" smtClean="0"/>
              <a:t> – Time-Sensitive/Timely</a:t>
            </a:r>
          </a:p>
          <a:p>
            <a:endParaRPr lang="en-US" dirty="0"/>
          </a:p>
        </p:txBody>
      </p:sp>
    </p:spTree>
    <p:extLst>
      <p:ext uri="{BB962C8B-B14F-4D97-AF65-F5344CB8AC3E}">
        <p14:creationId xmlns:p14="http://schemas.microsoft.com/office/powerpoint/2010/main" val="367834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772400" cy="1362075"/>
          </a:xfrm>
        </p:spPr>
        <p:txBody>
          <a:bodyPr/>
          <a:lstStyle/>
          <a:p>
            <a:r>
              <a:rPr lang="en-US" dirty="0" smtClean="0"/>
              <a:t>What is Assessment?</a:t>
            </a:r>
            <a:endParaRPr lang="en-US" dirty="0"/>
          </a:p>
        </p:txBody>
      </p:sp>
      <p:sp>
        <p:nvSpPr>
          <p:cNvPr id="3" name="Text Placeholder 2"/>
          <p:cNvSpPr>
            <a:spLocks noGrp="1"/>
          </p:cNvSpPr>
          <p:nvPr>
            <p:ph type="body" idx="1"/>
          </p:nvPr>
        </p:nvSpPr>
        <p:spPr>
          <a:xfrm>
            <a:off x="152400" y="1905000"/>
            <a:ext cx="8991600" cy="3962400"/>
          </a:xfrm>
        </p:spPr>
        <p:txBody>
          <a:bodyPr>
            <a:normAutofit lnSpcReduction="10000"/>
          </a:bodyPr>
          <a:lstStyle/>
          <a:p>
            <a:pPr marL="388620" indent="-342900">
              <a:buFont typeface="Arial" panose="020B0604020202020204" pitchFamily="34" charset="0"/>
              <a:buChar char="•"/>
            </a:pPr>
            <a:r>
              <a:rPr lang="en-US" sz="2400" dirty="0"/>
              <a:t>A three step process which includes</a:t>
            </a:r>
            <a:r>
              <a:rPr lang="en-US" sz="2400" b="1" dirty="0"/>
              <a:t> </a:t>
            </a:r>
            <a:r>
              <a:rPr lang="en-US" sz="2400" dirty="0"/>
              <a:t>the systematic collection, analysis, and use of information to improve department and/or program effectiveness and/or student learning and </a:t>
            </a:r>
            <a:r>
              <a:rPr lang="en-US" sz="2400" dirty="0" smtClean="0"/>
              <a:t>development</a:t>
            </a:r>
          </a:p>
          <a:p>
            <a:r>
              <a:rPr lang="en-US" sz="1500" dirty="0" smtClean="0"/>
              <a:t>	- Auburn University Division of Student Affairs Common Language</a:t>
            </a:r>
          </a:p>
          <a:p>
            <a:pPr marL="331470" indent="-285750">
              <a:buFont typeface="Arial" panose="020B0604020202020204" pitchFamily="34" charset="0"/>
              <a:buChar char="•"/>
            </a:pPr>
            <a:endParaRPr lang="en-US" sz="1500" dirty="0" smtClean="0"/>
          </a:p>
          <a:p>
            <a:pPr marL="331470" indent="-285750">
              <a:buFont typeface="Arial" panose="020B0604020202020204" pitchFamily="34" charset="0"/>
              <a:buChar char="•"/>
            </a:pPr>
            <a:endParaRPr lang="en-US" sz="1500" dirty="0"/>
          </a:p>
          <a:p>
            <a:pPr marL="388620" lvl="0" indent="-342900">
              <a:lnSpc>
                <a:spcPct val="90000"/>
              </a:lnSpc>
              <a:buFont typeface="Arial" panose="020B0604020202020204" pitchFamily="34" charset="0"/>
              <a:buChar char="•"/>
            </a:pPr>
            <a:r>
              <a:rPr lang="en-US" altLang="en-US" sz="2400" kern="0" dirty="0"/>
              <a:t>Assessment is any effort to </a:t>
            </a:r>
            <a:r>
              <a:rPr lang="en-US" altLang="en-US" sz="2400" i="1" kern="0" dirty="0"/>
              <a:t>gather, analyze, and interpret evidence</a:t>
            </a:r>
            <a:r>
              <a:rPr lang="en-US" altLang="en-US" sz="2400" kern="0" dirty="0"/>
              <a:t> which describes institutional, departmental, divisional or agency effectiveness.”</a:t>
            </a:r>
          </a:p>
          <a:p>
            <a:pPr>
              <a:lnSpc>
                <a:spcPct val="90000"/>
              </a:lnSpc>
            </a:pPr>
            <a:r>
              <a:rPr lang="en-US" altLang="en-US" sz="2400" kern="0" dirty="0" smtClean="0"/>
              <a:t>	- </a:t>
            </a:r>
            <a:r>
              <a:rPr lang="en-US" altLang="en-US" sz="1500" dirty="0" smtClean="0">
                <a:cs typeface="Times New Roman" pitchFamily="18" charset="0"/>
              </a:rPr>
              <a:t>Upcraft</a:t>
            </a:r>
            <a:r>
              <a:rPr lang="en-US" altLang="en-US" sz="1500" dirty="0">
                <a:cs typeface="Times New Roman" pitchFamily="18" charset="0"/>
              </a:rPr>
              <a:t>, M. &amp; Schuh, J. (1996).  </a:t>
            </a:r>
            <a:r>
              <a:rPr lang="en-US" altLang="en-US" sz="1500" i="1" dirty="0">
                <a:cs typeface="Times New Roman" pitchFamily="18" charset="0"/>
              </a:rPr>
              <a:t>Assessment in student affairs: A guide </a:t>
            </a:r>
            <a:r>
              <a:rPr lang="en-US" altLang="en-US" sz="1500" i="1" dirty="0" smtClean="0">
                <a:cs typeface="Times New Roman" pitchFamily="18" charset="0"/>
              </a:rPr>
              <a:t>for </a:t>
            </a:r>
          </a:p>
          <a:p>
            <a:pPr>
              <a:lnSpc>
                <a:spcPct val="90000"/>
              </a:lnSpc>
            </a:pPr>
            <a:r>
              <a:rPr lang="en-US" altLang="en-US" sz="1500" i="1" dirty="0">
                <a:cs typeface="Times New Roman" pitchFamily="18" charset="0"/>
              </a:rPr>
              <a:t>	</a:t>
            </a:r>
            <a:r>
              <a:rPr lang="en-US" altLang="en-US" sz="1500" i="1" dirty="0" smtClean="0">
                <a:cs typeface="Times New Roman" pitchFamily="18" charset="0"/>
              </a:rPr>
              <a:t>practitioners</a:t>
            </a:r>
            <a:r>
              <a:rPr lang="en-US" altLang="en-US" sz="1500" dirty="0">
                <a:cs typeface="Times New Roman" pitchFamily="18" charset="0"/>
              </a:rPr>
              <a:t>.  </a:t>
            </a:r>
            <a:r>
              <a:rPr lang="en-US" altLang="en-US" sz="1500" dirty="0" smtClean="0">
                <a:cs typeface="Times New Roman" pitchFamily="18" charset="0"/>
              </a:rPr>
              <a:t>San </a:t>
            </a:r>
            <a:r>
              <a:rPr lang="en-US" altLang="en-US" sz="1500" dirty="0">
                <a:cs typeface="Times New Roman" pitchFamily="18" charset="0"/>
              </a:rPr>
              <a:t>Francisco: Jossey-Bass.</a:t>
            </a:r>
          </a:p>
          <a:p>
            <a:pPr marL="0" lvl="0" fontAlgn="base">
              <a:lnSpc>
                <a:spcPct val="90000"/>
              </a:lnSpc>
              <a:spcBef>
                <a:spcPct val="20000"/>
              </a:spcBef>
              <a:spcAft>
                <a:spcPct val="0"/>
              </a:spcAft>
              <a:buClr>
                <a:srgbClr val="3333CC"/>
              </a:buClr>
              <a:buSzPct val="60000"/>
            </a:pPr>
            <a:endParaRPr lang="en-US" altLang="en-US" sz="2400" kern="0" dirty="0" smtClean="0">
              <a:latin typeface="Georgia" panose="02040502050405020303" pitchFamily="18" charset="0"/>
            </a:endParaRPr>
          </a:p>
          <a:p>
            <a:pPr marL="331470" indent="-285750">
              <a:buFont typeface="Arial" panose="020B0604020202020204" pitchFamily="34" charset="0"/>
              <a:buChar char="•"/>
            </a:pPr>
            <a:endParaRPr lang="en-US" sz="1500" dirty="0" smtClean="0"/>
          </a:p>
          <a:p>
            <a:endParaRPr lang="en-US" sz="1500" dirty="0"/>
          </a:p>
          <a:p>
            <a:pPr marL="331470" indent="-285750">
              <a:buFont typeface="Arial" panose="020B0604020202020204" pitchFamily="34" charset="0"/>
              <a:buChar char="•"/>
            </a:pPr>
            <a:endParaRPr lang="en-US" sz="1500" dirty="0"/>
          </a:p>
          <a:p>
            <a:endParaRPr lang="en-US" dirty="0"/>
          </a:p>
        </p:txBody>
      </p:sp>
    </p:spTree>
    <p:extLst>
      <p:ext uri="{BB962C8B-B14F-4D97-AF65-F5344CB8AC3E}">
        <p14:creationId xmlns:p14="http://schemas.microsoft.com/office/powerpoint/2010/main" val="9232603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pPr algn="ctr"/>
            <a:r>
              <a:rPr lang="en-US" dirty="0" smtClean="0"/>
              <a:t>Example</a:t>
            </a:r>
            <a:endParaRPr lang="en-US" dirty="0"/>
          </a:p>
        </p:txBody>
      </p:sp>
      <p:sp>
        <p:nvSpPr>
          <p:cNvPr id="7" name="Text Placeholder 6"/>
          <p:cNvSpPr>
            <a:spLocks noGrp="1"/>
          </p:cNvSpPr>
          <p:nvPr>
            <p:ph type="body" sz="half" idx="3"/>
          </p:nvPr>
        </p:nvSpPr>
        <p:spPr/>
        <p:txBody>
          <a:bodyPr/>
          <a:lstStyle/>
          <a:p>
            <a:pPr algn="ctr"/>
            <a:r>
              <a:rPr lang="en-US" dirty="0" smtClean="0"/>
              <a:t>DoSA Practice</a:t>
            </a:r>
            <a:endParaRPr lang="en-US" dirty="0"/>
          </a:p>
        </p:txBody>
      </p:sp>
      <p:sp>
        <p:nvSpPr>
          <p:cNvPr id="3" name="Content Placeholder 2"/>
          <p:cNvSpPr>
            <a:spLocks noGrp="1"/>
          </p:cNvSpPr>
          <p:nvPr>
            <p:ph sz="quarter" idx="2"/>
          </p:nvPr>
        </p:nvSpPr>
        <p:spPr>
          <a:xfrm>
            <a:off x="228600" y="3657600"/>
            <a:ext cx="4343400" cy="2819400"/>
          </a:xfrm>
        </p:spPr>
        <p:txBody>
          <a:bodyPr>
            <a:normAutofit fontScale="70000" lnSpcReduction="20000"/>
          </a:bodyPr>
          <a:lstStyle/>
          <a:p>
            <a:r>
              <a:rPr lang="en-US" sz="4400" dirty="0" smtClean="0"/>
              <a:t>S</a:t>
            </a:r>
            <a:r>
              <a:rPr lang="en-US" dirty="0"/>
              <a:t> – </a:t>
            </a:r>
            <a:r>
              <a:rPr lang="en-US" dirty="0" smtClean="0"/>
              <a:t>Specific</a:t>
            </a:r>
          </a:p>
          <a:p>
            <a:r>
              <a:rPr lang="en-US" sz="4400" dirty="0" smtClean="0"/>
              <a:t>M</a:t>
            </a:r>
            <a:r>
              <a:rPr lang="en-US" dirty="0" smtClean="0"/>
              <a:t> </a:t>
            </a:r>
            <a:r>
              <a:rPr lang="en-US" dirty="0"/>
              <a:t>–</a:t>
            </a:r>
            <a:r>
              <a:rPr lang="en-US" dirty="0" smtClean="0"/>
              <a:t> Measurable</a:t>
            </a:r>
          </a:p>
          <a:p>
            <a:r>
              <a:rPr lang="en-US" sz="4400" dirty="0" smtClean="0"/>
              <a:t>A</a:t>
            </a:r>
            <a:r>
              <a:rPr lang="en-US" dirty="0" smtClean="0"/>
              <a:t> – Attainable/Ambitious</a:t>
            </a:r>
          </a:p>
          <a:p>
            <a:r>
              <a:rPr lang="en-US" sz="4400" dirty="0" smtClean="0"/>
              <a:t>R</a:t>
            </a:r>
            <a:r>
              <a:rPr lang="en-US" dirty="0" smtClean="0"/>
              <a:t> – Relevant/Resource-Conscious</a:t>
            </a:r>
          </a:p>
          <a:p>
            <a:r>
              <a:rPr lang="en-US" sz="4400" dirty="0" smtClean="0"/>
              <a:t>T</a:t>
            </a:r>
            <a:r>
              <a:rPr lang="en-US" dirty="0" smtClean="0"/>
              <a:t> – Time-Sensitive/Timely</a:t>
            </a:r>
          </a:p>
          <a:p>
            <a:endParaRPr lang="en-US" dirty="0"/>
          </a:p>
        </p:txBody>
      </p:sp>
      <p:sp>
        <p:nvSpPr>
          <p:cNvPr id="2" name="Title 1"/>
          <p:cNvSpPr>
            <a:spLocks noGrp="1"/>
          </p:cNvSpPr>
          <p:nvPr>
            <p:ph type="title"/>
          </p:nvPr>
        </p:nvSpPr>
        <p:spPr/>
        <p:txBody>
          <a:bodyPr>
            <a:normAutofit/>
          </a:bodyPr>
          <a:lstStyle/>
          <a:p>
            <a:r>
              <a:rPr lang="en-US" sz="4000" dirty="0"/>
              <a:t>Example and Practice 3</a:t>
            </a:r>
          </a:p>
        </p:txBody>
      </p:sp>
      <p:sp>
        <p:nvSpPr>
          <p:cNvPr id="4" name="TextBox 3"/>
          <p:cNvSpPr txBox="1"/>
          <p:nvPr/>
        </p:nvSpPr>
        <p:spPr>
          <a:xfrm>
            <a:off x="4648200" y="2286000"/>
            <a:ext cx="4343400" cy="3213187"/>
          </a:xfrm>
          <a:prstGeom prst="rect">
            <a:avLst/>
          </a:prstGeom>
          <a:noFill/>
        </p:spPr>
        <p:txBody>
          <a:bodyPr wrap="square" rtlCol="0">
            <a:spAutoFit/>
          </a:bodyPr>
          <a:lstStyle/>
          <a:p>
            <a:pPr marL="274320" lvl="0" indent="-274320">
              <a:spcBef>
                <a:spcPct val="20000"/>
              </a:spcBef>
              <a:buClr>
                <a:srgbClr val="FC6A10"/>
              </a:buClr>
              <a:buSzPct val="85000"/>
              <a:buFont typeface="Wingdings 2"/>
              <a:buChar char=""/>
            </a:pPr>
            <a:r>
              <a:rPr lang="en-US" sz="2000" i="1" dirty="0">
                <a:solidFill>
                  <a:prstClr val="black"/>
                </a:solidFill>
              </a:rPr>
              <a:t>Revise the sample learning outcome that you wrote for your </a:t>
            </a:r>
            <a:r>
              <a:rPr lang="en-US" sz="2000" i="1" dirty="0" smtClean="0">
                <a:solidFill>
                  <a:prstClr val="black"/>
                </a:solidFill>
              </a:rPr>
              <a:t>area so that it is SMART.</a:t>
            </a:r>
          </a:p>
          <a:p>
            <a:pPr marL="274320" lvl="0" indent="-274320">
              <a:spcBef>
                <a:spcPct val="20000"/>
              </a:spcBef>
              <a:buClr>
                <a:srgbClr val="FC6A10"/>
              </a:buClr>
              <a:buSzPct val="85000"/>
              <a:buFont typeface="Wingdings 2"/>
              <a:buChar char=""/>
            </a:pPr>
            <a:endParaRPr lang="en-US" sz="2000" i="1" dirty="0" smtClean="0">
              <a:solidFill>
                <a:prstClr val="black"/>
              </a:solidFill>
            </a:endParaRPr>
          </a:p>
          <a:p>
            <a:pPr marL="274320" lvl="0" indent="-274320">
              <a:spcBef>
                <a:spcPct val="20000"/>
              </a:spcBef>
              <a:buClr>
                <a:srgbClr val="FC6A10"/>
              </a:buClr>
              <a:buSzPct val="85000"/>
              <a:buFont typeface="Wingdings 2"/>
              <a:buChar char=""/>
            </a:pPr>
            <a:r>
              <a:rPr lang="en-US" sz="2000" i="1" dirty="0">
                <a:solidFill>
                  <a:prstClr val="black"/>
                </a:solidFill>
              </a:rPr>
              <a:t>When ready, discuss with </a:t>
            </a:r>
            <a:r>
              <a:rPr lang="en-US" sz="2000" i="1" dirty="0" smtClean="0">
                <a:solidFill>
                  <a:prstClr val="black"/>
                </a:solidFill>
              </a:rPr>
              <a:t>your neighbor about how </a:t>
            </a:r>
            <a:r>
              <a:rPr lang="en-US" sz="2000" i="1" dirty="0">
                <a:solidFill>
                  <a:prstClr val="black"/>
                </a:solidFill>
              </a:rPr>
              <a:t>you made your outcome SMART.</a:t>
            </a:r>
            <a:endParaRPr lang="en-US" sz="2000" i="1" dirty="0" smtClean="0">
              <a:solidFill>
                <a:prstClr val="black"/>
              </a:solidFill>
            </a:endParaRPr>
          </a:p>
          <a:p>
            <a:pPr marL="274320" lvl="0" indent="-274320">
              <a:spcBef>
                <a:spcPct val="20000"/>
              </a:spcBef>
              <a:buClr>
                <a:srgbClr val="FC6A10"/>
              </a:buClr>
              <a:buSzPct val="85000"/>
              <a:buFont typeface="Wingdings 2"/>
              <a:buChar char=""/>
            </a:pPr>
            <a:endParaRPr lang="en-US" sz="1900" i="1" dirty="0" smtClean="0">
              <a:solidFill>
                <a:prstClr val="black"/>
              </a:solidFill>
            </a:endParaRPr>
          </a:p>
          <a:p>
            <a:pPr marL="342900" indent="-342900">
              <a:buFont typeface="+mj-lt"/>
              <a:buAutoNum type="arabicPeriod"/>
            </a:pPr>
            <a:endParaRPr lang="en-US" sz="1600" dirty="0" smtClean="0"/>
          </a:p>
          <a:p>
            <a:pPr marL="342900" indent="-342900" algn="ctr">
              <a:buFont typeface="+mj-lt"/>
              <a:buAutoNum type="arabicPeriod"/>
            </a:pPr>
            <a:endParaRPr lang="en-US" sz="1600" dirty="0"/>
          </a:p>
        </p:txBody>
      </p:sp>
      <p:sp>
        <p:nvSpPr>
          <p:cNvPr id="8" name="TextBox 7"/>
          <p:cNvSpPr txBox="1"/>
          <p:nvPr/>
        </p:nvSpPr>
        <p:spPr>
          <a:xfrm>
            <a:off x="196273" y="2514600"/>
            <a:ext cx="4419600" cy="923330"/>
          </a:xfrm>
          <a:prstGeom prst="rect">
            <a:avLst/>
          </a:prstGeom>
          <a:noFill/>
        </p:spPr>
        <p:txBody>
          <a:bodyPr wrap="square" rtlCol="0">
            <a:spAutoFit/>
          </a:bodyPr>
          <a:lstStyle/>
          <a:p>
            <a:r>
              <a:rPr lang="en-US" dirty="0"/>
              <a:t>Upon completion of the </a:t>
            </a:r>
            <a:r>
              <a:rPr lang="en-US" dirty="0" smtClean="0"/>
              <a:t>course, </a:t>
            </a:r>
            <a:r>
              <a:rPr lang="en-US" dirty="0"/>
              <a:t>students will be able to analyze a documented nutritional </a:t>
            </a:r>
            <a:r>
              <a:rPr lang="en-US" dirty="0" smtClean="0"/>
              <a:t>problem.</a:t>
            </a:r>
            <a:endParaRPr lang="en-US" dirty="0"/>
          </a:p>
        </p:txBody>
      </p:sp>
    </p:spTree>
    <p:extLst>
      <p:ext uri="{BB962C8B-B14F-4D97-AF65-F5344CB8AC3E}">
        <p14:creationId xmlns:p14="http://schemas.microsoft.com/office/powerpoint/2010/main" val="2454314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Student Learning Outcome Template</a:t>
            </a:r>
            <a:endParaRPr lang="en-US" b="1" dirty="0"/>
          </a:p>
        </p:txBody>
      </p:sp>
      <p:sp>
        <p:nvSpPr>
          <p:cNvPr id="8" name="TextBox 7"/>
          <p:cNvSpPr txBox="1"/>
          <p:nvPr/>
        </p:nvSpPr>
        <p:spPr>
          <a:xfrm>
            <a:off x="304800" y="1371600"/>
            <a:ext cx="8610600" cy="3416320"/>
          </a:xfrm>
          <a:prstGeom prst="rect">
            <a:avLst/>
          </a:prstGeom>
          <a:noFill/>
        </p:spPr>
        <p:txBody>
          <a:bodyPr wrap="square" rtlCol="0">
            <a:spAutoFit/>
          </a:bodyPr>
          <a:lstStyle/>
          <a:p>
            <a:r>
              <a:rPr lang="en-US" sz="3600" dirty="0"/>
              <a:t>As a result of students participating in </a:t>
            </a:r>
            <a:r>
              <a:rPr lang="en-US" sz="3600" dirty="0" smtClean="0"/>
              <a:t>____________________________, provided by the Office of _____________,</a:t>
            </a:r>
          </a:p>
          <a:p>
            <a:r>
              <a:rPr lang="en-US" sz="3600" dirty="0" smtClean="0"/>
              <a:t>they </a:t>
            </a:r>
            <a:r>
              <a:rPr lang="en-US" sz="3600" dirty="0"/>
              <a:t>will be able to </a:t>
            </a:r>
            <a:r>
              <a:rPr lang="en-US" sz="3600" dirty="0" smtClean="0"/>
              <a:t>[insert action verb] ____________________________.</a:t>
            </a:r>
            <a:endParaRPr lang="en-US" sz="3600" dirty="0"/>
          </a:p>
        </p:txBody>
      </p:sp>
    </p:spTree>
    <p:extLst>
      <p:ext uri="{BB962C8B-B14F-4D97-AF65-F5344CB8AC3E}">
        <p14:creationId xmlns:p14="http://schemas.microsoft.com/office/powerpoint/2010/main" val="6551253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2600" y="914400"/>
            <a:ext cx="5867400" cy="923330"/>
          </a:xfrm>
          <a:prstGeom prst="rect">
            <a:avLst/>
          </a:prstGeom>
          <a:noFill/>
        </p:spPr>
        <p:txBody>
          <a:bodyPr wrap="square" rtlCol="0">
            <a:spAutoFit/>
          </a:bodyPr>
          <a:lstStyle/>
          <a:p>
            <a:pPr algn="ctr"/>
            <a:r>
              <a:rPr lang="en-US" sz="5400" dirty="0" smtClean="0">
                <a:solidFill>
                  <a:schemeClr val="accent5"/>
                </a:solidFill>
              </a:rPr>
              <a:t>Questions?</a:t>
            </a:r>
            <a:endParaRPr lang="en-US" sz="5400" dirty="0">
              <a:solidFill>
                <a:schemeClr val="accent5"/>
              </a:solidFill>
            </a:endParaRPr>
          </a:p>
        </p:txBody>
      </p:sp>
    </p:spTree>
    <p:extLst>
      <p:ext uri="{BB962C8B-B14F-4D97-AF65-F5344CB8AC3E}">
        <p14:creationId xmlns:p14="http://schemas.microsoft.com/office/powerpoint/2010/main" val="37777224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52400" y="2514600"/>
            <a:ext cx="8839200" cy="3886200"/>
          </a:xfrm>
        </p:spPr>
        <p:txBody>
          <a:bodyPr>
            <a:normAutofit/>
          </a:bodyPr>
          <a:lstStyle/>
          <a:p>
            <a:endParaRPr lang="en-US" dirty="0"/>
          </a:p>
          <a:p>
            <a:r>
              <a:rPr lang="en-US" dirty="0" smtClean="0"/>
              <a:t>June Strategic Planning Workshop</a:t>
            </a:r>
            <a:endParaRPr lang="en-US" dirty="0"/>
          </a:p>
          <a:p>
            <a:endParaRPr lang="en-US" dirty="0"/>
          </a:p>
          <a:p>
            <a:r>
              <a:rPr lang="en-US" dirty="0" smtClean="0"/>
              <a:t>June 25, 2014</a:t>
            </a:r>
            <a:endParaRPr lang="en-US" dirty="0"/>
          </a:p>
          <a:p>
            <a:endParaRPr lang="en-US" dirty="0" smtClean="0"/>
          </a:p>
          <a:p>
            <a:endParaRPr lang="en-US" dirty="0" smtClean="0"/>
          </a:p>
          <a:p>
            <a:endParaRPr lang="en-US" sz="1300" cap="none" dirty="0" smtClean="0"/>
          </a:p>
          <a:p>
            <a:endParaRPr lang="en-US" sz="1300" cap="none" dirty="0" smtClean="0"/>
          </a:p>
          <a:p>
            <a:endParaRPr lang="en-US" sz="1300" cap="none" dirty="0"/>
          </a:p>
          <a:p>
            <a:endParaRPr lang="en-US" sz="1300" cap="none" dirty="0"/>
          </a:p>
          <a:p>
            <a:endParaRPr lang="en-US" sz="1300" cap="none" dirty="0" smtClean="0"/>
          </a:p>
        </p:txBody>
      </p:sp>
      <p:sp>
        <p:nvSpPr>
          <p:cNvPr id="2" name="Title 1"/>
          <p:cNvSpPr>
            <a:spLocks noGrp="1"/>
          </p:cNvSpPr>
          <p:nvPr>
            <p:ph type="title"/>
          </p:nvPr>
        </p:nvSpPr>
        <p:spPr>
          <a:xfrm>
            <a:off x="304800" y="228600"/>
            <a:ext cx="8534399" cy="1828800"/>
          </a:xfrm>
        </p:spPr>
        <p:txBody>
          <a:bodyPr>
            <a:noAutofit/>
          </a:bodyPr>
          <a:lstStyle/>
          <a:p>
            <a:r>
              <a:rPr lang="en-US" sz="4000" dirty="0" smtClean="0"/>
              <a:t>WRITING PROGRAM OUTCOMES: </a:t>
            </a:r>
            <a:br>
              <a:rPr lang="en-US" sz="4000" dirty="0" smtClean="0"/>
            </a:br>
            <a:r>
              <a:rPr lang="en-US" sz="4000" dirty="0" smtClean="0"/>
              <a:t>An Introduction</a:t>
            </a:r>
            <a:endParaRPr lang="en-US" sz="4000" dirty="0"/>
          </a:p>
        </p:txBody>
      </p:sp>
      <p:pic>
        <p:nvPicPr>
          <p:cNvPr id="6" name="Picture 5"/>
          <p:cNvPicPr>
            <a:picLocks noChangeAspect="1"/>
          </p:cNvPicPr>
          <p:nvPr/>
        </p:nvPicPr>
        <p:blipFill>
          <a:blip r:embed="rId3" cstate="print"/>
          <a:srcRect/>
          <a:stretch>
            <a:fillRect/>
          </a:stretch>
        </p:blipFill>
        <p:spPr bwMode="auto">
          <a:xfrm>
            <a:off x="5867400" y="4822373"/>
            <a:ext cx="2743199" cy="1436914"/>
          </a:xfrm>
          <a:prstGeom prst="rect">
            <a:avLst/>
          </a:prstGeom>
          <a:noFill/>
          <a:ln w="9525">
            <a:noFill/>
            <a:miter lim="800000"/>
            <a:headEnd/>
            <a:tailEnd/>
          </a:ln>
        </p:spPr>
      </p:pic>
      <p:sp>
        <p:nvSpPr>
          <p:cNvPr id="4" name="TextBox 3"/>
          <p:cNvSpPr txBox="1"/>
          <p:nvPr/>
        </p:nvSpPr>
        <p:spPr>
          <a:xfrm>
            <a:off x="263434" y="5428289"/>
            <a:ext cx="4765766" cy="830997"/>
          </a:xfrm>
          <a:prstGeom prst="rect">
            <a:avLst/>
          </a:prstGeom>
          <a:noFill/>
        </p:spPr>
        <p:txBody>
          <a:bodyPr wrap="square" rtlCol="0">
            <a:spAutoFit/>
          </a:bodyPr>
          <a:lstStyle/>
          <a:p>
            <a:pPr lvl="0" algn="ctr">
              <a:spcBef>
                <a:spcPct val="20000"/>
              </a:spcBef>
              <a:buClr>
                <a:srgbClr val="FC6A10"/>
              </a:buClr>
              <a:buSzPct val="85000"/>
            </a:pPr>
            <a:r>
              <a:rPr lang="en-US" sz="1600" b="1" spc="250" dirty="0">
                <a:ln w="13335" cmpd="sng">
                  <a:noFill/>
                  <a:prstDash val="solid"/>
                </a:ln>
                <a:solidFill>
                  <a:srgbClr val="424456"/>
                </a:solidFill>
                <a:latin typeface="Georgia" panose="02040502050405020303" pitchFamily="18" charset="0"/>
              </a:rPr>
              <a:t>Abbygail Langham, Ph.D.</a:t>
            </a:r>
            <a:br>
              <a:rPr lang="en-US" sz="1600" b="1" spc="250" dirty="0">
                <a:ln w="13335" cmpd="sng">
                  <a:noFill/>
                  <a:prstDash val="solid"/>
                </a:ln>
                <a:solidFill>
                  <a:srgbClr val="424456"/>
                </a:solidFill>
                <a:latin typeface="Georgia" panose="02040502050405020303" pitchFamily="18" charset="0"/>
              </a:rPr>
            </a:br>
            <a:r>
              <a:rPr lang="en-US" sz="1600" b="1" spc="250" dirty="0">
                <a:ln w="13335" cmpd="sng">
                  <a:noFill/>
                  <a:prstDash val="solid"/>
                </a:ln>
                <a:solidFill>
                  <a:srgbClr val="424456"/>
                </a:solidFill>
                <a:latin typeface="Georgia" panose="02040502050405020303" pitchFamily="18" charset="0"/>
              </a:rPr>
              <a:t>Director of Assessment &amp; Strategic Planning</a:t>
            </a:r>
          </a:p>
        </p:txBody>
      </p:sp>
    </p:spTree>
    <p:extLst>
      <p:ext uri="{BB962C8B-B14F-4D97-AF65-F5344CB8AC3E}">
        <p14:creationId xmlns:p14="http://schemas.microsoft.com/office/powerpoint/2010/main" val="710717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Outcome Components</a:t>
            </a:r>
            <a:endParaRPr lang="en-US" dirty="0"/>
          </a:p>
        </p:txBody>
      </p:sp>
      <p:sp>
        <p:nvSpPr>
          <p:cNvPr id="5" name="Content Placeholder 4"/>
          <p:cNvSpPr>
            <a:spLocks noGrp="1"/>
          </p:cNvSpPr>
          <p:nvPr>
            <p:ph sz="quarter" idx="1"/>
          </p:nvPr>
        </p:nvSpPr>
        <p:spPr>
          <a:xfrm>
            <a:off x="301752" y="1527048"/>
            <a:ext cx="8613648" cy="4797552"/>
          </a:xfrm>
        </p:spPr>
        <p:txBody>
          <a:bodyPr>
            <a:normAutofit fontScale="92500" lnSpcReduction="10000"/>
          </a:bodyPr>
          <a:lstStyle/>
          <a:p>
            <a:pPr lvl="0"/>
            <a:r>
              <a:rPr lang="en-US" b="1" u="sng" dirty="0" smtClean="0">
                <a:solidFill>
                  <a:srgbClr val="FF0000"/>
                </a:solidFill>
              </a:rPr>
              <a:t>Unit/Object/Who</a:t>
            </a:r>
            <a:endParaRPr lang="en-US" u="sng" dirty="0">
              <a:solidFill>
                <a:srgbClr val="FF0000"/>
              </a:solidFill>
            </a:endParaRPr>
          </a:p>
          <a:p>
            <a:pPr lvl="1"/>
            <a:r>
              <a:rPr lang="en-US" dirty="0" smtClean="0"/>
              <a:t>Who or what is the unit of measurement? (Parents, dollars, complaints, etc.)</a:t>
            </a:r>
            <a:endParaRPr lang="en-US" dirty="0"/>
          </a:p>
          <a:p>
            <a:pPr lvl="1"/>
            <a:endParaRPr lang="en-US" dirty="0" smtClean="0"/>
          </a:p>
          <a:p>
            <a:pPr lvl="0"/>
            <a:r>
              <a:rPr lang="en-US" b="1" u="sng" dirty="0" smtClean="0">
                <a:solidFill>
                  <a:srgbClr val="00B050"/>
                </a:solidFill>
              </a:rPr>
              <a:t>Behavior/What</a:t>
            </a:r>
            <a:endParaRPr lang="en-US" u="sng" dirty="0">
              <a:solidFill>
                <a:srgbClr val="00B050"/>
              </a:solidFill>
            </a:endParaRPr>
          </a:p>
          <a:p>
            <a:pPr lvl="1"/>
            <a:r>
              <a:rPr lang="en-US" dirty="0"/>
              <a:t>What do you expect </a:t>
            </a:r>
            <a:r>
              <a:rPr lang="en-US" dirty="0" smtClean="0"/>
              <a:t>to happen or change? </a:t>
            </a:r>
            <a:endParaRPr lang="en-US" dirty="0"/>
          </a:p>
          <a:p>
            <a:pPr lvl="1"/>
            <a:endParaRPr lang="en-US" dirty="0"/>
          </a:p>
          <a:p>
            <a:pPr lvl="0"/>
            <a:r>
              <a:rPr lang="en-US" b="1" u="sng" dirty="0">
                <a:solidFill>
                  <a:srgbClr val="7030A0"/>
                </a:solidFill>
              </a:rPr>
              <a:t>Condition/How</a:t>
            </a:r>
          </a:p>
          <a:p>
            <a:pPr lvl="1"/>
            <a:r>
              <a:rPr lang="en-US" dirty="0"/>
              <a:t>Under what conditions or circumstances will the </a:t>
            </a:r>
            <a:r>
              <a:rPr lang="en-US" dirty="0" smtClean="0"/>
              <a:t>outcome </a:t>
            </a:r>
            <a:r>
              <a:rPr lang="en-US" dirty="0"/>
              <a:t>occur?</a:t>
            </a:r>
          </a:p>
          <a:p>
            <a:pPr lvl="0"/>
            <a:endParaRPr lang="en-US" dirty="0"/>
          </a:p>
          <a:p>
            <a:pPr lvl="0"/>
            <a:r>
              <a:rPr lang="en-US" b="1" u="sng" dirty="0">
                <a:solidFill>
                  <a:srgbClr val="0070C0"/>
                </a:solidFill>
              </a:rPr>
              <a:t>Degree/How much</a:t>
            </a:r>
            <a:endParaRPr lang="en-US" u="sng" dirty="0">
              <a:solidFill>
                <a:srgbClr val="0070C0"/>
              </a:solidFill>
            </a:endParaRPr>
          </a:p>
          <a:p>
            <a:pPr lvl="1"/>
            <a:r>
              <a:rPr lang="en-US" dirty="0" smtClean="0"/>
              <a:t>What is the success criteria?  What specific numbers or direction will you see?</a:t>
            </a:r>
            <a:endParaRPr lang="en-US" dirty="0"/>
          </a:p>
          <a:p>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467600" y="6497801"/>
            <a:ext cx="1303020" cy="135890"/>
          </a:xfrm>
          <a:prstGeom prst="rect">
            <a:avLst/>
          </a:prstGeom>
        </p:spPr>
      </p:pic>
      <p:sp>
        <p:nvSpPr>
          <p:cNvPr id="8" name="TextBox 7"/>
          <p:cNvSpPr txBox="1"/>
          <p:nvPr/>
        </p:nvSpPr>
        <p:spPr>
          <a:xfrm>
            <a:off x="152400" y="6313135"/>
            <a:ext cx="8534400" cy="369332"/>
          </a:xfrm>
          <a:prstGeom prst="rect">
            <a:avLst/>
          </a:prstGeom>
          <a:noFill/>
          <a:ln w="38100">
            <a:solidFill>
              <a:schemeClr val="accent1"/>
            </a:solidFill>
          </a:ln>
        </p:spPr>
        <p:txBody>
          <a:bodyPr wrap="square" rtlCol="0">
            <a:spAutoFit/>
          </a:bodyPr>
          <a:lstStyle/>
          <a:p>
            <a:pPr marL="285750" indent="-285750">
              <a:buFont typeface="Arial" pitchFamily="34" charset="0"/>
              <a:buChar char="•"/>
            </a:pPr>
            <a:r>
              <a:rPr lang="en-US" i="1" dirty="0" smtClean="0">
                <a:solidFill>
                  <a:schemeClr val="bg1"/>
                </a:solidFill>
              </a:rPr>
              <a:t>Jot down the ABCDs for a sample program outcome in your area.</a:t>
            </a:r>
            <a:endParaRPr lang="en-US" i="1" dirty="0">
              <a:solidFill>
                <a:schemeClr val="bg1"/>
              </a:solidFill>
            </a:endParaRPr>
          </a:p>
        </p:txBody>
      </p:sp>
    </p:spTree>
    <p:extLst>
      <p:ext uri="{BB962C8B-B14F-4D97-AF65-F5344CB8AC3E}">
        <p14:creationId xmlns:p14="http://schemas.microsoft.com/office/powerpoint/2010/main" val="383082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and Practice 1</a:t>
            </a:r>
            <a:endParaRPr lang="en-US" dirty="0"/>
          </a:p>
        </p:txBody>
      </p:sp>
      <p:sp>
        <p:nvSpPr>
          <p:cNvPr id="3" name="Content Placeholder 2"/>
          <p:cNvSpPr>
            <a:spLocks noGrp="1"/>
          </p:cNvSpPr>
          <p:nvPr>
            <p:ph sz="half" idx="1"/>
          </p:nvPr>
        </p:nvSpPr>
        <p:spPr>
          <a:xfrm>
            <a:off x="301752" y="1371600"/>
            <a:ext cx="4194048" cy="5334000"/>
          </a:xfrm>
        </p:spPr>
        <p:txBody>
          <a:bodyPr>
            <a:normAutofit fontScale="85000" lnSpcReduction="20000"/>
          </a:bodyPr>
          <a:lstStyle/>
          <a:p>
            <a:r>
              <a:rPr lang="en-US" u="sng" dirty="0"/>
              <a:t>Example</a:t>
            </a:r>
            <a:r>
              <a:rPr lang="en-US" dirty="0"/>
              <a:t>: </a:t>
            </a:r>
          </a:p>
          <a:p>
            <a:endParaRPr lang="en-US" dirty="0"/>
          </a:p>
          <a:p>
            <a:r>
              <a:rPr lang="en-US" b="1" dirty="0" smtClean="0">
                <a:solidFill>
                  <a:srgbClr val="7030A0"/>
                </a:solidFill>
              </a:rPr>
              <a:t>Upon completion of customer service training </a:t>
            </a:r>
            <a:r>
              <a:rPr lang="en-US" b="1" dirty="0">
                <a:solidFill>
                  <a:srgbClr val="7030A0"/>
                </a:solidFill>
              </a:rPr>
              <a:t>for Foy Information Desk employees</a:t>
            </a:r>
            <a:r>
              <a:rPr lang="en-US" b="1" dirty="0" smtClean="0">
                <a:solidFill>
                  <a:srgbClr val="7030A0"/>
                </a:solidFill>
              </a:rPr>
              <a:t>, hosted by Student Center Operations, </a:t>
            </a:r>
            <a:r>
              <a:rPr lang="en-US" b="1" dirty="0" smtClean="0">
                <a:solidFill>
                  <a:srgbClr val="0070C0"/>
                </a:solidFill>
              </a:rPr>
              <a:t>90% </a:t>
            </a:r>
            <a:r>
              <a:rPr lang="en-US" b="1" dirty="0" smtClean="0">
                <a:solidFill>
                  <a:srgbClr val="7030A0"/>
                </a:solidFill>
              </a:rPr>
              <a:t>of </a:t>
            </a:r>
            <a:r>
              <a:rPr lang="en-US" b="1" dirty="0" smtClean="0">
                <a:solidFill>
                  <a:srgbClr val="FF0000"/>
                </a:solidFill>
              </a:rPr>
              <a:t>visitors</a:t>
            </a:r>
            <a:r>
              <a:rPr lang="en-US" b="1" dirty="0" smtClean="0">
                <a:solidFill>
                  <a:srgbClr val="7030A0"/>
                </a:solidFill>
              </a:rPr>
              <a:t> </a:t>
            </a:r>
            <a:r>
              <a:rPr lang="en-US" b="1" dirty="0" smtClean="0">
                <a:solidFill>
                  <a:srgbClr val="00B050"/>
                </a:solidFill>
              </a:rPr>
              <a:t>will be satisfied with their desk interactions during Camp War Eagle. </a:t>
            </a:r>
          </a:p>
          <a:p>
            <a:endParaRPr lang="en-US" b="1" dirty="0" smtClean="0"/>
          </a:p>
          <a:p>
            <a:endParaRPr lang="en-US" b="1" dirty="0"/>
          </a:p>
          <a:p>
            <a:pPr marL="342900" marR="0" lvl="0" indent="-342900">
              <a:lnSpc>
                <a:spcPct val="115000"/>
              </a:lnSpc>
              <a:spcBef>
                <a:spcPts val="0"/>
              </a:spcBef>
              <a:spcAft>
                <a:spcPts val="0"/>
              </a:spcAft>
              <a:buFont typeface="Symbol"/>
              <a:buChar char=""/>
            </a:pPr>
            <a:r>
              <a:rPr lang="en-US" sz="2800" b="1" dirty="0" smtClean="0">
                <a:solidFill>
                  <a:srgbClr val="C00000"/>
                </a:solidFill>
                <a:latin typeface="Arial"/>
                <a:ea typeface="MS Mincho"/>
                <a:cs typeface="Times New Roman"/>
              </a:rPr>
              <a:t>Unit/Object</a:t>
            </a:r>
          </a:p>
          <a:p>
            <a:pPr marL="342900" marR="0" lvl="0" indent="-342900">
              <a:lnSpc>
                <a:spcPct val="115000"/>
              </a:lnSpc>
              <a:spcBef>
                <a:spcPts val="0"/>
              </a:spcBef>
              <a:spcAft>
                <a:spcPts val="0"/>
              </a:spcAft>
              <a:buFont typeface="Symbol"/>
              <a:buChar char=""/>
            </a:pPr>
            <a:r>
              <a:rPr lang="en-US" sz="2800" b="1" dirty="0" smtClean="0">
                <a:solidFill>
                  <a:srgbClr val="00B050"/>
                </a:solidFill>
                <a:latin typeface="Arial"/>
                <a:ea typeface="MS Mincho"/>
                <a:cs typeface="Times New Roman"/>
              </a:rPr>
              <a:t>Behavior/What</a:t>
            </a:r>
            <a:endParaRPr lang="en-US" sz="2800" dirty="0" smtClean="0">
              <a:latin typeface="Cambria"/>
              <a:ea typeface="MS Mincho"/>
              <a:cs typeface="Times New Roman"/>
            </a:endParaRPr>
          </a:p>
          <a:p>
            <a:pPr marL="342900" marR="0" lvl="0" indent="-342900">
              <a:lnSpc>
                <a:spcPct val="115000"/>
              </a:lnSpc>
              <a:spcBef>
                <a:spcPts val="0"/>
              </a:spcBef>
              <a:spcAft>
                <a:spcPts val="0"/>
              </a:spcAft>
              <a:buFont typeface="Symbol"/>
              <a:buChar char=""/>
            </a:pPr>
            <a:r>
              <a:rPr lang="en-US" sz="2800" b="1" dirty="0" smtClean="0">
                <a:solidFill>
                  <a:srgbClr val="7030A0"/>
                </a:solidFill>
                <a:latin typeface="Arial"/>
                <a:ea typeface="MS Mincho"/>
                <a:cs typeface="Times New Roman"/>
              </a:rPr>
              <a:t>Condition/How</a:t>
            </a:r>
          </a:p>
          <a:p>
            <a:pPr marL="342900" marR="0" lvl="0" indent="-342900">
              <a:lnSpc>
                <a:spcPct val="115000"/>
              </a:lnSpc>
              <a:spcBef>
                <a:spcPts val="0"/>
              </a:spcBef>
              <a:spcAft>
                <a:spcPts val="0"/>
              </a:spcAft>
              <a:buFont typeface="Symbol"/>
              <a:buChar char=""/>
            </a:pPr>
            <a:r>
              <a:rPr lang="en-US" sz="2800" b="1" dirty="0">
                <a:solidFill>
                  <a:srgbClr val="0070C0"/>
                </a:solidFill>
                <a:latin typeface="Arial"/>
                <a:ea typeface="MS Mincho"/>
                <a:cs typeface="Times New Roman"/>
              </a:rPr>
              <a:t>Degree/How much</a:t>
            </a:r>
            <a:endParaRPr lang="en-US" sz="2800" dirty="0">
              <a:latin typeface="Cambria"/>
              <a:ea typeface="MS Mincho"/>
              <a:cs typeface="Times New Roman"/>
            </a:endParaRPr>
          </a:p>
          <a:p>
            <a:pPr marL="342900" marR="0" lvl="0" indent="-342900">
              <a:lnSpc>
                <a:spcPct val="115000"/>
              </a:lnSpc>
              <a:spcBef>
                <a:spcPts val="0"/>
              </a:spcBef>
              <a:spcAft>
                <a:spcPts val="0"/>
              </a:spcAft>
              <a:buFont typeface="Symbol"/>
              <a:buChar char=""/>
            </a:pPr>
            <a:endParaRPr lang="en-US" sz="2800" dirty="0" smtClean="0">
              <a:latin typeface="Cambria"/>
              <a:ea typeface="MS Mincho"/>
              <a:cs typeface="Times New Roman"/>
            </a:endParaRPr>
          </a:p>
          <a:p>
            <a:pPr marL="342900" marR="0" lvl="0" indent="-342900">
              <a:lnSpc>
                <a:spcPct val="115000"/>
              </a:lnSpc>
              <a:spcBef>
                <a:spcPts val="0"/>
              </a:spcBef>
              <a:spcAft>
                <a:spcPts val="0"/>
              </a:spcAft>
              <a:buFont typeface="Symbol"/>
              <a:buChar char=""/>
            </a:pPr>
            <a:endParaRPr lang="en-US" sz="2800" dirty="0" smtClean="0">
              <a:latin typeface="Cambria"/>
              <a:ea typeface="MS Mincho"/>
              <a:cs typeface="Times New Roman"/>
            </a:endParaRPr>
          </a:p>
          <a:p>
            <a:endParaRPr lang="en-US" dirty="0" smtClean="0"/>
          </a:p>
          <a:p>
            <a:endParaRPr lang="en-US" dirty="0"/>
          </a:p>
        </p:txBody>
      </p:sp>
      <p:sp>
        <p:nvSpPr>
          <p:cNvPr id="4" name="Content Placeholder 3"/>
          <p:cNvSpPr>
            <a:spLocks noGrp="1"/>
          </p:cNvSpPr>
          <p:nvPr>
            <p:ph sz="half" idx="2"/>
          </p:nvPr>
        </p:nvSpPr>
        <p:spPr>
          <a:xfrm>
            <a:off x="4648200" y="1371600"/>
            <a:ext cx="4191000" cy="5029200"/>
          </a:xfrm>
        </p:spPr>
        <p:txBody>
          <a:bodyPr>
            <a:normAutofit fontScale="85000" lnSpcReduction="20000"/>
          </a:bodyPr>
          <a:lstStyle/>
          <a:p>
            <a:r>
              <a:rPr lang="en-US" u="sng" dirty="0" smtClean="0"/>
              <a:t>DoSA Practice:</a:t>
            </a:r>
          </a:p>
          <a:p>
            <a:endParaRPr lang="en-US" u="sng" dirty="0"/>
          </a:p>
          <a:p>
            <a:r>
              <a:rPr lang="en-US" i="1" dirty="0" smtClean="0"/>
              <a:t>Using your ABCDs, write a sample program outcome for your area.</a:t>
            </a:r>
          </a:p>
          <a:p>
            <a:endParaRPr lang="en-US" i="1" dirty="0"/>
          </a:p>
          <a:p>
            <a:endParaRPr lang="en-US" i="1" dirty="0"/>
          </a:p>
        </p:txBody>
      </p:sp>
    </p:spTree>
    <p:extLst>
      <p:ext uri="{BB962C8B-B14F-4D97-AF65-F5344CB8AC3E}">
        <p14:creationId xmlns:p14="http://schemas.microsoft.com/office/powerpoint/2010/main" val="10564919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Degrees with Program Outcomes</a:t>
            </a:r>
            <a:endParaRPr lang="en-US" dirty="0"/>
          </a:p>
        </p:txBody>
      </p:sp>
      <p:sp>
        <p:nvSpPr>
          <p:cNvPr id="8" name="Content Placeholder 7"/>
          <p:cNvSpPr>
            <a:spLocks noGrp="1"/>
          </p:cNvSpPr>
          <p:nvPr>
            <p:ph sz="quarter" idx="1"/>
          </p:nvPr>
        </p:nvSpPr>
        <p:spPr/>
        <p:txBody>
          <a:bodyPr>
            <a:normAutofit lnSpcReduction="10000"/>
          </a:bodyPr>
          <a:lstStyle/>
          <a:p>
            <a:r>
              <a:rPr lang="en-US" dirty="0" smtClean="0"/>
              <a:t>Set Point</a:t>
            </a:r>
          </a:p>
          <a:p>
            <a:pPr lvl="1"/>
            <a:r>
              <a:rPr lang="en-US" dirty="0" smtClean="0"/>
              <a:t>80% of parents</a:t>
            </a:r>
          </a:p>
          <a:p>
            <a:pPr lvl="1"/>
            <a:r>
              <a:rPr lang="en-US" dirty="0" smtClean="0"/>
              <a:t>1.5 million dollars</a:t>
            </a:r>
          </a:p>
          <a:p>
            <a:pPr lvl="1"/>
            <a:r>
              <a:rPr lang="en-US" dirty="0" smtClean="0"/>
              <a:t>2000 students</a:t>
            </a:r>
          </a:p>
          <a:p>
            <a:pPr lvl="1"/>
            <a:r>
              <a:rPr lang="en-US" dirty="0" smtClean="0"/>
              <a:t>“accomplished” or higher</a:t>
            </a:r>
          </a:p>
          <a:p>
            <a:pPr marL="274320" lvl="1" indent="0">
              <a:buNone/>
            </a:pPr>
            <a:endParaRPr lang="en-US" dirty="0" smtClean="0"/>
          </a:p>
          <a:p>
            <a:pPr lvl="0">
              <a:buClr>
                <a:srgbClr val="FC6A10"/>
              </a:buClr>
            </a:pPr>
            <a:r>
              <a:rPr lang="en-US" dirty="0" smtClean="0">
                <a:solidFill>
                  <a:prstClr val="black"/>
                </a:solidFill>
              </a:rPr>
              <a:t>Direction</a:t>
            </a:r>
          </a:p>
          <a:p>
            <a:pPr lvl="1">
              <a:buClr>
                <a:srgbClr val="FC6A10"/>
              </a:buClr>
            </a:pPr>
            <a:r>
              <a:rPr lang="en-US" dirty="0" smtClean="0">
                <a:solidFill>
                  <a:prstClr val="black"/>
                </a:solidFill>
              </a:rPr>
              <a:t>40% decrease in complaints</a:t>
            </a:r>
          </a:p>
          <a:p>
            <a:pPr lvl="1">
              <a:buClr>
                <a:srgbClr val="FC6A10"/>
              </a:buClr>
            </a:pPr>
            <a:r>
              <a:rPr lang="en-US" dirty="0" smtClean="0">
                <a:solidFill>
                  <a:prstClr val="black"/>
                </a:solidFill>
              </a:rPr>
              <a:t>300 additional parents attending</a:t>
            </a:r>
          </a:p>
          <a:p>
            <a:pPr lvl="1">
              <a:buClr>
                <a:srgbClr val="FC6A10"/>
              </a:buClr>
            </a:pPr>
            <a:r>
              <a:rPr lang="en-US" dirty="0" smtClean="0">
                <a:solidFill>
                  <a:prstClr val="black"/>
                </a:solidFill>
              </a:rPr>
              <a:t>No change</a:t>
            </a:r>
          </a:p>
          <a:p>
            <a:pPr lvl="1">
              <a:buClr>
                <a:srgbClr val="FC6A10"/>
              </a:buClr>
            </a:pPr>
            <a:r>
              <a:rPr lang="en-US" dirty="0" smtClean="0">
                <a:solidFill>
                  <a:prstClr val="black"/>
                </a:solidFill>
              </a:rPr>
              <a:t>Same as peers</a:t>
            </a:r>
            <a:endParaRPr lang="en-US" dirty="0">
              <a:solidFill>
                <a:prstClr val="black"/>
              </a:solidFill>
            </a:endParaRPr>
          </a:p>
          <a:p>
            <a:pPr marL="274320" lvl="1" indent="0">
              <a:buNone/>
            </a:pPr>
            <a:endParaRPr lang="en-US" dirty="0" smtClean="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467600" y="6497801"/>
            <a:ext cx="1303020" cy="135890"/>
          </a:xfrm>
          <a:prstGeom prst="rect">
            <a:avLst/>
          </a:prstGeom>
        </p:spPr>
      </p:pic>
    </p:spTree>
    <p:extLst>
      <p:ext uri="{BB962C8B-B14F-4D97-AF65-F5344CB8AC3E}">
        <p14:creationId xmlns:p14="http://schemas.microsoft.com/office/powerpoint/2010/main" val="1714060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2590800" cy="990600"/>
          </a:xfrm>
        </p:spPr>
        <p:txBody>
          <a:bodyPr/>
          <a:lstStyle/>
          <a:p>
            <a:r>
              <a:rPr lang="en-US" sz="3600" dirty="0"/>
              <a:t>The 3 Ms</a:t>
            </a:r>
          </a:p>
        </p:txBody>
      </p:sp>
      <p:sp>
        <p:nvSpPr>
          <p:cNvPr id="3" name="Text Placeholder 2"/>
          <p:cNvSpPr>
            <a:spLocks noGrp="1"/>
          </p:cNvSpPr>
          <p:nvPr>
            <p:ph type="body" idx="2"/>
          </p:nvPr>
        </p:nvSpPr>
        <p:spPr>
          <a:xfrm>
            <a:off x="304800" y="1905000"/>
            <a:ext cx="2667000" cy="4267199"/>
          </a:xfrm>
        </p:spPr>
        <p:txBody>
          <a:bodyPr>
            <a:normAutofit/>
          </a:bodyPr>
          <a:lstStyle/>
          <a:p>
            <a:r>
              <a:rPr lang="en-US" sz="2400" i="1" dirty="0"/>
              <a:t>Check your outcome against these criteria:</a:t>
            </a:r>
          </a:p>
        </p:txBody>
      </p:sp>
      <p:sp>
        <p:nvSpPr>
          <p:cNvPr id="4" name="Content Placeholder 3"/>
          <p:cNvSpPr>
            <a:spLocks noGrp="1"/>
          </p:cNvSpPr>
          <p:nvPr>
            <p:ph sz="quarter" idx="1"/>
          </p:nvPr>
        </p:nvSpPr>
        <p:spPr>
          <a:xfrm>
            <a:off x="3124200" y="685800"/>
            <a:ext cx="5638800" cy="5029200"/>
          </a:xfrm>
        </p:spPr>
        <p:txBody>
          <a:bodyPr>
            <a:normAutofit lnSpcReduction="10000"/>
          </a:bodyPr>
          <a:lstStyle/>
          <a:p>
            <a:pPr lvl="0"/>
            <a:r>
              <a:rPr lang="en-US" u="sng" dirty="0"/>
              <a:t>Meaningful</a:t>
            </a:r>
            <a:r>
              <a:rPr lang="en-US" dirty="0"/>
              <a:t>: How does the outcome support the departmental mission or goal</a:t>
            </a:r>
            <a:r>
              <a:rPr lang="en-US" dirty="0" smtClean="0"/>
              <a:t>?</a:t>
            </a:r>
          </a:p>
          <a:p>
            <a:pPr marL="0" lvl="0" indent="0">
              <a:buNone/>
            </a:pPr>
            <a:endParaRPr lang="en-US" dirty="0"/>
          </a:p>
          <a:p>
            <a:pPr lvl="0"/>
            <a:r>
              <a:rPr lang="en-US" u="sng" dirty="0"/>
              <a:t>Manageable</a:t>
            </a:r>
            <a:r>
              <a:rPr lang="en-US" dirty="0"/>
              <a:t>: What is needed to foster the achievement of the outcome? Is the outcome realistic</a:t>
            </a:r>
            <a:r>
              <a:rPr lang="en-US" dirty="0" smtClean="0"/>
              <a:t>?</a:t>
            </a:r>
          </a:p>
          <a:p>
            <a:pPr lvl="0"/>
            <a:endParaRPr lang="en-US" dirty="0"/>
          </a:p>
          <a:p>
            <a:pPr lvl="0"/>
            <a:r>
              <a:rPr lang="en-US" u="sng" dirty="0"/>
              <a:t>Measurable:</a:t>
            </a:r>
            <a:r>
              <a:rPr lang="en-US" dirty="0"/>
              <a:t> How will you know if the outcome is achieved? What is the assessment method?</a:t>
            </a:r>
          </a:p>
          <a:p>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467600" y="6497801"/>
            <a:ext cx="1303020" cy="135890"/>
          </a:xfrm>
          <a:prstGeom prst="rect">
            <a:avLst/>
          </a:prstGeom>
        </p:spPr>
      </p:pic>
    </p:spTree>
    <p:extLst>
      <p:ext uri="{BB962C8B-B14F-4D97-AF65-F5344CB8AC3E}">
        <p14:creationId xmlns:p14="http://schemas.microsoft.com/office/powerpoint/2010/main" val="22720647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pPr algn="ctr"/>
            <a:r>
              <a:rPr lang="en-US" dirty="0" smtClean="0"/>
              <a:t>Example</a:t>
            </a:r>
            <a:endParaRPr lang="en-US" dirty="0"/>
          </a:p>
        </p:txBody>
      </p:sp>
      <p:sp>
        <p:nvSpPr>
          <p:cNvPr id="7" name="Text Placeholder 6"/>
          <p:cNvSpPr>
            <a:spLocks noGrp="1"/>
          </p:cNvSpPr>
          <p:nvPr>
            <p:ph type="body" sz="half" idx="3"/>
          </p:nvPr>
        </p:nvSpPr>
        <p:spPr/>
        <p:txBody>
          <a:bodyPr/>
          <a:lstStyle/>
          <a:p>
            <a:pPr algn="ctr"/>
            <a:r>
              <a:rPr lang="en-US" dirty="0" smtClean="0"/>
              <a:t>DoSA Practice</a:t>
            </a:r>
            <a:endParaRPr lang="en-US" dirty="0"/>
          </a:p>
        </p:txBody>
      </p:sp>
      <p:sp>
        <p:nvSpPr>
          <p:cNvPr id="3" name="Content Placeholder 2"/>
          <p:cNvSpPr>
            <a:spLocks noGrp="1"/>
          </p:cNvSpPr>
          <p:nvPr>
            <p:ph sz="quarter" idx="2"/>
          </p:nvPr>
        </p:nvSpPr>
        <p:spPr>
          <a:xfrm>
            <a:off x="304800" y="4038600"/>
            <a:ext cx="4343400" cy="2819400"/>
          </a:xfrm>
        </p:spPr>
        <p:txBody>
          <a:bodyPr>
            <a:normAutofit fontScale="70000" lnSpcReduction="20000"/>
          </a:bodyPr>
          <a:lstStyle/>
          <a:p>
            <a:r>
              <a:rPr lang="en-US" sz="4400" dirty="0" smtClean="0"/>
              <a:t>S</a:t>
            </a:r>
            <a:r>
              <a:rPr lang="en-US" dirty="0"/>
              <a:t> – </a:t>
            </a:r>
            <a:r>
              <a:rPr lang="en-US" dirty="0" smtClean="0"/>
              <a:t>Specific</a:t>
            </a:r>
          </a:p>
          <a:p>
            <a:r>
              <a:rPr lang="en-US" sz="4400" dirty="0" smtClean="0"/>
              <a:t>M</a:t>
            </a:r>
            <a:r>
              <a:rPr lang="en-US" dirty="0" smtClean="0"/>
              <a:t> </a:t>
            </a:r>
            <a:r>
              <a:rPr lang="en-US" dirty="0"/>
              <a:t>–</a:t>
            </a:r>
            <a:r>
              <a:rPr lang="en-US" dirty="0" smtClean="0"/>
              <a:t> Measurable</a:t>
            </a:r>
          </a:p>
          <a:p>
            <a:r>
              <a:rPr lang="en-US" sz="4400" dirty="0" smtClean="0"/>
              <a:t>A</a:t>
            </a:r>
            <a:r>
              <a:rPr lang="en-US" dirty="0" smtClean="0"/>
              <a:t> – Attainable/Ambitious</a:t>
            </a:r>
          </a:p>
          <a:p>
            <a:r>
              <a:rPr lang="en-US" sz="4400" dirty="0" smtClean="0"/>
              <a:t>R</a:t>
            </a:r>
            <a:r>
              <a:rPr lang="en-US" dirty="0" smtClean="0"/>
              <a:t> – Relevant/Resource-Conscious</a:t>
            </a:r>
          </a:p>
          <a:p>
            <a:r>
              <a:rPr lang="en-US" sz="4400" dirty="0" smtClean="0"/>
              <a:t>T</a:t>
            </a:r>
            <a:r>
              <a:rPr lang="en-US" dirty="0" smtClean="0"/>
              <a:t> – Time-Sensitive/Timely</a:t>
            </a:r>
          </a:p>
          <a:p>
            <a:endParaRPr lang="en-US" dirty="0"/>
          </a:p>
        </p:txBody>
      </p:sp>
      <p:sp>
        <p:nvSpPr>
          <p:cNvPr id="2" name="Title 1"/>
          <p:cNvSpPr>
            <a:spLocks noGrp="1"/>
          </p:cNvSpPr>
          <p:nvPr>
            <p:ph type="title"/>
          </p:nvPr>
        </p:nvSpPr>
        <p:spPr/>
        <p:txBody>
          <a:bodyPr>
            <a:normAutofit/>
          </a:bodyPr>
          <a:lstStyle/>
          <a:p>
            <a:r>
              <a:rPr lang="en-US" sz="4000" dirty="0"/>
              <a:t>Example and Practice </a:t>
            </a:r>
            <a:r>
              <a:rPr lang="en-US" sz="4000" dirty="0" smtClean="0"/>
              <a:t>2</a:t>
            </a:r>
            <a:endParaRPr lang="en-US" sz="4000" dirty="0"/>
          </a:p>
        </p:txBody>
      </p:sp>
      <p:sp>
        <p:nvSpPr>
          <p:cNvPr id="4" name="TextBox 3"/>
          <p:cNvSpPr txBox="1"/>
          <p:nvPr/>
        </p:nvSpPr>
        <p:spPr>
          <a:xfrm>
            <a:off x="4648200" y="2286000"/>
            <a:ext cx="4343400" cy="3213187"/>
          </a:xfrm>
          <a:prstGeom prst="rect">
            <a:avLst/>
          </a:prstGeom>
          <a:noFill/>
        </p:spPr>
        <p:txBody>
          <a:bodyPr wrap="square" rtlCol="0">
            <a:spAutoFit/>
          </a:bodyPr>
          <a:lstStyle/>
          <a:p>
            <a:pPr marL="274320" lvl="0" indent="-274320">
              <a:spcBef>
                <a:spcPct val="20000"/>
              </a:spcBef>
              <a:buClr>
                <a:srgbClr val="FC6A10"/>
              </a:buClr>
              <a:buSzPct val="85000"/>
              <a:buFont typeface="Wingdings 2"/>
              <a:buChar char=""/>
            </a:pPr>
            <a:r>
              <a:rPr lang="en-US" sz="2000" i="1" dirty="0">
                <a:solidFill>
                  <a:prstClr val="black"/>
                </a:solidFill>
              </a:rPr>
              <a:t>Revise the sample </a:t>
            </a:r>
            <a:r>
              <a:rPr lang="en-US" sz="2000" i="1" dirty="0" smtClean="0">
                <a:solidFill>
                  <a:prstClr val="black"/>
                </a:solidFill>
              </a:rPr>
              <a:t>program </a:t>
            </a:r>
            <a:r>
              <a:rPr lang="en-US" sz="2000" i="1" dirty="0">
                <a:solidFill>
                  <a:prstClr val="black"/>
                </a:solidFill>
              </a:rPr>
              <a:t>outcome that you wrote for your </a:t>
            </a:r>
            <a:r>
              <a:rPr lang="en-US" sz="2000" i="1" dirty="0" smtClean="0">
                <a:solidFill>
                  <a:prstClr val="black"/>
                </a:solidFill>
              </a:rPr>
              <a:t>area so that it is SMART.</a:t>
            </a:r>
          </a:p>
          <a:p>
            <a:pPr marL="274320" lvl="0" indent="-274320">
              <a:spcBef>
                <a:spcPct val="20000"/>
              </a:spcBef>
              <a:buClr>
                <a:srgbClr val="FC6A10"/>
              </a:buClr>
              <a:buSzPct val="85000"/>
              <a:buFont typeface="Wingdings 2"/>
              <a:buChar char=""/>
            </a:pPr>
            <a:endParaRPr lang="en-US" sz="2000" i="1" dirty="0" smtClean="0">
              <a:solidFill>
                <a:prstClr val="black"/>
              </a:solidFill>
            </a:endParaRPr>
          </a:p>
          <a:p>
            <a:pPr marL="274320" lvl="0" indent="-274320">
              <a:spcBef>
                <a:spcPct val="20000"/>
              </a:spcBef>
              <a:buClr>
                <a:srgbClr val="FC6A10"/>
              </a:buClr>
              <a:buSzPct val="85000"/>
              <a:buFont typeface="Wingdings 2"/>
              <a:buChar char=""/>
            </a:pPr>
            <a:r>
              <a:rPr lang="en-US" sz="2000" i="1" dirty="0">
                <a:solidFill>
                  <a:prstClr val="black"/>
                </a:solidFill>
              </a:rPr>
              <a:t>When ready, discuss with </a:t>
            </a:r>
            <a:r>
              <a:rPr lang="en-US" sz="2000" i="1" dirty="0" smtClean="0">
                <a:solidFill>
                  <a:prstClr val="black"/>
                </a:solidFill>
              </a:rPr>
              <a:t>your neighbor about how </a:t>
            </a:r>
            <a:r>
              <a:rPr lang="en-US" sz="2000" i="1" dirty="0">
                <a:solidFill>
                  <a:prstClr val="black"/>
                </a:solidFill>
              </a:rPr>
              <a:t>you made your outcome SMART.</a:t>
            </a:r>
            <a:endParaRPr lang="en-US" sz="2000" i="1" dirty="0" smtClean="0">
              <a:solidFill>
                <a:prstClr val="black"/>
              </a:solidFill>
            </a:endParaRPr>
          </a:p>
          <a:p>
            <a:pPr marL="274320" lvl="0" indent="-274320">
              <a:spcBef>
                <a:spcPct val="20000"/>
              </a:spcBef>
              <a:buClr>
                <a:srgbClr val="FC6A10"/>
              </a:buClr>
              <a:buSzPct val="85000"/>
              <a:buFont typeface="Wingdings 2"/>
              <a:buChar char=""/>
            </a:pPr>
            <a:endParaRPr lang="en-US" sz="1900" i="1" dirty="0" smtClean="0">
              <a:solidFill>
                <a:prstClr val="black"/>
              </a:solidFill>
            </a:endParaRPr>
          </a:p>
          <a:p>
            <a:pPr marL="342900" indent="-342900">
              <a:buFont typeface="+mj-lt"/>
              <a:buAutoNum type="arabicPeriod"/>
            </a:pPr>
            <a:endParaRPr lang="en-US" sz="1600" dirty="0" smtClean="0"/>
          </a:p>
          <a:p>
            <a:pPr marL="342900" indent="-342900" algn="ctr">
              <a:buFont typeface="+mj-lt"/>
              <a:buAutoNum type="arabicPeriod"/>
            </a:pPr>
            <a:endParaRPr lang="en-US" sz="1600" dirty="0"/>
          </a:p>
        </p:txBody>
      </p:sp>
      <p:sp>
        <p:nvSpPr>
          <p:cNvPr id="8" name="TextBox 7"/>
          <p:cNvSpPr txBox="1"/>
          <p:nvPr/>
        </p:nvSpPr>
        <p:spPr>
          <a:xfrm>
            <a:off x="211513" y="2408734"/>
            <a:ext cx="4419600" cy="1477328"/>
          </a:xfrm>
          <a:prstGeom prst="rect">
            <a:avLst/>
          </a:prstGeom>
          <a:noFill/>
        </p:spPr>
        <p:txBody>
          <a:bodyPr wrap="square" rtlCol="0">
            <a:spAutoFit/>
          </a:bodyPr>
          <a:lstStyle/>
          <a:p>
            <a:r>
              <a:rPr lang="en-US" b="1" dirty="0" smtClean="0"/>
              <a:t>Campus Recreation </a:t>
            </a:r>
            <a:r>
              <a:rPr lang="en-US" b="1" dirty="0" smtClean="0">
                <a:solidFill>
                  <a:srgbClr val="00B050"/>
                </a:solidFill>
              </a:rPr>
              <a:t>will train and certify </a:t>
            </a:r>
            <a:r>
              <a:rPr lang="en-US" b="1" dirty="0" smtClean="0">
                <a:solidFill>
                  <a:srgbClr val="0070C0"/>
                </a:solidFill>
              </a:rPr>
              <a:t>70%</a:t>
            </a:r>
            <a:r>
              <a:rPr lang="en-US" b="1" dirty="0" smtClean="0"/>
              <a:t> </a:t>
            </a:r>
            <a:r>
              <a:rPr lang="en-US" b="1" dirty="0" smtClean="0">
                <a:solidFill>
                  <a:srgbClr val="FF0000"/>
                </a:solidFill>
              </a:rPr>
              <a:t>of professional employees </a:t>
            </a:r>
            <a:r>
              <a:rPr lang="en-US" b="1" dirty="0" smtClean="0">
                <a:solidFill>
                  <a:srgbClr val="7030A0"/>
                </a:solidFill>
              </a:rPr>
              <a:t>to be CPR instructors using the American Red Cross Protocol.</a:t>
            </a:r>
            <a:endParaRPr lang="en-US" b="1" dirty="0">
              <a:solidFill>
                <a:srgbClr val="7030A0"/>
              </a:solidFill>
            </a:endParaRPr>
          </a:p>
        </p:txBody>
      </p:sp>
    </p:spTree>
    <p:extLst>
      <p:ext uri="{BB962C8B-B14F-4D97-AF65-F5344CB8AC3E}">
        <p14:creationId xmlns:p14="http://schemas.microsoft.com/office/powerpoint/2010/main" val="2216358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Activity #3: Revisiting What We Have Learned</a:t>
            </a:r>
            <a:endParaRPr lang="en-US" dirty="0"/>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7467600" y="6497801"/>
            <a:ext cx="1303020" cy="135890"/>
          </a:xfrm>
          <a:prstGeom prst="rect">
            <a:avLst/>
          </a:prstGeom>
        </p:spPr>
      </p:pic>
      <p:sp>
        <p:nvSpPr>
          <p:cNvPr id="5" name="TextBox 4"/>
          <p:cNvSpPr txBox="1"/>
          <p:nvPr/>
        </p:nvSpPr>
        <p:spPr>
          <a:xfrm>
            <a:off x="152400" y="1371601"/>
            <a:ext cx="8839200" cy="4832092"/>
          </a:xfrm>
          <a:prstGeom prst="rect">
            <a:avLst/>
          </a:prstGeom>
          <a:noFill/>
        </p:spPr>
        <p:txBody>
          <a:bodyPr wrap="square" rtlCol="0">
            <a:spAutoFit/>
          </a:bodyPr>
          <a:lstStyle/>
          <a:p>
            <a:r>
              <a:rPr lang="en-US" sz="1200" b="1" dirty="0"/>
              <a:t>For each of the statements below, identify</a:t>
            </a:r>
            <a:r>
              <a:rPr lang="en-US" sz="1200" b="1" dirty="0" smtClean="0"/>
              <a:t>…</a:t>
            </a:r>
          </a:p>
          <a:p>
            <a:endParaRPr lang="en-US" sz="1200" b="1" dirty="0"/>
          </a:p>
          <a:p>
            <a:pPr marL="628650" lvl="1" indent="-171450">
              <a:buFont typeface="Arial" pitchFamily="34" charset="0"/>
              <a:buChar char="•"/>
            </a:pPr>
            <a:r>
              <a:rPr lang="en-US" sz="1200" b="1" dirty="0"/>
              <a:t>Is the statement a program or learning outcome statement?  </a:t>
            </a:r>
            <a:endParaRPr lang="en-US" sz="1200" b="1" dirty="0" smtClean="0"/>
          </a:p>
          <a:p>
            <a:pPr marL="171450" lvl="0" indent="-171450">
              <a:buFont typeface="Arial" pitchFamily="34" charset="0"/>
              <a:buChar char="•"/>
            </a:pPr>
            <a:endParaRPr lang="en-US" sz="1200" b="1" dirty="0"/>
          </a:p>
          <a:p>
            <a:pPr marL="628650" lvl="1" indent="-171450">
              <a:buFont typeface="Arial" pitchFamily="34" charset="0"/>
              <a:buChar char="•"/>
            </a:pPr>
            <a:r>
              <a:rPr lang="en-US" sz="1200" b="1" dirty="0"/>
              <a:t>What information is missing? How could the outcome be strengthened?</a:t>
            </a:r>
          </a:p>
          <a:p>
            <a:r>
              <a:rPr lang="en-US" sz="1200" b="1" dirty="0"/>
              <a:t> </a:t>
            </a:r>
            <a:endParaRPr lang="en-US" sz="1200" dirty="0"/>
          </a:p>
          <a:p>
            <a:pPr marL="342900" indent="-342900">
              <a:buClr>
                <a:schemeClr val="accent5"/>
              </a:buClr>
              <a:buAutoNum type="arabicPeriod"/>
            </a:pPr>
            <a:r>
              <a:rPr lang="en-US" sz="1400" dirty="0" smtClean="0"/>
              <a:t>The Undergraduate Research Office will increase support for student attendance at regional, national, and international conferences.   </a:t>
            </a:r>
          </a:p>
          <a:p>
            <a:pPr marL="342900" indent="-342900">
              <a:buClr>
                <a:schemeClr val="accent5"/>
              </a:buClr>
              <a:buAutoNum type="arabicPeriod"/>
            </a:pPr>
            <a:endParaRPr lang="en-US" sz="1400" dirty="0" smtClean="0"/>
          </a:p>
          <a:p>
            <a:pPr marL="342900" indent="-342900">
              <a:buClr>
                <a:schemeClr val="accent5"/>
              </a:buClr>
              <a:buAutoNum type="arabicPeriod" startAt="2"/>
            </a:pPr>
            <a:r>
              <a:rPr lang="en-US" sz="1400" dirty="0" smtClean="0"/>
              <a:t>Students </a:t>
            </a:r>
            <a:r>
              <a:rPr lang="en-US" sz="1400" dirty="0"/>
              <a:t>will be able to demonstrate effective communication skills a result of participating in the Leadership Program</a:t>
            </a:r>
            <a:r>
              <a:rPr lang="en-US" sz="1400" dirty="0" smtClean="0"/>
              <a:t>.  </a:t>
            </a:r>
          </a:p>
          <a:p>
            <a:pPr marL="342900" indent="-342900">
              <a:buClr>
                <a:schemeClr val="accent5"/>
              </a:buClr>
              <a:buAutoNum type="arabicPeriod" startAt="2"/>
            </a:pPr>
            <a:endParaRPr lang="en-US" sz="1400" dirty="0"/>
          </a:p>
          <a:p>
            <a:pPr marL="342900" indent="-342900">
              <a:buClr>
                <a:schemeClr val="accent5"/>
              </a:buClr>
              <a:buAutoNum type="arabicPeriod" startAt="3"/>
            </a:pPr>
            <a:r>
              <a:rPr lang="en-US" sz="1400" dirty="0" smtClean="0"/>
              <a:t>The </a:t>
            </a:r>
            <a:r>
              <a:rPr lang="en-US" sz="1400" dirty="0"/>
              <a:t>Wellness Program will increase the number of smoking cessation seminars offered by 20% by hiring a graduate assistant to conduct the seminars</a:t>
            </a:r>
            <a:r>
              <a:rPr lang="en-US" sz="1400" dirty="0" smtClean="0"/>
              <a:t>.  </a:t>
            </a:r>
          </a:p>
          <a:p>
            <a:pPr marL="342900" indent="-342900">
              <a:buClr>
                <a:schemeClr val="accent5"/>
              </a:buClr>
              <a:buAutoNum type="arabicPeriod" startAt="3"/>
            </a:pPr>
            <a:endParaRPr lang="en-US" sz="1400" dirty="0"/>
          </a:p>
          <a:p>
            <a:pPr marL="342900" indent="-342900">
              <a:buClr>
                <a:schemeClr val="accent5"/>
              </a:buClr>
              <a:buAutoNum type="arabicPeriod" startAt="4"/>
            </a:pPr>
            <a:r>
              <a:rPr lang="en-US" sz="1400" dirty="0" smtClean="0"/>
              <a:t>Students </a:t>
            </a:r>
            <a:r>
              <a:rPr lang="en-US" sz="1400" dirty="0"/>
              <a:t>will identify ten behaviors and/or characteristics of healthy relationships with others after attending this seminar</a:t>
            </a:r>
            <a:r>
              <a:rPr lang="en-US" sz="1400" dirty="0" smtClean="0"/>
              <a:t>.  </a:t>
            </a:r>
          </a:p>
          <a:p>
            <a:pPr marL="342900" indent="-342900">
              <a:buClr>
                <a:schemeClr val="accent5"/>
              </a:buClr>
              <a:buAutoNum type="arabicPeriod" startAt="4"/>
            </a:pPr>
            <a:endParaRPr lang="en-US" sz="1400" dirty="0"/>
          </a:p>
          <a:p>
            <a:pPr marL="342900" indent="-342900">
              <a:buClr>
                <a:schemeClr val="accent5"/>
              </a:buClr>
              <a:buAutoNum type="arabicPeriod" startAt="5"/>
            </a:pPr>
            <a:r>
              <a:rPr lang="en-US" sz="1400" dirty="0" smtClean="0"/>
              <a:t>The </a:t>
            </a:r>
            <a:r>
              <a:rPr lang="en-US" sz="1400" dirty="0"/>
              <a:t>number of personal solicitations focused on scholarship needs will increase</a:t>
            </a:r>
            <a:r>
              <a:rPr lang="en-US" sz="1400" dirty="0" smtClean="0"/>
              <a:t>.  </a:t>
            </a:r>
          </a:p>
          <a:p>
            <a:pPr marL="342900" indent="-342900">
              <a:buClr>
                <a:schemeClr val="accent5"/>
              </a:buClr>
              <a:buAutoNum type="arabicPeriod" startAt="5"/>
            </a:pPr>
            <a:endParaRPr lang="en-US" sz="1400" dirty="0"/>
          </a:p>
          <a:p>
            <a:pPr marL="342900" indent="-342900">
              <a:buClr>
                <a:schemeClr val="accent5"/>
              </a:buClr>
              <a:buAutoNum type="arabicPeriod" startAt="6"/>
            </a:pPr>
            <a:r>
              <a:rPr lang="en-US" sz="1400" dirty="0" smtClean="0"/>
              <a:t>Students </a:t>
            </a:r>
            <a:r>
              <a:rPr lang="en-US" sz="1400" dirty="0"/>
              <a:t>and faculty will receive more information about co-curricular transcripts and the number of students completing transcripts will increase</a:t>
            </a:r>
            <a:r>
              <a:rPr lang="en-US" sz="1400" dirty="0" smtClean="0"/>
              <a:t>.  </a:t>
            </a:r>
          </a:p>
          <a:p>
            <a:pPr marL="228600" indent="-228600">
              <a:buClr>
                <a:schemeClr val="accent5"/>
              </a:buClr>
              <a:buAutoNum type="arabicPeriod" startAt="6"/>
            </a:pPr>
            <a:endParaRPr lang="en-US" sz="1200" dirty="0"/>
          </a:p>
        </p:txBody>
      </p:sp>
    </p:spTree>
    <p:extLst>
      <p:ext uri="{BB962C8B-B14F-4D97-AF65-F5344CB8AC3E}">
        <p14:creationId xmlns:p14="http://schemas.microsoft.com/office/powerpoint/2010/main" val="2197628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124006" cy="6858000"/>
          </a:xfrm>
          <a:prstGeom prst="rect">
            <a:avLst/>
          </a:prstGeom>
        </p:spPr>
      </p:pic>
      <p:sp>
        <p:nvSpPr>
          <p:cNvPr id="4" name="TextBox 3"/>
          <p:cNvSpPr txBox="1"/>
          <p:nvPr/>
        </p:nvSpPr>
        <p:spPr>
          <a:xfrm>
            <a:off x="4343400" y="457200"/>
            <a:ext cx="4495800" cy="4216539"/>
          </a:xfrm>
          <a:prstGeom prst="rect">
            <a:avLst/>
          </a:prstGeom>
          <a:noFill/>
        </p:spPr>
        <p:txBody>
          <a:bodyPr wrap="square" rtlCol="0">
            <a:spAutoFit/>
          </a:bodyPr>
          <a:lstStyle/>
          <a:p>
            <a:pPr algn="ctr"/>
            <a:r>
              <a:rPr lang="en-US" sz="4000" dirty="0" smtClean="0"/>
              <a:t>Division of Student Affairs’</a:t>
            </a:r>
          </a:p>
          <a:p>
            <a:pPr algn="ctr"/>
            <a:endParaRPr lang="en-US" sz="4000" dirty="0"/>
          </a:p>
          <a:p>
            <a:pPr algn="ctr"/>
            <a:r>
              <a:rPr lang="en-US" sz="4000" dirty="0" smtClean="0"/>
              <a:t>Strategic Planning Common Language</a:t>
            </a:r>
          </a:p>
          <a:p>
            <a:pPr algn="ctr"/>
            <a:endParaRPr lang="en-US" sz="2800" dirty="0" smtClean="0"/>
          </a:p>
        </p:txBody>
      </p:sp>
    </p:spTree>
    <p:extLst>
      <p:ext uri="{BB962C8B-B14F-4D97-AF65-F5344CB8AC3E}">
        <p14:creationId xmlns:p14="http://schemas.microsoft.com/office/powerpoint/2010/main" val="36310798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Activity #3: Distinguishing Between Program And Learning Outcomes (Answers)</a:t>
            </a:r>
            <a:endParaRPr lang="en-US" dirty="0"/>
          </a:p>
        </p:txBody>
      </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7467600" y="6497801"/>
            <a:ext cx="1303020" cy="135890"/>
          </a:xfrm>
          <a:prstGeom prst="rect">
            <a:avLst/>
          </a:prstGeom>
        </p:spPr>
      </p:pic>
      <p:sp>
        <p:nvSpPr>
          <p:cNvPr id="5" name="TextBox 4"/>
          <p:cNvSpPr txBox="1"/>
          <p:nvPr/>
        </p:nvSpPr>
        <p:spPr>
          <a:xfrm>
            <a:off x="152400" y="1371601"/>
            <a:ext cx="8839200" cy="4832092"/>
          </a:xfrm>
          <a:prstGeom prst="rect">
            <a:avLst/>
          </a:prstGeom>
          <a:noFill/>
        </p:spPr>
        <p:txBody>
          <a:bodyPr wrap="square" rtlCol="0">
            <a:spAutoFit/>
          </a:bodyPr>
          <a:lstStyle/>
          <a:p>
            <a:r>
              <a:rPr lang="en-US" sz="1200" b="1" dirty="0"/>
              <a:t>For each of the statements below, identify</a:t>
            </a:r>
            <a:r>
              <a:rPr lang="en-US" sz="1200" b="1" dirty="0" smtClean="0"/>
              <a:t>…</a:t>
            </a:r>
          </a:p>
          <a:p>
            <a:endParaRPr lang="en-US" sz="1200" b="1" dirty="0"/>
          </a:p>
          <a:p>
            <a:pPr marL="628650" lvl="1" indent="-171450">
              <a:buFont typeface="Arial" pitchFamily="34" charset="0"/>
              <a:buChar char="•"/>
            </a:pPr>
            <a:r>
              <a:rPr lang="en-US" sz="1200" b="1" dirty="0"/>
              <a:t>Is the statement a program or learning outcome statement?  </a:t>
            </a:r>
            <a:endParaRPr lang="en-US" sz="1200" b="1" dirty="0" smtClean="0"/>
          </a:p>
          <a:p>
            <a:pPr marL="171450" lvl="0" indent="-171450">
              <a:buFont typeface="Arial" pitchFamily="34" charset="0"/>
              <a:buChar char="•"/>
            </a:pPr>
            <a:endParaRPr lang="en-US" sz="1200" b="1" dirty="0"/>
          </a:p>
          <a:p>
            <a:pPr marL="628650" lvl="1" indent="-171450">
              <a:buFont typeface="Arial" pitchFamily="34" charset="0"/>
              <a:buChar char="•"/>
            </a:pPr>
            <a:r>
              <a:rPr lang="en-US" sz="1200" b="1" dirty="0"/>
              <a:t>What information is missing? How could the outcome be strengthened?</a:t>
            </a:r>
          </a:p>
          <a:p>
            <a:r>
              <a:rPr lang="en-US" sz="1200" b="1" dirty="0"/>
              <a:t> </a:t>
            </a:r>
            <a:endParaRPr lang="en-US" sz="1200" dirty="0"/>
          </a:p>
          <a:p>
            <a:pPr marL="342900" indent="-342900">
              <a:buClr>
                <a:schemeClr val="accent5"/>
              </a:buClr>
              <a:buAutoNum type="arabicPeriod"/>
            </a:pPr>
            <a:r>
              <a:rPr lang="en-US" sz="1400" dirty="0" smtClean="0"/>
              <a:t>The Undergraduate Research Office will increase support for student attendance at regional, national, and international conferences.   </a:t>
            </a:r>
            <a:r>
              <a:rPr lang="en-US" sz="1400" b="1" dirty="0" smtClean="0">
                <a:solidFill>
                  <a:schemeClr val="accent5"/>
                </a:solidFill>
              </a:rPr>
              <a:t>PROGRAM</a:t>
            </a:r>
          </a:p>
          <a:p>
            <a:pPr marL="342900" indent="-342900">
              <a:buClr>
                <a:schemeClr val="accent5"/>
              </a:buClr>
              <a:buAutoNum type="arabicPeriod"/>
            </a:pPr>
            <a:endParaRPr lang="en-US" sz="1400" dirty="0" smtClean="0"/>
          </a:p>
          <a:p>
            <a:pPr marL="342900" indent="-342900">
              <a:buClr>
                <a:schemeClr val="accent5"/>
              </a:buClr>
              <a:buAutoNum type="arabicPeriod" startAt="2"/>
            </a:pPr>
            <a:r>
              <a:rPr lang="en-US" sz="1400" dirty="0" smtClean="0"/>
              <a:t>Students </a:t>
            </a:r>
            <a:r>
              <a:rPr lang="en-US" sz="1400" dirty="0"/>
              <a:t>will be able to demonstrate effective communication skills a result of participating in the Leadership Program</a:t>
            </a:r>
            <a:r>
              <a:rPr lang="en-US" sz="1400" dirty="0" smtClean="0"/>
              <a:t>.  </a:t>
            </a:r>
            <a:r>
              <a:rPr lang="en-US" sz="1400" b="1" dirty="0" smtClean="0">
                <a:solidFill>
                  <a:schemeClr val="accent5"/>
                </a:solidFill>
              </a:rPr>
              <a:t>LEARNING</a:t>
            </a:r>
          </a:p>
          <a:p>
            <a:pPr marL="342900" indent="-342900">
              <a:buClr>
                <a:schemeClr val="accent5"/>
              </a:buClr>
              <a:buAutoNum type="arabicPeriod" startAt="2"/>
            </a:pPr>
            <a:endParaRPr lang="en-US" sz="1400" dirty="0"/>
          </a:p>
          <a:p>
            <a:pPr marL="342900" indent="-342900">
              <a:buClr>
                <a:schemeClr val="accent5"/>
              </a:buClr>
              <a:buAutoNum type="arabicPeriod" startAt="3"/>
            </a:pPr>
            <a:r>
              <a:rPr lang="en-US" sz="1400" dirty="0" smtClean="0"/>
              <a:t>The </a:t>
            </a:r>
            <a:r>
              <a:rPr lang="en-US" sz="1400" dirty="0"/>
              <a:t>Wellness Program will increase the number of smoking cessation seminars offered by 20% by hiring a graduate assistant to conduct the seminars</a:t>
            </a:r>
            <a:r>
              <a:rPr lang="en-US" sz="1400" dirty="0" smtClean="0"/>
              <a:t>.  </a:t>
            </a:r>
            <a:r>
              <a:rPr lang="en-US" sz="1400" b="1" dirty="0" smtClean="0">
                <a:solidFill>
                  <a:schemeClr val="accent5"/>
                </a:solidFill>
              </a:rPr>
              <a:t>PROGRAM</a:t>
            </a:r>
          </a:p>
          <a:p>
            <a:pPr marL="342900" indent="-342900">
              <a:buClr>
                <a:schemeClr val="accent5"/>
              </a:buClr>
              <a:buAutoNum type="arabicPeriod" startAt="3"/>
            </a:pPr>
            <a:endParaRPr lang="en-US" sz="1400" dirty="0"/>
          </a:p>
          <a:p>
            <a:pPr marL="342900" indent="-342900">
              <a:buClr>
                <a:schemeClr val="accent5"/>
              </a:buClr>
              <a:buAutoNum type="arabicPeriod" startAt="4"/>
            </a:pPr>
            <a:r>
              <a:rPr lang="en-US" sz="1400" dirty="0" smtClean="0"/>
              <a:t>Students </a:t>
            </a:r>
            <a:r>
              <a:rPr lang="en-US" sz="1400" dirty="0"/>
              <a:t>will identify ten behaviors and/or characteristics of healthy relationships with others after attending this seminar</a:t>
            </a:r>
            <a:r>
              <a:rPr lang="en-US" sz="1400" dirty="0" smtClean="0"/>
              <a:t>.  </a:t>
            </a:r>
            <a:r>
              <a:rPr lang="en-US" sz="1400" b="1" dirty="0" smtClean="0">
                <a:solidFill>
                  <a:schemeClr val="accent5"/>
                </a:solidFill>
              </a:rPr>
              <a:t>LEARNING</a:t>
            </a:r>
          </a:p>
          <a:p>
            <a:pPr marL="342900" indent="-342900">
              <a:buClr>
                <a:schemeClr val="accent5"/>
              </a:buClr>
              <a:buAutoNum type="arabicPeriod" startAt="4"/>
            </a:pPr>
            <a:endParaRPr lang="en-US" sz="1400" dirty="0"/>
          </a:p>
          <a:p>
            <a:pPr marL="342900" indent="-342900">
              <a:buClr>
                <a:schemeClr val="accent5"/>
              </a:buClr>
              <a:buAutoNum type="arabicPeriod" startAt="5"/>
            </a:pPr>
            <a:r>
              <a:rPr lang="en-US" sz="1400" dirty="0" smtClean="0"/>
              <a:t>The </a:t>
            </a:r>
            <a:r>
              <a:rPr lang="en-US" sz="1400" dirty="0"/>
              <a:t>number of personal solicitations focused on scholarship needs will increase</a:t>
            </a:r>
            <a:r>
              <a:rPr lang="en-US" sz="1400" dirty="0" smtClean="0"/>
              <a:t>.  </a:t>
            </a:r>
            <a:r>
              <a:rPr lang="en-US" sz="1400" b="1" dirty="0" smtClean="0">
                <a:solidFill>
                  <a:schemeClr val="accent5"/>
                </a:solidFill>
              </a:rPr>
              <a:t>PROGRAM</a:t>
            </a:r>
          </a:p>
          <a:p>
            <a:pPr marL="342900" indent="-342900">
              <a:buClr>
                <a:schemeClr val="accent5"/>
              </a:buClr>
              <a:buAutoNum type="arabicPeriod" startAt="5"/>
            </a:pPr>
            <a:endParaRPr lang="en-US" sz="1400" dirty="0"/>
          </a:p>
          <a:p>
            <a:pPr marL="342900" indent="-342900">
              <a:buClr>
                <a:schemeClr val="accent5"/>
              </a:buClr>
              <a:buAutoNum type="arabicPeriod" startAt="6"/>
            </a:pPr>
            <a:r>
              <a:rPr lang="en-US" sz="1400" dirty="0" smtClean="0"/>
              <a:t>Students </a:t>
            </a:r>
            <a:r>
              <a:rPr lang="en-US" sz="1400" dirty="0"/>
              <a:t>and faculty will receive more information about co-curricular transcripts and the number of students completing transcripts will increase</a:t>
            </a:r>
            <a:r>
              <a:rPr lang="en-US" sz="1400" dirty="0" smtClean="0"/>
              <a:t>.  </a:t>
            </a:r>
            <a:r>
              <a:rPr lang="en-US" sz="1400" b="1" dirty="0" smtClean="0">
                <a:solidFill>
                  <a:schemeClr val="accent5"/>
                </a:solidFill>
              </a:rPr>
              <a:t>PROGRAM</a:t>
            </a:r>
          </a:p>
          <a:p>
            <a:pPr marL="228600" indent="-228600">
              <a:buClr>
                <a:schemeClr val="accent5"/>
              </a:buClr>
              <a:buAutoNum type="arabicPeriod" startAt="6"/>
            </a:pPr>
            <a:endParaRPr lang="en-US" sz="1200" dirty="0"/>
          </a:p>
        </p:txBody>
      </p:sp>
    </p:spTree>
    <p:extLst>
      <p:ext uri="{BB962C8B-B14F-4D97-AF65-F5344CB8AC3E}">
        <p14:creationId xmlns:p14="http://schemas.microsoft.com/office/powerpoint/2010/main" val="161481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09600"/>
            <a:ext cx="5867400" cy="1219200"/>
          </a:xfrm>
        </p:spPr>
        <p:txBody>
          <a:bodyPr/>
          <a:lstStyle/>
          <a:p>
            <a:r>
              <a:rPr lang="en-US" dirty="0"/>
              <a:t>References</a:t>
            </a:r>
            <a:br>
              <a:rPr lang="en-US" dirty="0"/>
            </a:br>
            <a:endParaRPr lang="en-US" dirty="0"/>
          </a:p>
        </p:txBody>
      </p:sp>
      <p:sp>
        <p:nvSpPr>
          <p:cNvPr id="5" name="TextBox 4"/>
          <p:cNvSpPr txBox="1"/>
          <p:nvPr/>
        </p:nvSpPr>
        <p:spPr>
          <a:xfrm>
            <a:off x="2895600" y="1752600"/>
            <a:ext cx="6096000" cy="3970318"/>
          </a:xfrm>
          <a:prstGeom prst="rect">
            <a:avLst/>
          </a:prstGeom>
          <a:noFill/>
        </p:spPr>
        <p:txBody>
          <a:bodyPr wrap="square" rtlCol="0">
            <a:spAutoFit/>
          </a:bodyPr>
          <a:lstStyle/>
          <a:p>
            <a:r>
              <a:rPr lang="en-US" dirty="0" smtClean="0">
                <a:latin typeface="Book Antiqua" pitchFamily="18" charset="0"/>
                <a:cs typeface="Times New Roman" pitchFamily="18" charset="0"/>
              </a:rPr>
              <a:t>Campus Labs. (2013).  </a:t>
            </a:r>
            <a:r>
              <a:rPr lang="en-US" i="1" dirty="0" smtClean="0">
                <a:latin typeface="Book Antiqua" pitchFamily="18" charset="0"/>
                <a:cs typeface="Times New Roman" pitchFamily="18" charset="0"/>
              </a:rPr>
              <a:t>Writing Learning Outcomes</a:t>
            </a:r>
          </a:p>
          <a:p>
            <a:r>
              <a:rPr lang="en-US" i="1" dirty="0">
                <a:latin typeface="Book Antiqua" pitchFamily="18" charset="0"/>
                <a:cs typeface="Times New Roman" pitchFamily="18" charset="0"/>
              </a:rPr>
              <a:t>	</a:t>
            </a:r>
            <a:r>
              <a:rPr lang="en-US" i="1" dirty="0" smtClean="0">
                <a:latin typeface="Book Antiqua" pitchFamily="18" charset="0"/>
                <a:cs typeface="Times New Roman" pitchFamily="18" charset="0"/>
              </a:rPr>
              <a:t> Worksheet</a:t>
            </a:r>
            <a:r>
              <a:rPr lang="en-US" dirty="0" smtClean="0">
                <a:latin typeface="Book Antiqua" pitchFamily="18" charset="0"/>
                <a:cs typeface="Times New Roman" pitchFamily="18" charset="0"/>
              </a:rPr>
              <a:t>. </a:t>
            </a:r>
            <a:r>
              <a:rPr lang="en-US" dirty="0">
                <a:latin typeface="Book Antiqua" pitchFamily="18" charset="0"/>
                <a:cs typeface="Times New Roman" pitchFamily="18" charset="0"/>
              </a:rPr>
              <a:t>Retrieved from</a:t>
            </a:r>
            <a:r>
              <a:rPr lang="en-US" dirty="0" smtClean="0">
                <a:latin typeface="Book Antiqua" pitchFamily="18" charset="0"/>
                <a:cs typeface="Times New Roman" pitchFamily="18" charset="0"/>
              </a:rPr>
              <a:t>:</a:t>
            </a:r>
          </a:p>
          <a:p>
            <a:r>
              <a:rPr lang="en-US" dirty="0">
                <a:solidFill>
                  <a:schemeClr val="bg1"/>
                </a:solidFill>
                <a:latin typeface="Book Antiqua" pitchFamily="18" charset="0"/>
                <a:cs typeface="Times New Roman" pitchFamily="18" charset="0"/>
              </a:rPr>
              <a:t>	</a:t>
            </a:r>
            <a:r>
              <a:rPr lang="en-US" dirty="0" smtClean="0">
                <a:solidFill>
                  <a:schemeClr val="bg1"/>
                </a:solidFill>
                <a:latin typeface="Book Antiqua" pitchFamily="18" charset="0"/>
                <a:cs typeface="Times New Roman" pitchFamily="18" charset="0"/>
                <a:hlinkClick r:id="rId3"/>
              </a:rPr>
              <a:t>https</a:t>
            </a:r>
            <a:r>
              <a:rPr lang="en-US" dirty="0">
                <a:solidFill>
                  <a:schemeClr val="bg1"/>
                </a:solidFill>
                <a:latin typeface="Book Antiqua" pitchFamily="18" charset="0"/>
                <a:cs typeface="Times New Roman" pitchFamily="18" charset="0"/>
                <a:hlinkClick r:id="rId3"/>
              </a:rPr>
              <a:t>://</a:t>
            </a:r>
            <a:r>
              <a:rPr lang="en-US" dirty="0" smtClean="0">
                <a:solidFill>
                  <a:schemeClr val="bg1"/>
                </a:solidFill>
                <a:latin typeface="Book Antiqua" pitchFamily="18" charset="0"/>
                <a:cs typeface="Times New Roman" pitchFamily="18" charset="0"/>
                <a:hlinkClick r:id="rId3"/>
              </a:rPr>
              <a:t>auburn.campuslabs.com/app/ClientWe	b/Documents/DocumentList.aspx</a:t>
            </a:r>
            <a:endParaRPr lang="en-US" dirty="0" smtClean="0">
              <a:solidFill>
                <a:schemeClr val="bg1"/>
              </a:solidFill>
              <a:latin typeface="Book Antiqua" pitchFamily="18" charset="0"/>
              <a:cs typeface="Times New Roman" pitchFamily="18" charset="0"/>
            </a:endParaRPr>
          </a:p>
          <a:p>
            <a:endParaRPr lang="en-US" dirty="0" smtClean="0">
              <a:latin typeface="Book Antiqua" pitchFamily="18" charset="0"/>
              <a:cs typeface="Times New Roman" pitchFamily="18" charset="0"/>
            </a:endParaRPr>
          </a:p>
          <a:p>
            <a:r>
              <a:rPr lang="en-US" dirty="0" smtClean="0">
                <a:latin typeface="Book Antiqua" pitchFamily="18" charset="0"/>
                <a:cs typeface="Times New Roman" pitchFamily="18" charset="0"/>
              </a:rPr>
              <a:t>Osters, S. (2013). </a:t>
            </a:r>
            <a:r>
              <a:rPr lang="en-US" i="1" dirty="0">
                <a:latin typeface="Book Antiqua" pitchFamily="18" charset="0"/>
                <a:cs typeface="Times New Roman" pitchFamily="18" charset="0"/>
              </a:rPr>
              <a:t>Developing and assessing outcomes in the </a:t>
            </a:r>
            <a:r>
              <a:rPr lang="en-US" i="1" dirty="0" smtClean="0">
                <a:latin typeface="Book Antiqua" pitchFamily="18" charset="0"/>
                <a:cs typeface="Times New Roman" pitchFamily="18" charset="0"/>
              </a:rPr>
              <a:t>co-	curricular </a:t>
            </a:r>
            <a:r>
              <a:rPr lang="en-US" i="1" dirty="0">
                <a:latin typeface="Book Antiqua" pitchFamily="18" charset="0"/>
                <a:cs typeface="Times New Roman" pitchFamily="18" charset="0"/>
              </a:rPr>
              <a:t>experience. </a:t>
            </a:r>
            <a:r>
              <a:rPr lang="en-US" dirty="0">
                <a:latin typeface="Book Antiqua" pitchFamily="18" charset="0"/>
                <a:cs typeface="Times New Roman" pitchFamily="18" charset="0"/>
              </a:rPr>
              <a:t>Presentation prepared </a:t>
            </a:r>
            <a:r>
              <a:rPr lang="en-US" dirty="0" smtClean="0">
                <a:latin typeface="Book Antiqua" pitchFamily="18" charset="0"/>
                <a:cs typeface="Times New Roman" pitchFamily="18" charset="0"/>
              </a:rPr>
              <a:t>for</a:t>
            </a:r>
          </a:p>
          <a:p>
            <a:r>
              <a:rPr lang="en-US" dirty="0">
                <a:latin typeface="Book Antiqua" pitchFamily="18" charset="0"/>
                <a:cs typeface="Times New Roman" pitchFamily="18" charset="0"/>
              </a:rPr>
              <a:t>	</a:t>
            </a:r>
            <a:r>
              <a:rPr lang="en-US" dirty="0" smtClean="0">
                <a:latin typeface="Book Antiqua" pitchFamily="18" charset="0"/>
                <a:cs typeface="Times New Roman" pitchFamily="18" charset="0"/>
              </a:rPr>
              <a:t> Auburn University’s</a:t>
            </a:r>
          </a:p>
          <a:p>
            <a:r>
              <a:rPr lang="en-US" dirty="0" smtClean="0">
                <a:latin typeface="Book Antiqua" pitchFamily="18" charset="0"/>
                <a:cs typeface="Times New Roman" pitchFamily="18" charset="0"/>
              </a:rPr>
              <a:t>	Division </a:t>
            </a:r>
            <a:r>
              <a:rPr lang="en-US" dirty="0">
                <a:latin typeface="Book Antiqua" pitchFamily="18" charset="0"/>
                <a:cs typeface="Times New Roman" pitchFamily="18" charset="0"/>
              </a:rPr>
              <a:t>of Student Affairs </a:t>
            </a:r>
            <a:r>
              <a:rPr lang="en-US" dirty="0" smtClean="0">
                <a:latin typeface="Book Antiqua" pitchFamily="18" charset="0"/>
                <a:cs typeface="Times New Roman" pitchFamily="18" charset="0"/>
              </a:rPr>
              <a:t>A-Team, April </a:t>
            </a:r>
            <a:r>
              <a:rPr lang="en-US" dirty="0">
                <a:latin typeface="Book Antiqua" pitchFamily="18" charset="0"/>
                <a:cs typeface="Times New Roman" pitchFamily="18" charset="0"/>
              </a:rPr>
              <a:t>2, 2013</a:t>
            </a:r>
          </a:p>
          <a:p>
            <a:endParaRPr lang="en-US" i="1" dirty="0" smtClean="0">
              <a:latin typeface="Book Antiqua" pitchFamily="18" charset="0"/>
              <a:cs typeface="Times New Roman" pitchFamily="18" charset="0"/>
            </a:endParaRPr>
          </a:p>
          <a:p>
            <a:r>
              <a:rPr lang="en-US" dirty="0" smtClean="0">
                <a:latin typeface="Book Antiqua" pitchFamily="18" charset="0"/>
                <a:cs typeface="Times New Roman" pitchFamily="18" charset="0"/>
              </a:rPr>
              <a:t>Upcraft</a:t>
            </a:r>
            <a:r>
              <a:rPr lang="en-US" dirty="0">
                <a:latin typeface="Book Antiqua" pitchFamily="18" charset="0"/>
                <a:cs typeface="Times New Roman" pitchFamily="18" charset="0"/>
              </a:rPr>
              <a:t>, M. &amp; Schuh, J. (1996).  </a:t>
            </a:r>
            <a:r>
              <a:rPr lang="en-US" i="1" dirty="0">
                <a:latin typeface="Book Antiqua" pitchFamily="18" charset="0"/>
                <a:cs typeface="Times New Roman" pitchFamily="18" charset="0"/>
              </a:rPr>
              <a:t>Assessment in </a:t>
            </a:r>
            <a:r>
              <a:rPr lang="en-US" i="1" dirty="0" smtClean="0">
                <a:latin typeface="Book Antiqua" pitchFamily="18" charset="0"/>
                <a:cs typeface="Times New Roman" pitchFamily="18" charset="0"/>
              </a:rPr>
              <a:t>student</a:t>
            </a:r>
          </a:p>
          <a:p>
            <a:r>
              <a:rPr lang="en-US" i="1" dirty="0">
                <a:latin typeface="Book Antiqua" pitchFamily="18" charset="0"/>
                <a:cs typeface="Times New Roman" pitchFamily="18" charset="0"/>
              </a:rPr>
              <a:t>	</a:t>
            </a:r>
            <a:r>
              <a:rPr lang="en-US" i="1" dirty="0" smtClean="0">
                <a:latin typeface="Book Antiqua" pitchFamily="18" charset="0"/>
                <a:cs typeface="Times New Roman" pitchFamily="18" charset="0"/>
              </a:rPr>
              <a:t> </a:t>
            </a:r>
            <a:r>
              <a:rPr lang="en-US" i="1" dirty="0">
                <a:latin typeface="Book Antiqua" pitchFamily="18" charset="0"/>
                <a:cs typeface="Times New Roman" pitchFamily="18" charset="0"/>
              </a:rPr>
              <a:t>affairs: A guide for practitioners</a:t>
            </a:r>
            <a:r>
              <a:rPr lang="en-US" dirty="0">
                <a:latin typeface="Book Antiqua" pitchFamily="18" charset="0"/>
                <a:cs typeface="Times New Roman" pitchFamily="18" charset="0"/>
              </a:rPr>
              <a:t>.  San Francisco</a:t>
            </a:r>
            <a:r>
              <a:rPr lang="en-US" dirty="0" smtClean="0">
                <a:latin typeface="Book Antiqua" pitchFamily="18" charset="0"/>
                <a:cs typeface="Times New Roman" pitchFamily="18" charset="0"/>
              </a:rPr>
              <a:t>:</a:t>
            </a:r>
          </a:p>
          <a:p>
            <a:r>
              <a:rPr lang="en-US" dirty="0">
                <a:latin typeface="Book Antiqua" pitchFamily="18" charset="0"/>
                <a:cs typeface="Times New Roman" pitchFamily="18" charset="0"/>
              </a:rPr>
              <a:t>	</a:t>
            </a:r>
            <a:r>
              <a:rPr lang="en-US" dirty="0" smtClean="0">
                <a:latin typeface="Book Antiqua" pitchFamily="18" charset="0"/>
                <a:cs typeface="Times New Roman" pitchFamily="18" charset="0"/>
              </a:rPr>
              <a:t> </a:t>
            </a:r>
            <a:r>
              <a:rPr lang="en-US" dirty="0">
                <a:latin typeface="Book Antiqua" pitchFamily="18" charset="0"/>
                <a:cs typeface="Times New Roman" pitchFamily="18" charset="0"/>
              </a:rPr>
              <a:t>Jossey-Bass.</a:t>
            </a:r>
          </a:p>
          <a:p>
            <a:endParaRPr lang="en-US" dirty="0"/>
          </a:p>
        </p:txBody>
      </p:sp>
      <p:sp>
        <p:nvSpPr>
          <p:cNvPr id="3" name="TextBox 2"/>
          <p:cNvSpPr txBox="1"/>
          <p:nvPr/>
        </p:nvSpPr>
        <p:spPr>
          <a:xfrm>
            <a:off x="2895600" y="2514600"/>
            <a:ext cx="990600"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PART III</a:t>
            </a:r>
            <a:endParaRPr lang="en-US" dirty="0"/>
          </a:p>
        </p:txBody>
      </p:sp>
    </p:spTree>
    <p:extLst>
      <p:ext uri="{BB962C8B-B14F-4D97-AF65-F5344CB8AC3E}">
        <p14:creationId xmlns:p14="http://schemas.microsoft.com/office/powerpoint/2010/main" val="7726632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152400" y="2514600"/>
            <a:ext cx="8839200" cy="3886200"/>
          </a:xfrm>
        </p:spPr>
        <p:txBody>
          <a:bodyPr>
            <a:normAutofit/>
          </a:bodyPr>
          <a:lstStyle/>
          <a:p>
            <a:endParaRPr lang="en-US" dirty="0"/>
          </a:p>
          <a:p>
            <a:r>
              <a:rPr lang="en-US" dirty="0" smtClean="0"/>
              <a:t>June Strategic Planning Workshop</a:t>
            </a:r>
            <a:endParaRPr lang="en-US" dirty="0"/>
          </a:p>
          <a:p>
            <a:endParaRPr lang="en-US" dirty="0"/>
          </a:p>
          <a:p>
            <a:endParaRPr lang="en-US" dirty="0"/>
          </a:p>
          <a:p>
            <a:r>
              <a:rPr lang="en-US" dirty="0" smtClean="0"/>
              <a:t>June 25, 2014</a:t>
            </a:r>
            <a:endParaRPr lang="en-US" dirty="0"/>
          </a:p>
          <a:p>
            <a:endParaRPr lang="en-US" dirty="0" smtClean="0"/>
          </a:p>
          <a:p>
            <a:endParaRPr lang="en-US" dirty="0" smtClean="0"/>
          </a:p>
          <a:p>
            <a:endParaRPr lang="en-US" sz="1300" cap="none" dirty="0" smtClean="0"/>
          </a:p>
          <a:p>
            <a:endParaRPr lang="en-US" sz="1300" cap="none" dirty="0"/>
          </a:p>
          <a:p>
            <a:endParaRPr lang="en-US" sz="1300" cap="none" dirty="0" smtClean="0"/>
          </a:p>
          <a:p>
            <a:r>
              <a:rPr lang="en-US" sz="1300" cap="none" dirty="0" smtClean="0">
                <a:ln w="13335" cmpd="sng">
                  <a:noFill/>
                  <a:prstDash val="solid"/>
                </a:ln>
                <a:latin typeface="Calibri" pitchFamily="34" charset="0"/>
              </a:rPr>
              <a:t>Abbygail Langham, Ph.D.</a:t>
            </a:r>
            <a:br>
              <a:rPr lang="en-US" sz="1300" cap="none" dirty="0" smtClean="0">
                <a:ln w="13335" cmpd="sng">
                  <a:noFill/>
                  <a:prstDash val="solid"/>
                </a:ln>
                <a:latin typeface="Calibri" pitchFamily="34" charset="0"/>
              </a:rPr>
            </a:br>
            <a:r>
              <a:rPr lang="en-US" sz="1300" cap="none" dirty="0" smtClean="0">
                <a:ln w="13335" cmpd="sng">
                  <a:noFill/>
                  <a:prstDash val="solid"/>
                </a:ln>
                <a:latin typeface="Calibri" pitchFamily="34" charset="0"/>
              </a:rPr>
              <a:t>Director of Assessment &amp; Strategic Planning</a:t>
            </a:r>
          </a:p>
          <a:p>
            <a:endParaRPr lang="en-US" sz="1300" cap="none" dirty="0">
              <a:latin typeface="Calibri" pitchFamily="34" charset="0"/>
            </a:endParaRPr>
          </a:p>
        </p:txBody>
      </p:sp>
      <p:sp>
        <p:nvSpPr>
          <p:cNvPr id="2" name="Title 1"/>
          <p:cNvSpPr>
            <a:spLocks noGrp="1"/>
          </p:cNvSpPr>
          <p:nvPr>
            <p:ph type="title"/>
          </p:nvPr>
        </p:nvSpPr>
        <p:spPr/>
        <p:txBody>
          <a:bodyPr>
            <a:normAutofit/>
          </a:bodyPr>
          <a:lstStyle/>
          <a:p>
            <a:r>
              <a:rPr lang="en-US" sz="4400" dirty="0" smtClean="0"/>
              <a:t>WRITING  OUTCOMES FOR YEAR TWO (2014-2015)</a:t>
            </a:r>
            <a:endParaRPr lang="en-US" dirty="0"/>
          </a:p>
        </p:txBody>
      </p:sp>
      <p:pic>
        <p:nvPicPr>
          <p:cNvPr id="6" name="Picture 5"/>
          <p:cNvPicPr>
            <a:picLocks noChangeAspect="1"/>
          </p:cNvPicPr>
          <p:nvPr/>
        </p:nvPicPr>
        <p:blipFill>
          <a:blip r:embed="rId3" cstate="print"/>
          <a:srcRect/>
          <a:stretch>
            <a:fillRect/>
          </a:stretch>
        </p:blipFill>
        <p:spPr bwMode="auto">
          <a:xfrm>
            <a:off x="7072744" y="5334000"/>
            <a:ext cx="1766455" cy="925286"/>
          </a:xfrm>
          <a:prstGeom prst="rect">
            <a:avLst/>
          </a:prstGeom>
          <a:noFill/>
          <a:ln w="9525">
            <a:noFill/>
            <a:miter lim="800000"/>
            <a:headEnd/>
            <a:tailEnd/>
          </a:ln>
        </p:spPr>
      </p:pic>
    </p:spTree>
    <p:extLst>
      <p:ext uri="{BB962C8B-B14F-4D97-AF65-F5344CB8AC3E}">
        <p14:creationId xmlns:p14="http://schemas.microsoft.com/office/powerpoint/2010/main" val="19620759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3"/>
          <p:cNvSpPr>
            <a:spLocks noChangeArrowheads="1"/>
          </p:cNvSpPr>
          <p:nvPr/>
        </p:nvSpPr>
        <p:spPr bwMode="auto">
          <a:xfrm rot="7043272" flipH="1" flipV="1">
            <a:off x="3134623" y="82476"/>
            <a:ext cx="5566255" cy="581155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546" y="13640"/>
                </a:moveTo>
                <a:cubicBezTo>
                  <a:pt x="8366" y="14579"/>
                  <a:pt x="9552" y="15119"/>
                  <a:pt x="10800" y="15119"/>
                </a:cubicBezTo>
                <a:cubicBezTo>
                  <a:pt x="13185" y="15119"/>
                  <a:pt x="15119" y="13185"/>
                  <a:pt x="15119" y="10800"/>
                </a:cubicBezTo>
                <a:cubicBezTo>
                  <a:pt x="15119" y="8414"/>
                  <a:pt x="13185" y="6481"/>
                  <a:pt x="10800" y="6481"/>
                </a:cubicBezTo>
                <a:cubicBezTo>
                  <a:pt x="8414" y="6481"/>
                  <a:pt x="6481" y="8414"/>
                  <a:pt x="6481" y="10800"/>
                </a:cubicBezTo>
                <a:cubicBezTo>
                  <a:pt x="6480" y="10809"/>
                  <a:pt x="6481" y="10819"/>
                  <a:pt x="6481" y="10828"/>
                </a:cubicBezTo>
                <a:lnTo>
                  <a:pt x="0" y="10871"/>
                </a:lnTo>
                <a:cubicBezTo>
                  <a:pt x="0" y="10847"/>
                  <a:pt x="0" y="10823"/>
                  <a:pt x="0" y="10800"/>
                </a:cubicBezTo>
                <a:cubicBezTo>
                  <a:pt x="0" y="4835"/>
                  <a:pt x="4835" y="0"/>
                  <a:pt x="10800" y="0"/>
                </a:cubicBezTo>
                <a:cubicBezTo>
                  <a:pt x="16764" y="0"/>
                  <a:pt x="21600" y="4835"/>
                  <a:pt x="21600" y="10800"/>
                </a:cubicBezTo>
                <a:cubicBezTo>
                  <a:pt x="21600" y="16764"/>
                  <a:pt x="16764" y="21600"/>
                  <a:pt x="10800" y="21600"/>
                </a:cubicBezTo>
                <a:cubicBezTo>
                  <a:pt x="7681" y="21600"/>
                  <a:pt x="4715" y="20252"/>
                  <a:pt x="2664" y="17902"/>
                </a:cubicBezTo>
                <a:lnTo>
                  <a:pt x="630" y="19678"/>
                </a:lnTo>
                <a:lnTo>
                  <a:pt x="1197" y="11297"/>
                </a:lnTo>
                <a:lnTo>
                  <a:pt x="9580" y="11864"/>
                </a:lnTo>
                <a:lnTo>
                  <a:pt x="7546" y="13640"/>
                </a:lnTo>
                <a:close/>
              </a:path>
            </a:pathLst>
          </a:cu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p>
        </p:txBody>
      </p:sp>
      <p:sp>
        <p:nvSpPr>
          <p:cNvPr id="17411" name="Text Box 4"/>
          <p:cNvSpPr txBox="1">
            <a:spLocks noChangeArrowheads="1"/>
          </p:cNvSpPr>
          <p:nvPr/>
        </p:nvSpPr>
        <p:spPr bwMode="auto">
          <a:xfrm>
            <a:off x="3797119" y="2209800"/>
            <a:ext cx="41148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en-US" altLang="en-US" sz="2000" b="1" dirty="0">
                <a:latin typeface="Times New Roman" pitchFamily="18" charset="0"/>
              </a:rPr>
              <a:t>Mission/Purpose</a:t>
            </a:r>
          </a:p>
          <a:p>
            <a:pPr algn="ctr" eaLnBrk="1" hangingPunct="1">
              <a:spcBef>
                <a:spcPct val="50000"/>
              </a:spcBef>
            </a:pPr>
            <a:r>
              <a:rPr lang="en-US" altLang="en-US" sz="2000" b="1" dirty="0">
                <a:latin typeface="Times New Roman" pitchFamily="18" charset="0"/>
              </a:rPr>
              <a:t>Goals</a:t>
            </a:r>
          </a:p>
          <a:p>
            <a:pPr algn="ctr" eaLnBrk="1" hangingPunct="1">
              <a:spcBef>
                <a:spcPct val="50000"/>
              </a:spcBef>
            </a:pPr>
            <a:r>
              <a:rPr lang="en-US" altLang="en-US" sz="2000" b="1" dirty="0">
                <a:latin typeface="Times New Roman" pitchFamily="18" charset="0"/>
              </a:rPr>
              <a:t> Objectives/Outcomes</a:t>
            </a:r>
          </a:p>
          <a:p>
            <a:pPr algn="ctr" eaLnBrk="1" hangingPunct="1">
              <a:spcBef>
                <a:spcPct val="50000"/>
              </a:spcBef>
            </a:pPr>
            <a:endParaRPr lang="en-US" altLang="en-US" sz="2000" b="1" dirty="0">
              <a:latin typeface="Times New Roman" pitchFamily="18" charset="0"/>
            </a:endParaRPr>
          </a:p>
        </p:txBody>
      </p:sp>
      <p:sp>
        <p:nvSpPr>
          <p:cNvPr id="17412" name="Text Box 5"/>
          <p:cNvSpPr txBox="1">
            <a:spLocks noChangeArrowheads="1"/>
          </p:cNvSpPr>
          <p:nvPr/>
        </p:nvSpPr>
        <p:spPr bwMode="auto">
          <a:xfrm>
            <a:off x="2438400" y="3810000"/>
            <a:ext cx="2103438"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b="1" dirty="0">
                <a:latin typeface="Times New Roman" pitchFamily="18" charset="0"/>
              </a:rPr>
              <a:t>Implement Methods to Deliver Outcomes and Methods to Gather Data</a:t>
            </a:r>
          </a:p>
        </p:txBody>
      </p:sp>
      <p:sp>
        <p:nvSpPr>
          <p:cNvPr id="17413" name="AutoShape 6"/>
          <p:cNvSpPr>
            <a:spLocks noChangeArrowheads="1"/>
          </p:cNvSpPr>
          <p:nvPr/>
        </p:nvSpPr>
        <p:spPr bwMode="auto">
          <a:xfrm rot="1061906" flipH="1" flipV="1">
            <a:off x="2895600" y="1676400"/>
            <a:ext cx="1160463" cy="2016125"/>
          </a:xfrm>
          <a:prstGeom prst="curvedLeftArrow">
            <a:avLst>
              <a:gd name="adj1" fmla="val 36002"/>
              <a:gd name="adj2" fmla="val 78486"/>
              <a:gd name="adj3" fmla="val 2981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414" name="Text Box 7"/>
          <p:cNvSpPr txBox="1">
            <a:spLocks noChangeArrowheads="1"/>
          </p:cNvSpPr>
          <p:nvPr/>
        </p:nvSpPr>
        <p:spPr bwMode="auto">
          <a:xfrm>
            <a:off x="2895600" y="1219200"/>
            <a:ext cx="22717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en-US" sz="2000" b="1" dirty="0">
                <a:latin typeface="Times New Roman" pitchFamily="18" charset="0"/>
              </a:rPr>
              <a:t>Gather Data</a:t>
            </a:r>
          </a:p>
          <a:p>
            <a:pPr algn="ctr" eaLnBrk="1" hangingPunct="1"/>
            <a:endParaRPr lang="en-US" altLang="en-US" sz="2400" b="1" dirty="0">
              <a:latin typeface="Times New Roman" pitchFamily="18" charset="0"/>
            </a:endParaRPr>
          </a:p>
        </p:txBody>
      </p:sp>
      <p:sp>
        <p:nvSpPr>
          <p:cNvPr id="17415" name="AutoShape 8"/>
          <p:cNvSpPr>
            <a:spLocks noChangeArrowheads="1"/>
          </p:cNvSpPr>
          <p:nvPr/>
        </p:nvSpPr>
        <p:spPr bwMode="auto">
          <a:xfrm rot="-4252840">
            <a:off x="5699125" y="-441325"/>
            <a:ext cx="1076325" cy="2873375"/>
          </a:xfrm>
          <a:prstGeom prst="curvedLeftArrow">
            <a:avLst>
              <a:gd name="adj1" fmla="val 62897"/>
              <a:gd name="adj2" fmla="val 129588"/>
              <a:gd name="adj3" fmla="val 328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416" name="Text Box 9"/>
          <p:cNvSpPr txBox="1">
            <a:spLocks noChangeArrowheads="1"/>
          </p:cNvSpPr>
          <p:nvPr/>
        </p:nvSpPr>
        <p:spPr bwMode="auto">
          <a:xfrm>
            <a:off x="6705600" y="1981200"/>
            <a:ext cx="25955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en-US" sz="2000" b="1" dirty="0">
                <a:latin typeface="Times New Roman" pitchFamily="18" charset="0"/>
              </a:rPr>
              <a:t>Interpret Evidence</a:t>
            </a:r>
          </a:p>
          <a:p>
            <a:pPr algn="ctr" eaLnBrk="1" hangingPunct="1"/>
            <a:endParaRPr lang="en-US" altLang="en-US" sz="2400" b="1" dirty="0">
              <a:latin typeface="Times New Roman" pitchFamily="18" charset="0"/>
            </a:endParaRPr>
          </a:p>
        </p:txBody>
      </p:sp>
      <p:sp>
        <p:nvSpPr>
          <p:cNvPr id="17417" name="AutoShape 10"/>
          <p:cNvSpPr>
            <a:spLocks noChangeArrowheads="1"/>
          </p:cNvSpPr>
          <p:nvPr/>
        </p:nvSpPr>
        <p:spPr bwMode="auto">
          <a:xfrm rot="272845">
            <a:off x="7391400" y="2895600"/>
            <a:ext cx="1390650" cy="1766888"/>
          </a:xfrm>
          <a:prstGeom prst="curvedLeftArrow">
            <a:avLst>
              <a:gd name="adj1" fmla="val 30605"/>
              <a:gd name="adj2" fmla="val 61675"/>
              <a:gd name="adj3" fmla="val 3288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418" name="Text Box 11"/>
          <p:cNvSpPr txBox="1">
            <a:spLocks noChangeArrowheads="1"/>
          </p:cNvSpPr>
          <p:nvPr/>
        </p:nvSpPr>
        <p:spPr bwMode="auto">
          <a:xfrm>
            <a:off x="4459287" y="4294188"/>
            <a:ext cx="3556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altLang="en-US" b="1" dirty="0">
                <a:latin typeface="Times New Roman" pitchFamily="18" charset="0"/>
              </a:rPr>
              <a:t>Make decisions to improve programs; enhance student learning and development;</a:t>
            </a:r>
          </a:p>
          <a:p>
            <a:pPr algn="ctr" eaLnBrk="1" hangingPunct="1"/>
            <a:r>
              <a:rPr lang="en-US" altLang="en-US" b="1" dirty="0">
                <a:latin typeface="Times New Roman" pitchFamily="18" charset="0"/>
              </a:rPr>
              <a:t>inform institutional decision-</a:t>
            </a:r>
          </a:p>
          <a:p>
            <a:pPr algn="ctr" eaLnBrk="1" hangingPunct="1"/>
            <a:r>
              <a:rPr lang="en-US" altLang="en-US" b="1" dirty="0">
                <a:latin typeface="Times New Roman" pitchFamily="18" charset="0"/>
              </a:rPr>
              <a:t>making, planning,</a:t>
            </a:r>
          </a:p>
          <a:p>
            <a:pPr algn="ctr" eaLnBrk="1" hangingPunct="1"/>
            <a:r>
              <a:rPr lang="en-US" altLang="en-US" b="1" dirty="0">
                <a:latin typeface="Times New Roman" pitchFamily="18" charset="0"/>
              </a:rPr>
              <a:t> budgeting, policy, public accountability</a:t>
            </a:r>
          </a:p>
          <a:p>
            <a:pPr algn="ctr" eaLnBrk="1" hangingPunct="1"/>
            <a:endParaRPr lang="en-US" altLang="en-US" b="1" dirty="0">
              <a:latin typeface="Times New Roman" pitchFamily="18" charset="0"/>
            </a:endParaRPr>
          </a:p>
        </p:txBody>
      </p:sp>
      <p:sp>
        <p:nvSpPr>
          <p:cNvPr id="17419" name="Text Box 12"/>
          <p:cNvSpPr txBox="1">
            <a:spLocks noChangeArrowheads="1"/>
          </p:cNvSpPr>
          <p:nvPr/>
        </p:nvSpPr>
        <p:spPr bwMode="auto">
          <a:xfrm>
            <a:off x="517525" y="6061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sz="2400" dirty="0">
              <a:latin typeface="Times New Roman" pitchFamily="18" charset="0"/>
              <a:cs typeface="Times New Roman" pitchFamily="18" charset="0"/>
            </a:endParaRPr>
          </a:p>
        </p:txBody>
      </p:sp>
      <p:sp>
        <p:nvSpPr>
          <p:cNvPr id="17420" name="Text Box 13"/>
          <p:cNvSpPr txBox="1">
            <a:spLocks noChangeArrowheads="1"/>
          </p:cNvSpPr>
          <p:nvPr/>
        </p:nvSpPr>
        <p:spPr bwMode="auto">
          <a:xfrm>
            <a:off x="365125" y="6308725"/>
            <a:ext cx="184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en-US" sz="1000" dirty="0">
              <a:latin typeface="Times New Roman" pitchFamily="18" charset="0"/>
              <a:cs typeface="Times New Roman" pitchFamily="18" charset="0"/>
            </a:endParaRPr>
          </a:p>
        </p:txBody>
      </p:sp>
      <p:sp>
        <p:nvSpPr>
          <p:cNvPr id="17421" name="Rectangle 14"/>
          <p:cNvSpPr>
            <a:spLocks noChangeArrowheads="1"/>
          </p:cNvSpPr>
          <p:nvPr/>
        </p:nvSpPr>
        <p:spPr bwMode="auto">
          <a:xfrm>
            <a:off x="0" y="6308725"/>
            <a:ext cx="457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Clr>
                <a:schemeClr val="tx1"/>
              </a:buClr>
              <a:buSzPct val="75000"/>
              <a:buFont typeface="Wingdings" pitchFamily="2" charset="2"/>
              <a:buNone/>
            </a:pPr>
            <a:endParaRPr lang="en-US" sz="1200" b="1" dirty="0">
              <a:solidFill>
                <a:schemeClr val="tx2"/>
              </a:solidFill>
              <a:latin typeface="Times New Roman" pitchFamily="18" charset="0"/>
              <a:cs typeface="Times New Roman" pitchFamily="18" charset="0"/>
            </a:endParaRPr>
          </a:p>
        </p:txBody>
      </p:sp>
      <p:sp>
        <p:nvSpPr>
          <p:cNvPr id="17422" name="Text Box 16"/>
          <p:cNvSpPr txBox="1">
            <a:spLocks noChangeArrowheads="1"/>
          </p:cNvSpPr>
          <p:nvPr/>
        </p:nvSpPr>
        <p:spPr bwMode="auto">
          <a:xfrm rot="1797273">
            <a:off x="304800" y="3886200"/>
            <a:ext cx="1204913"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500" dirty="0">
                <a:latin typeface="Book Antiqua" pitchFamily="18" charset="0"/>
              </a:rPr>
              <a:t>Politics</a:t>
            </a:r>
          </a:p>
        </p:txBody>
      </p:sp>
      <p:sp>
        <p:nvSpPr>
          <p:cNvPr id="17423" name="Text Box 17"/>
          <p:cNvSpPr txBox="1">
            <a:spLocks noChangeArrowheads="1"/>
          </p:cNvSpPr>
          <p:nvPr/>
        </p:nvSpPr>
        <p:spPr bwMode="auto">
          <a:xfrm rot="-2596423">
            <a:off x="533400" y="5257800"/>
            <a:ext cx="18446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500" dirty="0">
                <a:latin typeface="Book Antiqua" pitchFamily="18" charset="0"/>
              </a:rPr>
              <a:t>Scholarship</a:t>
            </a:r>
          </a:p>
        </p:txBody>
      </p:sp>
      <p:sp>
        <p:nvSpPr>
          <p:cNvPr id="17424" name="Text Box 19"/>
          <p:cNvSpPr txBox="1">
            <a:spLocks noChangeArrowheads="1"/>
          </p:cNvSpPr>
          <p:nvPr/>
        </p:nvSpPr>
        <p:spPr bwMode="auto">
          <a:xfrm>
            <a:off x="2013857" y="5670550"/>
            <a:ext cx="225742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500" dirty="0">
                <a:latin typeface="Book Antiqua" pitchFamily="18" charset="0"/>
              </a:rPr>
              <a:t>Accountability</a:t>
            </a:r>
          </a:p>
        </p:txBody>
      </p:sp>
      <p:sp>
        <p:nvSpPr>
          <p:cNvPr id="17425" name="TextBox 1"/>
          <p:cNvSpPr txBox="1">
            <a:spLocks noChangeArrowheads="1"/>
          </p:cNvSpPr>
          <p:nvPr/>
        </p:nvSpPr>
        <p:spPr bwMode="auto">
          <a:xfrm rot="504768">
            <a:off x="304800" y="23622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400" dirty="0">
                <a:latin typeface="Book Antiqua" pitchFamily="18" charset="0"/>
              </a:rPr>
              <a:t>Environment</a:t>
            </a:r>
          </a:p>
        </p:txBody>
      </p:sp>
      <p:sp>
        <p:nvSpPr>
          <p:cNvPr id="17426" name="TextBox 2"/>
          <p:cNvSpPr txBox="1">
            <a:spLocks noChangeArrowheads="1"/>
          </p:cNvSpPr>
          <p:nvPr/>
        </p:nvSpPr>
        <p:spPr bwMode="auto">
          <a:xfrm>
            <a:off x="365125" y="411162"/>
            <a:ext cx="3548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3200" b="1" dirty="0">
                <a:latin typeface="Book Antiqua" pitchFamily="18" charset="0"/>
              </a:rPr>
              <a:t>Assessment Cycle</a:t>
            </a:r>
          </a:p>
        </p:txBody>
      </p:sp>
      <p:sp>
        <p:nvSpPr>
          <p:cNvPr id="17427" name="TextBox 3"/>
          <p:cNvSpPr txBox="1">
            <a:spLocks noChangeArrowheads="1"/>
          </p:cNvSpPr>
          <p:nvPr/>
        </p:nvSpPr>
        <p:spPr bwMode="auto">
          <a:xfrm>
            <a:off x="701675" y="3216275"/>
            <a:ext cx="12065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sz="2500" dirty="0">
                <a:latin typeface="Book Antiqua" pitchFamily="18" charset="0"/>
              </a:rPr>
              <a:t>Budget</a:t>
            </a:r>
          </a:p>
        </p:txBody>
      </p:sp>
      <p:sp>
        <p:nvSpPr>
          <p:cNvPr id="2" name="TextBox 1"/>
          <p:cNvSpPr txBox="1"/>
          <p:nvPr/>
        </p:nvSpPr>
        <p:spPr>
          <a:xfrm>
            <a:off x="4933950" y="6383923"/>
            <a:ext cx="4054475" cy="338554"/>
          </a:xfrm>
          <a:prstGeom prst="rect">
            <a:avLst/>
          </a:prstGeom>
          <a:noFill/>
        </p:spPr>
        <p:txBody>
          <a:bodyPr wrap="square" rtlCol="0">
            <a:spAutoFit/>
          </a:bodyPr>
          <a:lstStyle/>
          <a:p>
            <a:r>
              <a:rPr lang="en-US" sz="800" i="1" dirty="0" smtClean="0">
                <a:solidFill>
                  <a:schemeClr val="bg1"/>
                </a:solidFill>
              </a:rPr>
              <a:t>S. Osters. 2013. Adapted  from </a:t>
            </a:r>
            <a:r>
              <a:rPr lang="en-US" sz="800" i="1" dirty="0">
                <a:solidFill>
                  <a:schemeClr val="bg1"/>
                </a:solidFill>
              </a:rPr>
              <a:t>Maki, P. L. (2002). Developing an assessment plan to learn about learning. The Journal of Academic Librarianship.</a:t>
            </a:r>
            <a:endParaRPr lang="en-US" sz="800" dirty="0">
              <a:solidFill>
                <a:schemeClr val="bg1"/>
              </a:solidFill>
            </a:endParaRPr>
          </a:p>
        </p:txBody>
      </p:sp>
    </p:spTree>
    <p:extLst>
      <p:ext uri="{BB962C8B-B14F-4D97-AF65-F5344CB8AC3E}">
        <p14:creationId xmlns:p14="http://schemas.microsoft.com/office/powerpoint/2010/main" val="738278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066800"/>
          </a:xfrm>
        </p:spPr>
        <p:txBody>
          <a:bodyPr/>
          <a:lstStyle/>
          <a:p>
            <a:r>
              <a:rPr lang="en-US" b="1" dirty="0" smtClean="0"/>
              <a:t>What do you want to accomplish?</a:t>
            </a:r>
            <a:endParaRPr lang="en-US" b="1" dirty="0"/>
          </a:p>
        </p:txBody>
      </p:sp>
      <p:sp>
        <p:nvSpPr>
          <p:cNvPr id="3" name="Content Placeholder 2"/>
          <p:cNvSpPr>
            <a:spLocks noGrp="1"/>
          </p:cNvSpPr>
          <p:nvPr>
            <p:ph sz="half" idx="1"/>
          </p:nvPr>
        </p:nvSpPr>
        <p:spPr>
          <a:xfrm>
            <a:off x="381000" y="1600200"/>
            <a:ext cx="4038600" cy="4525963"/>
          </a:xfrm>
        </p:spPr>
        <p:txBody>
          <a:bodyPr>
            <a:normAutofit/>
          </a:bodyPr>
          <a:lstStyle/>
          <a:p>
            <a:r>
              <a:rPr lang="en-US" sz="3600" dirty="0" smtClean="0"/>
              <a:t>Working in your department groups, make a list on chart paper of what you want to accomplish next year.</a:t>
            </a:r>
          </a:p>
        </p:txBody>
      </p:sp>
      <p:sp>
        <p:nvSpPr>
          <p:cNvPr id="4" name="Content Placeholder 3"/>
          <p:cNvSpPr>
            <a:spLocks noGrp="1"/>
          </p:cNvSpPr>
          <p:nvPr>
            <p:ph sz="half" idx="2"/>
          </p:nvPr>
        </p:nvSpPr>
        <p:spPr>
          <a:xfrm>
            <a:off x="4648200" y="1371600"/>
            <a:ext cx="4495800" cy="5486400"/>
          </a:xfrm>
        </p:spPr>
        <p:txBody>
          <a:bodyPr>
            <a:normAutofit/>
          </a:bodyPr>
          <a:lstStyle/>
          <a:p>
            <a:pPr marL="109728" indent="0" algn="ctr">
              <a:buNone/>
            </a:pPr>
            <a:r>
              <a:rPr lang="en-US" u="sng" dirty="0" smtClean="0"/>
              <a:t>NOTES </a:t>
            </a:r>
          </a:p>
          <a:p>
            <a:r>
              <a:rPr lang="en-US" dirty="0" smtClean="0"/>
              <a:t>It might be helpful to think through to 2018 and reverse engineer by year.</a:t>
            </a:r>
          </a:p>
          <a:p>
            <a:pPr marL="109728" indent="0">
              <a:buNone/>
            </a:pPr>
            <a:endParaRPr lang="en-US" dirty="0" smtClean="0"/>
          </a:p>
          <a:p>
            <a:r>
              <a:rPr lang="en-US" dirty="0" smtClean="0"/>
              <a:t>It is a good idea to use findings from your year one outcomes to drive decisions about future improvements, programs, services, and learning. </a:t>
            </a:r>
          </a:p>
          <a:p>
            <a:endParaRPr lang="en-US" dirty="0"/>
          </a:p>
          <a:p>
            <a:r>
              <a:rPr lang="en-US" dirty="0" smtClean="0"/>
              <a:t>Think back to the DoSA’s objectives, goals, mission, and vision and the AU Strategic Plan.  Does what you want to accomplish support these items? </a:t>
            </a:r>
          </a:p>
          <a:p>
            <a:endParaRPr lang="en-US" dirty="0" smtClean="0"/>
          </a:p>
          <a:p>
            <a:endParaRPr lang="en-US" dirty="0"/>
          </a:p>
          <a:p>
            <a:endParaRPr lang="en-US" dirty="0"/>
          </a:p>
        </p:txBody>
      </p:sp>
    </p:spTree>
    <p:extLst>
      <p:ext uri="{BB962C8B-B14F-4D97-AF65-F5344CB8AC3E}">
        <p14:creationId xmlns:p14="http://schemas.microsoft.com/office/powerpoint/2010/main" val="22566771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pPr algn="ctr"/>
            <a:r>
              <a:rPr lang="en-US" sz="4800" b="1" dirty="0" smtClean="0"/>
              <a:t>ABCD’s</a:t>
            </a:r>
            <a:endParaRPr lang="en-US" sz="4800" b="1" dirty="0"/>
          </a:p>
        </p:txBody>
      </p:sp>
      <p:sp>
        <p:nvSpPr>
          <p:cNvPr id="3" name="Content Placeholder 2"/>
          <p:cNvSpPr>
            <a:spLocks noGrp="1"/>
          </p:cNvSpPr>
          <p:nvPr>
            <p:ph sz="half" idx="1"/>
          </p:nvPr>
        </p:nvSpPr>
        <p:spPr>
          <a:xfrm>
            <a:off x="30480" y="1524000"/>
            <a:ext cx="4465320" cy="5334000"/>
          </a:xfrm>
        </p:spPr>
        <p:txBody>
          <a:bodyPr>
            <a:normAutofit/>
          </a:bodyPr>
          <a:lstStyle/>
          <a:p>
            <a:r>
              <a:rPr lang="en-US" sz="3200" dirty="0" smtClean="0"/>
              <a:t>Determine if each item on your list will be a program or a learning outcome.</a:t>
            </a:r>
          </a:p>
          <a:p>
            <a:endParaRPr lang="en-US" sz="3200" dirty="0"/>
          </a:p>
          <a:p>
            <a:r>
              <a:rPr lang="en-US" sz="3200" dirty="0" smtClean="0"/>
              <a:t>Identify the ABCD’s for each outcome.</a:t>
            </a:r>
          </a:p>
          <a:p>
            <a:endParaRPr lang="en-US" sz="3200" dirty="0"/>
          </a:p>
        </p:txBody>
      </p:sp>
      <p:sp>
        <p:nvSpPr>
          <p:cNvPr id="4" name="Content Placeholder 3"/>
          <p:cNvSpPr>
            <a:spLocks noGrp="1"/>
          </p:cNvSpPr>
          <p:nvPr>
            <p:ph sz="half" idx="2"/>
          </p:nvPr>
        </p:nvSpPr>
        <p:spPr>
          <a:xfrm>
            <a:off x="4800600" y="1676400"/>
            <a:ext cx="4191000" cy="5105400"/>
          </a:xfrm>
        </p:spPr>
        <p:txBody>
          <a:bodyPr>
            <a:normAutofit/>
          </a:bodyPr>
          <a:lstStyle/>
          <a:p>
            <a:pPr marL="342900" marR="0" lvl="0" indent="-342900">
              <a:lnSpc>
                <a:spcPct val="115000"/>
              </a:lnSpc>
              <a:spcBef>
                <a:spcPts val="0"/>
              </a:spcBef>
              <a:spcAft>
                <a:spcPts val="0"/>
              </a:spcAft>
              <a:buFont typeface="Symbol"/>
              <a:buChar char=""/>
            </a:pPr>
            <a:r>
              <a:rPr lang="en-US" b="1" u="sng" dirty="0" smtClean="0">
                <a:latin typeface="Arial"/>
                <a:ea typeface="MS Mincho"/>
                <a:cs typeface="Times New Roman"/>
              </a:rPr>
              <a:t>LEARNING OUTCOMES</a:t>
            </a:r>
          </a:p>
          <a:p>
            <a:pPr marL="342900" marR="0" lvl="0" indent="-342900">
              <a:lnSpc>
                <a:spcPct val="115000"/>
              </a:lnSpc>
              <a:spcBef>
                <a:spcPts val="0"/>
              </a:spcBef>
              <a:spcAft>
                <a:spcPts val="0"/>
              </a:spcAft>
              <a:buFont typeface="Symbol"/>
              <a:buChar char=""/>
            </a:pPr>
            <a:r>
              <a:rPr lang="en-US" b="1" dirty="0" smtClean="0">
                <a:solidFill>
                  <a:srgbClr val="C00000"/>
                </a:solidFill>
                <a:latin typeface="Arial"/>
                <a:ea typeface="MS Mincho"/>
                <a:cs typeface="Times New Roman"/>
              </a:rPr>
              <a:t>Audience/Who</a:t>
            </a:r>
            <a:endParaRPr lang="en-US" b="1" dirty="0">
              <a:solidFill>
                <a:srgbClr val="C00000"/>
              </a:solidFill>
              <a:latin typeface="Arial"/>
              <a:ea typeface="MS Mincho"/>
              <a:cs typeface="Times New Roman"/>
            </a:endParaRPr>
          </a:p>
          <a:p>
            <a:pPr marL="342900" marR="0" lvl="0" indent="-342900">
              <a:lnSpc>
                <a:spcPct val="115000"/>
              </a:lnSpc>
              <a:spcBef>
                <a:spcPts val="0"/>
              </a:spcBef>
              <a:spcAft>
                <a:spcPts val="0"/>
              </a:spcAft>
              <a:buFont typeface="Symbol"/>
              <a:buChar char=""/>
            </a:pPr>
            <a:r>
              <a:rPr lang="en-US" b="1" dirty="0">
                <a:solidFill>
                  <a:srgbClr val="00B050"/>
                </a:solidFill>
                <a:latin typeface="Arial"/>
                <a:ea typeface="MS Mincho"/>
                <a:cs typeface="Times New Roman"/>
              </a:rPr>
              <a:t>Behavior/What</a:t>
            </a:r>
            <a:endParaRPr lang="en-US" dirty="0">
              <a:latin typeface="Cambria"/>
              <a:ea typeface="MS Mincho"/>
              <a:cs typeface="Times New Roman"/>
            </a:endParaRPr>
          </a:p>
          <a:p>
            <a:pPr marL="342900" marR="0" lvl="0" indent="-342900">
              <a:lnSpc>
                <a:spcPct val="115000"/>
              </a:lnSpc>
              <a:spcBef>
                <a:spcPts val="0"/>
              </a:spcBef>
              <a:spcAft>
                <a:spcPts val="0"/>
              </a:spcAft>
              <a:buFont typeface="Symbol"/>
              <a:buChar char=""/>
            </a:pPr>
            <a:r>
              <a:rPr lang="en-US" b="1" dirty="0">
                <a:solidFill>
                  <a:srgbClr val="7030A0"/>
                </a:solidFill>
                <a:latin typeface="Arial"/>
                <a:ea typeface="MS Mincho"/>
                <a:cs typeface="Times New Roman"/>
              </a:rPr>
              <a:t>Condition/How</a:t>
            </a:r>
          </a:p>
          <a:p>
            <a:pPr marL="342900" marR="0" lvl="0" indent="-342900">
              <a:lnSpc>
                <a:spcPct val="115000"/>
              </a:lnSpc>
              <a:spcBef>
                <a:spcPts val="0"/>
              </a:spcBef>
              <a:spcAft>
                <a:spcPts val="0"/>
              </a:spcAft>
              <a:buFont typeface="Symbol"/>
              <a:buChar char=""/>
            </a:pPr>
            <a:r>
              <a:rPr lang="en-US" b="1" dirty="0">
                <a:solidFill>
                  <a:srgbClr val="0070C0"/>
                </a:solidFill>
                <a:latin typeface="Arial"/>
                <a:ea typeface="MS Mincho"/>
                <a:cs typeface="Times New Roman"/>
              </a:rPr>
              <a:t>Degree/How much</a:t>
            </a:r>
            <a:endParaRPr lang="en-US" dirty="0">
              <a:latin typeface="Cambria"/>
              <a:ea typeface="MS Mincho"/>
              <a:cs typeface="Times New Roman"/>
            </a:endParaRPr>
          </a:p>
          <a:p>
            <a:pPr marL="342900" marR="0" lvl="0" indent="-342900">
              <a:lnSpc>
                <a:spcPct val="115000"/>
              </a:lnSpc>
              <a:spcBef>
                <a:spcPts val="0"/>
              </a:spcBef>
              <a:spcAft>
                <a:spcPts val="0"/>
              </a:spcAft>
              <a:buFont typeface="Symbol"/>
              <a:buChar char=""/>
            </a:pPr>
            <a:endParaRPr lang="en-US" b="1" dirty="0" smtClean="0">
              <a:solidFill>
                <a:srgbClr val="C00000"/>
              </a:solidFill>
              <a:latin typeface="Arial"/>
              <a:ea typeface="MS Mincho"/>
              <a:cs typeface="Times New Roman"/>
            </a:endParaRPr>
          </a:p>
          <a:p>
            <a:pPr marL="342900" marR="0" lvl="0" indent="-342900">
              <a:lnSpc>
                <a:spcPct val="115000"/>
              </a:lnSpc>
              <a:spcBef>
                <a:spcPts val="0"/>
              </a:spcBef>
              <a:spcAft>
                <a:spcPts val="0"/>
              </a:spcAft>
              <a:buFont typeface="Symbol"/>
              <a:buChar char=""/>
            </a:pPr>
            <a:endParaRPr lang="en-US" b="1" dirty="0" smtClean="0">
              <a:solidFill>
                <a:srgbClr val="C00000"/>
              </a:solidFill>
              <a:latin typeface="Arial"/>
              <a:ea typeface="MS Mincho"/>
              <a:cs typeface="Times New Roman"/>
            </a:endParaRPr>
          </a:p>
          <a:p>
            <a:pPr marL="342900" marR="0" lvl="0" indent="-342900">
              <a:lnSpc>
                <a:spcPct val="115000"/>
              </a:lnSpc>
              <a:spcBef>
                <a:spcPts val="0"/>
              </a:spcBef>
              <a:spcAft>
                <a:spcPts val="0"/>
              </a:spcAft>
              <a:buFont typeface="Symbol"/>
              <a:buChar char=""/>
            </a:pPr>
            <a:r>
              <a:rPr lang="en-US" b="1" u="sng" dirty="0" smtClean="0">
                <a:latin typeface="Arial"/>
                <a:ea typeface="MS Mincho"/>
                <a:cs typeface="Times New Roman"/>
              </a:rPr>
              <a:t>PROGRAM OUTCOMES</a:t>
            </a:r>
            <a:endParaRPr lang="en-US" b="1" u="sng" dirty="0">
              <a:latin typeface="Arial"/>
              <a:ea typeface="MS Mincho"/>
              <a:cs typeface="Times New Roman"/>
            </a:endParaRPr>
          </a:p>
          <a:p>
            <a:pPr marL="342900" marR="0" lvl="0" indent="-342900">
              <a:lnSpc>
                <a:spcPct val="115000"/>
              </a:lnSpc>
              <a:spcBef>
                <a:spcPts val="0"/>
              </a:spcBef>
              <a:spcAft>
                <a:spcPts val="0"/>
              </a:spcAft>
              <a:buFont typeface="Symbol"/>
              <a:buChar char=""/>
            </a:pPr>
            <a:r>
              <a:rPr lang="en-US" b="1" dirty="0" smtClean="0">
                <a:solidFill>
                  <a:srgbClr val="C00000"/>
                </a:solidFill>
                <a:latin typeface="Arial"/>
                <a:ea typeface="MS Mincho"/>
                <a:cs typeface="Times New Roman"/>
              </a:rPr>
              <a:t>Unit/Object</a:t>
            </a:r>
            <a:endParaRPr lang="en-US" b="1" dirty="0">
              <a:solidFill>
                <a:srgbClr val="C00000"/>
              </a:solidFill>
              <a:latin typeface="Arial"/>
              <a:ea typeface="MS Mincho"/>
              <a:cs typeface="Times New Roman"/>
            </a:endParaRPr>
          </a:p>
          <a:p>
            <a:pPr marL="342900" marR="0" lvl="0" indent="-342900">
              <a:lnSpc>
                <a:spcPct val="115000"/>
              </a:lnSpc>
              <a:spcBef>
                <a:spcPts val="0"/>
              </a:spcBef>
              <a:spcAft>
                <a:spcPts val="0"/>
              </a:spcAft>
              <a:buFont typeface="Symbol"/>
              <a:buChar char=""/>
            </a:pPr>
            <a:r>
              <a:rPr lang="en-US" b="1" dirty="0">
                <a:solidFill>
                  <a:srgbClr val="00B050"/>
                </a:solidFill>
                <a:latin typeface="Arial"/>
                <a:ea typeface="MS Mincho"/>
                <a:cs typeface="Times New Roman"/>
              </a:rPr>
              <a:t>Behavior/What</a:t>
            </a:r>
            <a:endParaRPr lang="en-US" dirty="0">
              <a:latin typeface="Cambria"/>
              <a:ea typeface="MS Mincho"/>
              <a:cs typeface="Times New Roman"/>
            </a:endParaRPr>
          </a:p>
          <a:p>
            <a:pPr marL="342900" marR="0" lvl="0" indent="-342900">
              <a:lnSpc>
                <a:spcPct val="115000"/>
              </a:lnSpc>
              <a:spcBef>
                <a:spcPts val="0"/>
              </a:spcBef>
              <a:spcAft>
                <a:spcPts val="0"/>
              </a:spcAft>
              <a:buFont typeface="Symbol"/>
              <a:buChar char=""/>
            </a:pPr>
            <a:r>
              <a:rPr lang="en-US" b="1" dirty="0">
                <a:solidFill>
                  <a:srgbClr val="7030A0"/>
                </a:solidFill>
                <a:latin typeface="Arial"/>
                <a:ea typeface="MS Mincho"/>
                <a:cs typeface="Times New Roman"/>
              </a:rPr>
              <a:t>Condition/How</a:t>
            </a:r>
          </a:p>
          <a:p>
            <a:pPr marL="342900" marR="0" lvl="0" indent="-342900">
              <a:lnSpc>
                <a:spcPct val="115000"/>
              </a:lnSpc>
              <a:spcBef>
                <a:spcPts val="0"/>
              </a:spcBef>
              <a:spcAft>
                <a:spcPts val="0"/>
              </a:spcAft>
              <a:buFont typeface="Symbol"/>
              <a:buChar char=""/>
            </a:pPr>
            <a:r>
              <a:rPr lang="en-US" b="1" dirty="0">
                <a:solidFill>
                  <a:srgbClr val="0070C0"/>
                </a:solidFill>
                <a:latin typeface="Arial"/>
                <a:ea typeface="MS Mincho"/>
                <a:cs typeface="Times New Roman"/>
              </a:rPr>
              <a:t>Degree/How </a:t>
            </a:r>
            <a:r>
              <a:rPr lang="en-US" b="1" dirty="0" smtClean="0">
                <a:solidFill>
                  <a:srgbClr val="0070C0"/>
                </a:solidFill>
                <a:latin typeface="Arial"/>
                <a:ea typeface="MS Mincho"/>
                <a:cs typeface="Times New Roman"/>
              </a:rPr>
              <a:t>much</a:t>
            </a:r>
          </a:p>
          <a:p>
            <a:pPr marL="342900" marR="0" lvl="0" indent="-342900">
              <a:lnSpc>
                <a:spcPct val="115000"/>
              </a:lnSpc>
              <a:spcBef>
                <a:spcPts val="0"/>
              </a:spcBef>
              <a:spcAft>
                <a:spcPts val="0"/>
              </a:spcAft>
              <a:buFont typeface="Symbol"/>
              <a:buChar char=""/>
            </a:pPr>
            <a:endParaRPr lang="en-US" b="1" dirty="0">
              <a:solidFill>
                <a:srgbClr val="0070C0"/>
              </a:solidFill>
              <a:latin typeface="Arial"/>
              <a:ea typeface="MS Mincho"/>
              <a:cs typeface="Times New Roman"/>
            </a:endParaRPr>
          </a:p>
          <a:p>
            <a:pPr marL="342900" marR="0" lvl="0" indent="-342900">
              <a:lnSpc>
                <a:spcPct val="115000"/>
              </a:lnSpc>
              <a:spcBef>
                <a:spcPts val="0"/>
              </a:spcBef>
              <a:spcAft>
                <a:spcPts val="0"/>
              </a:spcAft>
              <a:buFont typeface="Symbol"/>
              <a:buChar char=""/>
            </a:pPr>
            <a:endParaRPr lang="en-US" dirty="0">
              <a:latin typeface="Cambria"/>
              <a:ea typeface="MS Mincho"/>
              <a:cs typeface="Times New Roman"/>
            </a:endParaRPr>
          </a:p>
          <a:p>
            <a:endParaRPr lang="en-US" dirty="0"/>
          </a:p>
        </p:txBody>
      </p:sp>
    </p:spTree>
    <p:extLst>
      <p:ext uri="{BB962C8B-B14F-4D97-AF65-F5344CB8AC3E}">
        <p14:creationId xmlns:p14="http://schemas.microsoft.com/office/powerpoint/2010/main" val="4092542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066800"/>
          </a:xfrm>
        </p:spPr>
        <p:txBody>
          <a:bodyPr>
            <a:normAutofit fontScale="90000"/>
          </a:bodyPr>
          <a:lstStyle/>
          <a:p>
            <a:pPr algn="ctr"/>
            <a:r>
              <a:rPr lang="en-US" b="1" dirty="0" smtClean="0"/>
              <a:t>3M’s, Bloom’s, and SMART</a:t>
            </a:r>
            <a:r>
              <a:rPr lang="en-US" b="1" dirty="0"/>
              <a:t/>
            </a:r>
            <a:br>
              <a:rPr lang="en-US" b="1" dirty="0"/>
            </a:br>
            <a:endParaRPr lang="en-US" b="1" dirty="0"/>
          </a:p>
        </p:txBody>
      </p:sp>
      <p:sp>
        <p:nvSpPr>
          <p:cNvPr id="3" name="Content Placeholder 2"/>
          <p:cNvSpPr>
            <a:spLocks noGrp="1"/>
          </p:cNvSpPr>
          <p:nvPr>
            <p:ph sz="half" idx="1"/>
          </p:nvPr>
        </p:nvSpPr>
        <p:spPr>
          <a:xfrm>
            <a:off x="152400" y="1378013"/>
            <a:ext cx="4495800" cy="5479987"/>
          </a:xfrm>
        </p:spPr>
        <p:txBody>
          <a:bodyPr>
            <a:normAutofit/>
          </a:bodyPr>
          <a:lstStyle/>
          <a:p>
            <a:r>
              <a:rPr lang="en-US" sz="3600" dirty="0" smtClean="0"/>
              <a:t>On chart paper, revise </a:t>
            </a:r>
            <a:r>
              <a:rPr lang="en-US" sz="3600" dirty="0"/>
              <a:t>the ABCD components </a:t>
            </a:r>
            <a:r>
              <a:rPr lang="en-US" sz="3600" dirty="0" smtClean="0"/>
              <a:t>for each item to </a:t>
            </a:r>
            <a:r>
              <a:rPr lang="en-US" sz="3600" dirty="0"/>
              <a:t>be full </a:t>
            </a:r>
            <a:r>
              <a:rPr lang="en-US" sz="3600" dirty="0" smtClean="0"/>
              <a:t>outcome statements.</a:t>
            </a:r>
            <a:endParaRPr lang="en-US" sz="3600" dirty="0"/>
          </a:p>
          <a:p>
            <a:endParaRPr lang="en-US" dirty="0" smtClean="0"/>
          </a:p>
          <a:p>
            <a:endParaRPr lang="en-US" dirty="0"/>
          </a:p>
        </p:txBody>
      </p:sp>
      <p:sp>
        <p:nvSpPr>
          <p:cNvPr id="4" name="Content Placeholder 3"/>
          <p:cNvSpPr>
            <a:spLocks noGrp="1"/>
          </p:cNvSpPr>
          <p:nvPr>
            <p:ph sz="half" idx="2"/>
          </p:nvPr>
        </p:nvSpPr>
        <p:spPr>
          <a:xfrm>
            <a:off x="4572000" y="1143000"/>
            <a:ext cx="4419600" cy="5867400"/>
          </a:xfrm>
        </p:spPr>
        <p:txBody>
          <a:bodyPr>
            <a:normAutofit/>
          </a:bodyPr>
          <a:lstStyle/>
          <a:p>
            <a:endParaRPr lang="en-US" dirty="0" smtClean="0"/>
          </a:p>
          <a:p>
            <a:r>
              <a:rPr lang="en-US" sz="2800" dirty="0" smtClean="0"/>
              <a:t>Remember to check for:</a:t>
            </a:r>
          </a:p>
          <a:p>
            <a:pPr lvl="1"/>
            <a:r>
              <a:rPr lang="en-US" sz="2000" dirty="0" smtClean="0"/>
              <a:t>Bloom’s action verbs</a:t>
            </a:r>
          </a:p>
          <a:p>
            <a:pPr lvl="1"/>
            <a:r>
              <a:rPr lang="en-US" sz="2000" dirty="0" smtClean="0"/>
              <a:t>3M’s</a:t>
            </a:r>
          </a:p>
          <a:p>
            <a:pPr lvl="2"/>
            <a:r>
              <a:rPr lang="en-US" sz="2000" u="sng" dirty="0"/>
              <a:t>Meaningful</a:t>
            </a:r>
            <a:r>
              <a:rPr lang="en-US" sz="2000" dirty="0"/>
              <a:t>: How does the outcome support the departmental mission or goal?</a:t>
            </a:r>
          </a:p>
          <a:p>
            <a:pPr lvl="2"/>
            <a:r>
              <a:rPr lang="en-US" sz="2000" u="sng" dirty="0" smtClean="0"/>
              <a:t>Manageable</a:t>
            </a:r>
            <a:r>
              <a:rPr lang="en-US" sz="2000" dirty="0"/>
              <a:t>: What is needed to foster the achievement of the outcome? Is the outcome realistic?</a:t>
            </a:r>
          </a:p>
          <a:p>
            <a:pPr lvl="2"/>
            <a:r>
              <a:rPr lang="en-US" sz="2000" u="sng" dirty="0" smtClean="0"/>
              <a:t>Measurable</a:t>
            </a:r>
            <a:r>
              <a:rPr lang="en-US" sz="2000" u="sng" dirty="0"/>
              <a:t>:</a:t>
            </a:r>
            <a:r>
              <a:rPr lang="en-US" sz="2000" dirty="0"/>
              <a:t> How will you know if the outcome is achieved? What is the assessment method</a:t>
            </a:r>
            <a:r>
              <a:rPr lang="en-US" sz="2000" dirty="0" smtClean="0"/>
              <a:t>?</a:t>
            </a:r>
            <a:endParaRPr lang="en-US" sz="2000" dirty="0"/>
          </a:p>
          <a:p>
            <a:pPr lvl="1">
              <a:buClr>
                <a:srgbClr val="FC6A10"/>
              </a:buClr>
            </a:pPr>
            <a:r>
              <a:rPr lang="en-US" sz="2000" dirty="0" smtClean="0">
                <a:solidFill>
                  <a:srgbClr val="FC6A10"/>
                </a:solidFill>
              </a:rPr>
              <a:t>SMART</a:t>
            </a:r>
            <a:endParaRPr lang="en-US" sz="2000" dirty="0">
              <a:solidFill>
                <a:srgbClr val="FC6A10"/>
              </a:solidFill>
            </a:endParaRPr>
          </a:p>
          <a:p>
            <a:pPr lvl="2"/>
            <a:endParaRPr lang="en-US" dirty="0" smtClean="0"/>
          </a:p>
        </p:txBody>
      </p:sp>
    </p:spTree>
    <p:extLst>
      <p:ext uri="{BB962C8B-B14F-4D97-AF65-F5344CB8AC3E}">
        <p14:creationId xmlns:p14="http://schemas.microsoft.com/office/powerpoint/2010/main" val="10069598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a:normAutofit fontScale="90000"/>
          </a:bodyPr>
          <a:lstStyle/>
          <a:p>
            <a:pPr algn="ctr"/>
            <a:r>
              <a:rPr lang="en-US" b="1" dirty="0"/>
              <a:t>How will you know you’ve </a:t>
            </a:r>
            <a:r>
              <a:rPr lang="en-US" b="1" dirty="0" smtClean="0"/>
              <a:t>accomplished it?</a:t>
            </a:r>
            <a:endParaRPr lang="en-US" b="1" dirty="0"/>
          </a:p>
        </p:txBody>
      </p:sp>
      <p:sp>
        <p:nvSpPr>
          <p:cNvPr id="3" name="Content Placeholder 2"/>
          <p:cNvSpPr>
            <a:spLocks noGrp="1"/>
          </p:cNvSpPr>
          <p:nvPr>
            <p:ph sz="half" idx="1"/>
          </p:nvPr>
        </p:nvSpPr>
        <p:spPr>
          <a:xfrm>
            <a:off x="0" y="1981200"/>
            <a:ext cx="4495800" cy="4794187"/>
          </a:xfrm>
        </p:spPr>
        <p:txBody>
          <a:bodyPr>
            <a:normAutofit/>
          </a:bodyPr>
          <a:lstStyle/>
          <a:p>
            <a:r>
              <a:rPr lang="en-US" sz="3200" dirty="0" smtClean="0"/>
              <a:t>Discuss with others from your department about how you will measure each outcome.</a:t>
            </a:r>
          </a:p>
          <a:p>
            <a:endParaRPr lang="en-US" sz="3200" dirty="0"/>
          </a:p>
          <a:p>
            <a:r>
              <a:rPr lang="en-US" sz="3200" dirty="0" smtClean="0"/>
              <a:t>Write the assessment method next to each outcome.</a:t>
            </a:r>
            <a:endParaRPr lang="en-US" sz="3200" dirty="0"/>
          </a:p>
        </p:txBody>
      </p:sp>
      <p:sp>
        <p:nvSpPr>
          <p:cNvPr id="4" name="Content Placeholder 3"/>
          <p:cNvSpPr>
            <a:spLocks noGrp="1"/>
          </p:cNvSpPr>
          <p:nvPr>
            <p:ph sz="half" idx="2"/>
          </p:nvPr>
        </p:nvSpPr>
        <p:spPr>
          <a:xfrm>
            <a:off x="4724400" y="1981200"/>
            <a:ext cx="4419600" cy="4876800"/>
          </a:xfrm>
        </p:spPr>
        <p:txBody>
          <a:bodyPr>
            <a:normAutofit/>
          </a:bodyPr>
          <a:lstStyle/>
          <a:p>
            <a:r>
              <a:rPr lang="en-US" sz="3600" dirty="0" smtClean="0"/>
              <a:t>Use your handouts to help guide you through this process.</a:t>
            </a:r>
            <a:endParaRPr lang="en-US" sz="3600" dirty="0"/>
          </a:p>
        </p:txBody>
      </p:sp>
    </p:spTree>
    <p:extLst>
      <p:ext uri="{BB962C8B-B14F-4D97-AF65-F5344CB8AC3E}">
        <p14:creationId xmlns:p14="http://schemas.microsoft.com/office/powerpoint/2010/main" val="26790850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dirty="0" smtClean="0"/>
              <a:t>Meeting SACS Standards</a:t>
            </a:r>
            <a:endParaRPr lang="en-US" dirty="0"/>
          </a:p>
        </p:txBody>
      </p:sp>
      <p:sp>
        <p:nvSpPr>
          <p:cNvPr id="3" name="Content Placeholder 2"/>
          <p:cNvSpPr>
            <a:spLocks noGrp="1"/>
          </p:cNvSpPr>
          <p:nvPr>
            <p:ph sz="half" idx="1"/>
          </p:nvPr>
        </p:nvSpPr>
        <p:spPr>
          <a:xfrm>
            <a:off x="0" y="1447800"/>
            <a:ext cx="4495800" cy="5327587"/>
          </a:xfrm>
        </p:spPr>
        <p:txBody>
          <a:bodyPr>
            <a:normAutofit fontScale="92500"/>
          </a:bodyPr>
          <a:lstStyle/>
          <a:p>
            <a:endParaRPr lang="en-US" sz="3600" dirty="0" smtClean="0"/>
          </a:p>
          <a:p>
            <a:r>
              <a:rPr lang="en-US" sz="3600" dirty="0" smtClean="0"/>
              <a:t>As a group, use the Effectiveness Peer Review Rubric to refine your outcomes one step further.</a:t>
            </a:r>
          </a:p>
          <a:p>
            <a:endParaRPr lang="en-US" sz="3600" dirty="0" smtClean="0"/>
          </a:p>
          <a:p>
            <a:r>
              <a:rPr lang="en-US" sz="3600" dirty="0"/>
              <a:t>Are you able to check the “Met” column for each one?</a:t>
            </a:r>
          </a:p>
          <a:p>
            <a:endParaRPr lang="en-US" sz="3600" dirty="0"/>
          </a:p>
        </p:txBody>
      </p:sp>
      <p:sp>
        <p:nvSpPr>
          <p:cNvPr id="4" name="Content Placeholder 3"/>
          <p:cNvSpPr>
            <a:spLocks noGrp="1"/>
          </p:cNvSpPr>
          <p:nvPr>
            <p:ph sz="half" idx="2"/>
          </p:nvPr>
        </p:nvSpPr>
        <p:spPr>
          <a:xfrm>
            <a:off x="4648200" y="1524000"/>
            <a:ext cx="4495800" cy="5251387"/>
          </a:xfrm>
        </p:spPr>
        <p:txBody>
          <a:bodyPr>
            <a:normAutofit fontScale="92500"/>
          </a:bodyPr>
          <a:lstStyle/>
          <a:p>
            <a:r>
              <a:rPr lang="en-US" sz="3600" dirty="0" smtClean="0"/>
              <a:t>When finished, invite members from another department to review your outcome using the rubric.</a:t>
            </a:r>
          </a:p>
          <a:p>
            <a:endParaRPr lang="en-US" sz="3600" dirty="0" smtClean="0"/>
          </a:p>
          <a:p>
            <a:r>
              <a:rPr lang="en-US" sz="3600" dirty="0" smtClean="0"/>
              <a:t>Revise further based on their feedback if necessary.</a:t>
            </a:r>
            <a:endParaRPr lang="en-US" sz="3600" dirty="0"/>
          </a:p>
        </p:txBody>
      </p:sp>
    </p:spTree>
    <p:extLst>
      <p:ext uri="{BB962C8B-B14F-4D97-AF65-F5344CB8AC3E}">
        <p14:creationId xmlns:p14="http://schemas.microsoft.com/office/powerpoint/2010/main" val="372671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98144038"/>
              </p:ext>
            </p:extLst>
          </p:nvPr>
        </p:nvGraphicFramePr>
        <p:xfrm>
          <a:off x="0" y="1416808"/>
          <a:ext cx="9144000" cy="5582095"/>
        </p:xfrm>
        <a:graphic>
          <a:graphicData uri="http://schemas.openxmlformats.org/drawingml/2006/table">
            <a:tbl>
              <a:tblPr firstCol="1" bandRow="1">
                <a:tableStyleId>{5C22544A-7EE6-4342-B048-85BDC9FD1C3A}</a:tableStyleId>
              </a:tblPr>
              <a:tblGrid>
                <a:gridCol w="4572000"/>
                <a:gridCol w="4572000"/>
              </a:tblGrid>
              <a:tr h="850075">
                <a:tc>
                  <a:txBody>
                    <a:bodyPr/>
                    <a:lstStyle/>
                    <a:p>
                      <a:pPr marL="0" marR="0" algn="ctr">
                        <a:lnSpc>
                          <a:spcPct val="115000"/>
                        </a:lnSpc>
                        <a:spcBef>
                          <a:spcPts val="0"/>
                        </a:spcBef>
                        <a:spcAft>
                          <a:spcPts val="0"/>
                        </a:spcAft>
                      </a:pPr>
                      <a:r>
                        <a:rPr lang="en-US" sz="1800" dirty="0">
                          <a:effectLst/>
                        </a:rPr>
                        <a:t>Hard Work</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Commitment, Responsibility, Dedication, Perseverance, Helping Students Succeed</a:t>
                      </a:r>
                      <a:endParaRPr lang="en-US" sz="1800" dirty="0">
                        <a:effectLst/>
                        <a:latin typeface="Calibri"/>
                        <a:ea typeface="Calibri"/>
                        <a:cs typeface="Times New Roman"/>
                      </a:endParaRPr>
                    </a:p>
                  </a:txBody>
                  <a:tcPr marL="68580" marR="68580" marT="0" marB="0"/>
                </a:tc>
              </a:tr>
              <a:tr h="767539">
                <a:tc>
                  <a:txBody>
                    <a:bodyPr/>
                    <a:lstStyle/>
                    <a:p>
                      <a:pPr marL="0" marR="0" algn="ctr">
                        <a:lnSpc>
                          <a:spcPct val="115000"/>
                        </a:lnSpc>
                        <a:spcBef>
                          <a:spcPts val="0"/>
                        </a:spcBef>
                        <a:spcAft>
                          <a:spcPts val="0"/>
                        </a:spcAft>
                      </a:pPr>
                      <a:r>
                        <a:rPr lang="en-US" sz="1800" dirty="0">
                          <a:effectLst/>
                        </a:rPr>
                        <a:t>Education</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Personal and Professional Development, Continuous Improvement, Knowledge, Developing Skills, Growth</a:t>
                      </a:r>
                      <a:endParaRPr lang="en-US" sz="1800" dirty="0">
                        <a:effectLst/>
                        <a:latin typeface="Calibri"/>
                        <a:ea typeface="Calibri"/>
                        <a:cs typeface="Times New Roman"/>
                      </a:endParaRPr>
                    </a:p>
                  </a:txBody>
                  <a:tcPr marL="68580" marR="68580" marT="0" marB="0"/>
                </a:tc>
              </a:tr>
              <a:tr h="506153">
                <a:tc>
                  <a:txBody>
                    <a:bodyPr/>
                    <a:lstStyle/>
                    <a:p>
                      <a:pPr marL="0" marR="0" algn="ctr">
                        <a:lnSpc>
                          <a:spcPct val="115000"/>
                        </a:lnSpc>
                        <a:spcBef>
                          <a:spcPts val="0"/>
                        </a:spcBef>
                        <a:spcAft>
                          <a:spcPts val="0"/>
                        </a:spcAft>
                      </a:pPr>
                      <a:r>
                        <a:rPr lang="en-US" sz="1800" dirty="0">
                          <a:effectLst/>
                        </a:rPr>
                        <a:t>Honesty and Truthfulness</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Integrity, Mutual Respect, Transparency, Morals, Openness</a:t>
                      </a:r>
                      <a:endParaRPr lang="en-US" sz="1800" dirty="0">
                        <a:effectLst/>
                        <a:latin typeface="Calibri"/>
                        <a:ea typeface="Calibri"/>
                        <a:cs typeface="Times New Roman"/>
                      </a:endParaRPr>
                    </a:p>
                  </a:txBody>
                  <a:tcPr marL="68580" marR="68580" marT="0" marB="0"/>
                </a:tc>
              </a:tr>
              <a:tr h="506153">
                <a:tc>
                  <a:txBody>
                    <a:bodyPr/>
                    <a:lstStyle/>
                    <a:p>
                      <a:pPr marL="0" marR="0" algn="ctr">
                        <a:lnSpc>
                          <a:spcPct val="115000"/>
                        </a:lnSpc>
                        <a:spcBef>
                          <a:spcPts val="0"/>
                        </a:spcBef>
                        <a:spcAft>
                          <a:spcPts val="0"/>
                        </a:spcAft>
                      </a:pPr>
                      <a:r>
                        <a:rPr lang="en-US" sz="1800" dirty="0">
                          <a:effectLst/>
                        </a:rPr>
                        <a:t>Sound Mind, Body, and Spirit</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Balance, Self-Awareness, Health and Wellness, Holistic, Care</a:t>
                      </a:r>
                      <a:endParaRPr lang="en-US" sz="1800" dirty="0">
                        <a:effectLst/>
                        <a:latin typeface="Calibri"/>
                        <a:ea typeface="Calibri"/>
                        <a:cs typeface="Times New Roman"/>
                      </a:endParaRPr>
                    </a:p>
                  </a:txBody>
                  <a:tcPr marL="68580" marR="68580" marT="0" marB="0"/>
                </a:tc>
              </a:tr>
              <a:tr h="506153">
                <a:tc>
                  <a:txBody>
                    <a:bodyPr/>
                    <a:lstStyle/>
                    <a:p>
                      <a:pPr marL="0" marR="0" algn="ctr">
                        <a:lnSpc>
                          <a:spcPct val="115000"/>
                        </a:lnSpc>
                        <a:spcBef>
                          <a:spcPts val="0"/>
                        </a:spcBef>
                        <a:spcAft>
                          <a:spcPts val="0"/>
                        </a:spcAft>
                      </a:pPr>
                      <a:r>
                        <a:rPr lang="en-US" sz="1800" dirty="0">
                          <a:effectLst/>
                        </a:rPr>
                        <a:t>Obedience to Law</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Respect, Equality, Rights of all, Safe Environment, Inclusion</a:t>
                      </a:r>
                      <a:endParaRPr lang="en-US" sz="1800" dirty="0">
                        <a:effectLst/>
                        <a:latin typeface="Calibri"/>
                        <a:ea typeface="Calibri"/>
                        <a:cs typeface="Times New Roman"/>
                      </a:endParaRPr>
                    </a:p>
                  </a:txBody>
                  <a:tcPr marL="68580" marR="68580" marT="0" marB="0"/>
                </a:tc>
              </a:tr>
              <a:tr h="506153">
                <a:tc>
                  <a:txBody>
                    <a:bodyPr/>
                    <a:lstStyle/>
                    <a:p>
                      <a:pPr marL="0" marR="0" algn="ctr">
                        <a:lnSpc>
                          <a:spcPct val="115000"/>
                        </a:lnSpc>
                        <a:spcBef>
                          <a:spcPts val="0"/>
                        </a:spcBef>
                        <a:spcAft>
                          <a:spcPts val="0"/>
                        </a:spcAft>
                      </a:pPr>
                      <a:r>
                        <a:rPr lang="en-US" sz="1800" dirty="0">
                          <a:effectLst/>
                        </a:rPr>
                        <a:t>Human Touch</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Compassion, Empathy, Service, Understanding, Caring</a:t>
                      </a:r>
                      <a:endParaRPr lang="en-US" sz="1800" dirty="0">
                        <a:effectLst/>
                        <a:latin typeface="Calibri"/>
                        <a:ea typeface="Calibri"/>
                        <a:cs typeface="Times New Roman"/>
                      </a:endParaRPr>
                    </a:p>
                  </a:txBody>
                  <a:tcPr marL="68580" marR="68580" marT="0" marB="0"/>
                </a:tc>
              </a:tr>
              <a:tr h="506153">
                <a:tc>
                  <a:txBody>
                    <a:bodyPr/>
                    <a:lstStyle/>
                    <a:p>
                      <a:pPr marL="0" marR="0" algn="ctr">
                        <a:lnSpc>
                          <a:spcPct val="115000"/>
                        </a:lnSpc>
                        <a:spcBef>
                          <a:spcPts val="0"/>
                        </a:spcBef>
                        <a:spcAft>
                          <a:spcPts val="0"/>
                        </a:spcAft>
                      </a:pPr>
                      <a:r>
                        <a:rPr lang="en-US" sz="1800" dirty="0">
                          <a:effectLst/>
                        </a:rPr>
                        <a:t>Service</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Pride, Appreciation, Freedom, Acceptance, Civic Engagement</a:t>
                      </a:r>
                      <a:endParaRPr lang="en-US" sz="1800" dirty="0">
                        <a:effectLst/>
                        <a:latin typeface="Calibri"/>
                        <a:ea typeface="Calibri"/>
                        <a:cs typeface="Times New Roman"/>
                      </a:endParaRPr>
                    </a:p>
                  </a:txBody>
                  <a:tcPr marL="68580" marR="68580" marT="0" marB="0"/>
                </a:tc>
              </a:tr>
              <a:tr h="506153">
                <a:tc>
                  <a:txBody>
                    <a:bodyPr/>
                    <a:lstStyle/>
                    <a:p>
                      <a:pPr marL="0" marR="0" algn="ctr">
                        <a:lnSpc>
                          <a:spcPct val="115000"/>
                        </a:lnSpc>
                        <a:spcBef>
                          <a:spcPts val="0"/>
                        </a:spcBef>
                        <a:spcAft>
                          <a:spcPts val="0"/>
                        </a:spcAft>
                      </a:pPr>
                      <a:r>
                        <a:rPr lang="en-US" sz="1800" dirty="0">
                          <a:effectLst/>
                        </a:rPr>
                        <a:t>Auburn</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rPr>
                        <a:t>Community, Family, Tradition, Pride, Excellence, Connection</a:t>
                      </a:r>
                      <a:endParaRPr lang="en-US" sz="1800" dirty="0">
                        <a:effectLst/>
                        <a:latin typeface="Calibri"/>
                        <a:ea typeface="Calibri"/>
                        <a:cs typeface="Times New Roman"/>
                      </a:endParaRPr>
                    </a:p>
                  </a:txBody>
                  <a:tcPr marL="68580" marR="68580" marT="0" marB="0"/>
                </a:tc>
              </a:tr>
            </a:tbl>
          </a:graphicData>
        </a:graphic>
      </p:graphicFrame>
      <p:sp>
        <p:nvSpPr>
          <p:cNvPr id="3" name="Rectangle 1"/>
          <p:cNvSpPr>
            <a:spLocks noChangeArrowheads="1"/>
          </p:cNvSpPr>
          <p:nvPr/>
        </p:nvSpPr>
        <p:spPr bwMode="auto">
          <a:xfrm>
            <a:off x="833794" y="609600"/>
            <a:ext cx="72464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Division of Student Affairs Values</a:t>
            </a:r>
            <a:endParaRPr kumimoji="0" lang="en-US" altLang="en-US" sz="4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023923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066800"/>
          </a:xfrm>
        </p:spPr>
        <p:txBody>
          <a:bodyPr/>
          <a:lstStyle/>
          <a:p>
            <a:pPr algn="ctr"/>
            <a:r>
              <a:rPr lang="en-US" b="1" dirty="0" smtClean="0"/>
              <a:t>Completed First Drafts</a:t>
            </a:r>
            <a:endParaRPr lang="en-US" b="1" dirty="0"/>
          </a:p>
        </p:txBody>
      </p:sp>
      <p:sp>
        <p:nvSpPr>
          <p:cNvPr id="3" name="Content Placeholder 2"/>
          <p:cNvSpPr>
            <a:spLocks noGrp="1"/>
          </p:cNvSpPr>
          <p:nvPr>
            <p:ph sz="half" idx="1"/>
          </p:nvPr>
        </p:nvSpPr>
        <p:spPr>
          <a:xfrm>
            <a:off x="8708" y="2209800"/>
            <a:ext cx="4487091" cy="4648200"/>
          </a:xfrm>
        </p:spPr>
        <p:txBody>
          <a:bodyPr>
            <a:noAutofit/>
          </a:bodyPr>
          <a:lstStyle/>
          <a:p>
            <a:r>
              <a:rPr lang="en-US" sz="3200" dirty="0" smtClean="0"/>
              <a:t>Use the outcome form to rewrite your revised outcomes.</a:t>
            </a:r>
          </a:p>
          <a:p>
            <a:endParaRPr lang="en-US" sz="3200" dirty="0"/>
          </a:p>
          <a:p>
            <a:r>
              <a:rPr lang="en-US" sz="3200" dirty="0" smtClean="0"/>
              <a:t>Match your outcomes to AU’s and the DoSA’s strategic plans.</a:t>
            </a:r>
            <a:endParaRPr lang="en-US" sz="3200" dirty="0"/>
          </a:p>
        </p:txBody>
      </p:sp>
      <p:sp>
        <p:nvSpPr>
          <p:cNvPr id="4" name="Content Placeholder 3"/>
          <p:cNvSpPr>
            <a:spLocks noGrp="1"/>
          </p:cNvSpPr>
          <p:nvPr>
            <p:ph sz="half" idx="2"/>
          </p:nvPr>
        </p:nvSpPr>
        <p:spPr>
          <a:xfrm>
            <a:off x="4648200" y="2133600"/>
            <a:ext cx="4495800" cy="4953000"/>
          </a:xfrm>
        </p:spPr>
        <p:txBody>
          <a:bodyPr>
            <a:normAutofit/>
          </a:bodyPr>
          <a:lstStyle/>
          <a:p>
            <a:r>
              <a:rPr lang="en-US" sz="3600" dirty="0" smtClean="0"/>
              <a:t>When finished, turn in to Dr. Langham in order to get a copy made.</a:t>
            </a:r>
            <a:endParaRPr lang="en-US" sz="3600" dirty="0"/>
          </a:p>
        </p:txBody>
      </p:sp>
    </p:spTree>
    <p:extLst>
      <p:ext uri="{BB962C8B-B14F-4D97-AF65-F5344CB8AC3E}">
        <p14:creationId xmlns:p14="http://schemas.microsoft.com/office/powerpoint/2010/main" val="15184062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2600" y="914400"/>
            <a:ext cx="5867400" cy="923330"/>
          </a:xfrm>
          <a:prstGeom prst="rect">
            <a:avLst/>
          </a:prstGeom>
          <a:noFill/>
        </p:spPr>
        <p:txBody>
          <a:bodyPr wrap="square" rtlCol="0">
            <a:spAutoFit/>
          </a:bodyPr>
          <a:lstStyle/>
          <a:p>
            <a:pPr algn="ctr"/>
            <a:r>
              <a:rPr lang="en-US" sz="5400" dirty="0" smtClean="0">
                <a:solidFill>
                  <a:srgbClr val="FC6A10"/>
                </a:solidFill>
              </a:rPr>
              <a:t>Questions?</a:t>
            </a:r>
            <a:endParaRPr lang="en-US" sz="5400" dirty="0">
              <a:solidFill>
                <a:srgbClr val="FC6A10"/>
              </a:solidFill>
            </a:endParaRPr>
          </a:p>
        </p:txBody>
      </p:sp>
      <p:sp>
        <p:nvSpPr>
          <p:cNvPr id="2" name="Rectangle 1"/>
          <p:cNvSpPr/>
          <p:nvPr/>
        </p:nvSpPr>
        <p:spPr>
          <a:xfrm>
            <a:off x="2209800" y="3773056"/>
            <a:ext cx="4572000" cy="646331"/>
          </a:xfrm>
          <a:prstGeom prst="rect">
            <a:avLst/>
          </a:prstGeom>
        </p:spPr>
        <p:txBody>
          <a:bodyPr>
            <a:spAutoFit/>
          </a:bodyPr>
          <a:lstStyle/>
          <a:p>
            <a:pPr algn="ctr"/>
            <a:r>
              <a:rPr lang="en-US" b="1" dirty="0">
                <a:solidFill>
                  <a:srgbClr val="424456"/>
                </a:solidFill>
              </a:rPr>
              <a:t>Please fill out the session evaluation.</a:t>
            </a:r>
            <a:br>
              <a:rPr lang="en-US" b="1" dirty="0">
                <a:solidFill>
                  <a:srgbClr val="424456"/>
                </a:solidFill>
              </a:rPr>
            </a:br>
            <a:r>
              <a:rPr lang="en-US" b="1" dirty="0">
                <a:solidFill>
                  <a:srgbClr val="424456"/>
                </a:solidFill>
              </a:rPr>
              <a:t>Thanks for your participation!</a:t>
            </a:r>
            <a:endParaRPr lang="en-US" dirty="0">
              <a:solidFill>
                <a:prstClr val="black"/>
              </a:solidFill>
            </a:endParaRPr>
          </a:p>
        </p:txBody>
      </p:sp>
    </p:spTree>
    <p:extLst>
      <p:ext uri="{BB962C8B-B14F-4D97-AF65-F5344CB8AC3E}">
        <p14:creationId xmlns:p14="http://schemas.microsoft.com/office/powerpoint/2010/main" val="31536222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09600"/>
            <a:ext cx="5867400" cy="1219200"/>
          </a:xfrm>
        </p:spPr>
        <p:txBody>
          <a:bodyPr/>
          <a:lstStyle/>
          <a:p>
            <a:r>
              <a:rPr lang="en-US" dirty="0"/>
              <a:t>References</a:t>
            </a:r>
            <a:br>
              <a:rPr lang="en-US" dirty="0"/>
            </a:br>
            <a:endParaRPr lang="en-US" dirty="0"/>
          </a:p>
        </p:txBody>
      </p:sp>
      <p:sp>
        <p:nvSpPr>
          <p:cNvPr id="5" name="TextBox 4"/>
          <p:cNvSpPr txBox="1"/>
          <p:nvPr/>
        </p:nvSpPr>
        <p:spPr>
          <a:xfrm>
            <a:off x="2895600" y="1752600"/>
            <a:ext cx="6096000" cy="3970318"/>
          </a:xfrm>
          <a:prstGeom prst="rect">
            <a:avLst/>
          </a:prstGeom>
          <a:noFill/>
        </p:spPr>
        <p:txBody>
          <a:bodyPr wrap="square" rtlCol="0">
            <a:spAutoFit/>
          </a:bodyPr>
          <a:lstStyle/>
          <a:p>
            <a:r>
              <a:rPr lang="en-US" dirty="0" smtClean="0">
                <a:latin typeface="Book Antiqua" pitchFamily="18" charset="0"/>
                <a:cs typeface="Times New Roman" pitchFamily="18" charset="0"/>
              </a:rPr>
              <a:t>Campus Labs. (2013).  </a:t>
            </a:r>
            <a:r>
              <a:rPr lang="en-US" i="1" dirty="0" smtClean="0">
                <a:latin typeface="Book Antiqua" pitchFamily="18" charset="0"/>
                <a:cs typeface="Times New Roman" pitchFamily="18" charset="0"/>
              </a:rPr>
              <a:t>Writing Learning Outcomes</a:t>
            </a:r>
          </a:p>
          <a:p>
            <a:r>
              <a:rPr lang="en-US" i="1" dirty="0">
                <a:latin typeface="Book Antiqua" pitchFamily="18" charset="0"/>
                <a:cs typeface="Times New Roman" pitchFamily="18" charset="0"/>
              </a:rPr>
              <a:t>	</a:t>
            </a:r>
            <a:r>
              <a:rPr lang="en-US" i="1" dirty="0" smtClean="0">
                <a:latin typeface="Book Antiqua" pitchFamily="18" charset="0"/>
                <a:cs typeface="Times New Roman" pitchFamily="18" charset="0"/>
              </a:rPr>
              <a:t> Worksheet</a:t>
            </a:r>
            <a:r>
              <a:rPr lang="en-US" dirty="0" smtClean="0">
                <a:latin typeface="Book Antiqua" pitchFamily="18" charset="0"/>
                <a:cs typeface="Times New Roman" pitchFamily="18" charset="0"/>
              </a:rPr>
              <a:t>. </a:t>
            </a:r>
            <a:r>
              <a:rPr lang="en-US" dirty="0">
                <a:latin typeface="Book Antiqua" pitchFamily="18" charset="0"/>
                <a:cs typeface="Times New Roman" pitchFamily="18" charset="0"/>
              </a:rPr>
              <a:t>Retrieved from</a:t>
            </a:r>
            <a:r>
              <a:rPr lang="en-US" dirty="0" smtClean="0">
                <a:latin typeface="Book Antiqua" pitchFamily="18" charset="0"/>
                <a:cs typeface="Times New Roman" pitchFamily="18" charset="0"/>
              </a:rPr>
              <a:t>:</a:t>
            </a:r>
          </a:p>
          <a:p>
            <a:r>
              <a:rPr lang="en-US" dirty="0">
                <a:solidFill>
                  <a:schemeClr val="bg1"/>
                </a:solidFill>
                <a:latin typeface="Book Antiqua" pitchFamily="18" charset="0"/>
                <a:cs typeface="Times New Roman" pitchFamily="18" charset="0"/>
              </a:rPr>
              <a:t>	</a:t>
            </a:r>
            <a:r>
              <a:rPr lang="en-US" dirty="0" smtClean="0">
                <a:solidFill>
                  <a:schemeClr val="bg1"/>
                </a:solidFill>
                <a:latin typeface="Book Antiqua" pitchFamily="18" charset="0"/>
                <a:cs typeface="Times New Roman" pitchFamily="18" charset="0"/>
                <a:hlinkClick r:id="rId3"/>
              </a:rPr>
              <a:t>https</a:t>
            </a:r>
            <a:r>
              <a:rPr lang="en-US" dirty="0">
                <a:solidFill>
                  <a:schemeClr val="bg1"/>
                </a:solidFill>
                <a:latin typeface="Book Antiqua" pitchFamily="18" charset="0"/>
                <a:cs typeface="Times New Roman" pitchFamily="18" charset="0"/>
                <a:hlinkClick r:id="rId3"/>
              </a:rPr>
              <a:t>://</a:t>
            </a:r>
            <a:r>
              <a:rPr lang="en-US" dirty="0" smtClean="0">
                <a:solidFill>
                  <a:schemeClr val="bg1"/>
                </a:solidFill>
                <a:latin typeface="Book Antiqua" pitchFamily="18" charset="0"/>
                <a:cs typeface="Times New Roman" pitchFamily="18" charset="0"/>
                <a:hlinkClick r:id="rId3"/>
              </a:rPr>
              <a:t>auburn.campuslabs.com/app/ClientWe	b/Documents/DocumentList.aspx</a:t>
            </a:r>
            <a:endParaRPr lang="en-US" dirty="0" smtClean="0">
              <a:solidFill>
                <a:schemeClr val="bg1"/>
              </a:solidFill>
              <a:latin typeface="Book Antiqua" pitchFamily="18" charset="0"/>
              <a:cs typeface="Times New Roman" pitchFamily="18" charset="0"/>
            </a:endParaRPr>
          </a:p>
          <a:p>
            <a:endParaRPr lang="en-US" dirty="0" smtClean="0">
              <a:latin typeface="Book Antiqua" pitchFamily="18" charset="0"/>
              <a:cs typeface="Times New Roman" pitchFamily="18" charset="0"/>
            </a:endParaRPr>
          </a:p>
          <a:p>
            <a:r>
              <a:rPr lang="en-US" dirty="0" smtClean="0">
                <a:latin typeface="Book Antiqua" pitchFamily="18" charset="0"/>
                <a:cs typeface="Times New Roman" pitchFamily="18" charset="0"/>
              </a:rPr>
              <a:t>Osters, S. (2013). </a:t>
            </a:r>
            <a:r>
              <a:rPr lang="en-US" i="1" dirty="0">
                <a:latin typeface="Book Antiqua" pitchFamily="18" charset="0"/>
                <a:cs typeface="Times New Roman" pitchFamily="18" charset="0"/>
              </a:rPr>
              <a:t>Developing and assessing outcomes in the </a:t>
            </a:r>
            <a:r>
              <a:rPr lang="en-US" i="1" dirty="0" smtClean="0">
                <a:latin typeface="Book Antiqua" pitchFamily="18" charset="0"/>
                <a:cs typeface="Times New Roman" pitchFamily="18" charset="0"/>
              </a:rPr>
              <a:t>co-	curricular </a:t>
            </a:r>
            <a:r>
              <a:rPr lang="en-US" i="1" dirty="0">
                <a:latin typeface="Book Antiqua" pitchFamily="18" charset="0"/>
                <a:cs typeface="Times New Roman" pitchFamily="18" charset="0"/>
              </a:rPr>
              <a:t>experience. </a:t>
            </a:r>
            <a:r>
              <a:rPr lang="en-US" dirty="0">
                <a:latin typeface="Book Antiqua" pitchFamily="18" charset="0"/>
                <a:cs typeface="Times New Roman" pitchFamily="18" charset="0"/>
              </a:rPr>
              <a:t>Presentation prepared </a:t>
            </a:r>
            <a:r>
              <a:rPr lang="en-US" dirty="0" smtClean="0">
                <a:latin typeface="Book Antiqua" pitchFamily="18" charset="0"/>
                <a:cs typeface="Times New Roman" pitchFamily="18" charset="0"/>
              </a:rPr>
              <a:t>for</a:t>
            </a:r>
          </a:p>
          <a:p>
            <a:r>
              <a:rPr lang="en-US" dirty="0">
                <a:latin typeface="Book Antiqua" pitchFamily="18" charset="0"/>
                <a:cs typeface="Times New Roman" pitchFamily="18" charset="0"/>
              </a:rPr>
              <a:t>	</a:t>
            </a:r>
            <a:r>
              <a:rPr lang="en-US" dirty="0" smtClean="0">
                <a:latin typeface="Book Antiqua" pitchFamily="18" charset="0"/>
                <a:cs typeface="Times New Roman" pitchFamily="18" charset="0"/>
              </a:rPr>
              <a:t> Auburn University’s</a:t>
            </a:r>
          </a:p>
          <a:p>
            <a:r>
              <a:rPr lang="en-US" dirty="0" smtClean="0">
                <a:latin typeface="Book Antiqua" pitchFamily="18" charset="0"/>
                <a:cs typeface="Times New Roman" pitchFamily="18" charset="0"/>
              </a:rPr>
              <a:t>	Division </a:t>
            </a:r>
            <a:r>
              <a:rPr lang="en-US" dirty="0">
                <a:latin typeface="Book Antiqua" pitchFamily="18" charset="0"/>
                <a:cs typeface="Times New Roman" pitchFamily="18" charset="0"/>
              </a:rPr>
              <a:t>of Student Affairs </a:t>
            </a:r>
            <a:r>
              <a:rPr lang="en-US" dirty="0" smtClean="0">
                <a:latin typeface="Book Antiqua" pitchFamily="18" charset="0"/>
                <a:cs typeface="Times New Roman" pitchFamily="18" charset="0"/>
              </a:rPr>
              <a:t>A-Team, April </a:t>
            </a:r>
            <a:r>
              <a:rPr lang="en-US" dirty="0">
                <a:latin typeface="Book Antiqua" pitchFamily="18" charset="0"/>
                <a:cs typeface="Times New Roman" pitchFamily="18" charset="0"/>
              </a:rPr>
              <a:t>2, 2013</a:t>
            </a:r>
          </a:p>
          <a:p>
            <a:endParaRPr lang="en-US" i="1" dirty="0" smtClean="0">
              <a:latin typeface="Book Antiqua" pitchFamily="18" charset="0"/>
              <a:cs typeface="Times New Roman" pitchFamily="18" charset="0"/>
            </a:endParaRPr>
          </a:p>
          <a:p>
            <a:r>
              <a:rPr lang="en-US" dirty="0" smtClean="0">
                <a:latin typeface="Book Antiqua" pitchFamily="18" charset="0"/>
                <a:cs typeface="Times New Roman" pitchFamily="18" charset="0"/>
              </a:rPr>
              <a:t>Upcraft</a:t>
            </a:r>
            <a:r>
              <a:rPr lang="en-US" dirty="0">
                <a:latin typeface="Book Antiqua" pitchFamily="18" charset="0"/>
                <a:cs typeface="Times New Roman" pitchFamily="18" charset="0"/>
              </a:rPr>
              <a:t>, M. &amp; Schuh, J. (1996).  </a:t>
            </a:r>
            <a:r>
              <a:rPr lang="en-US" i="1" dirty="0">
                <a:latin typeface="Book Antiqua" pitchFamily="18" charset="0"/>
                <a:cs typeface="Times New Roman" pitchFamily="18" charset="0"/>
              </a:rPr>
              <a:t>Assessment in </a:t>
            </a:r>
            <a:r>
              <a:rPr lang="en-US" i="1" dirty="0" smtClean="0">
                <a:latin typeface="Book Antiqua" pitchFamily="18" charset="0"/>
                <a:cs typeface="Times New Roman" pitchFamily="18" charset="0"/>
              </a:rPr>
              <a:t>student</a:t>
            </a:r>
          </a:p>
          <a:p>
            <a:r>
              <a:rPr lang="en-US" i="1" dirty="0">
                <a:latin typeface="Book Antiqua" pitchFamily="18" charset="0"/>
                <a:cs typeface="Times New Roman" pitchFamily="18" charset="0"/>
              </a:rPr>
              <a:t>	</a:t>
            </a:r>
            <a:r>
              <a:rPr lang="en-US" i="1" dirty="0" smtClean="0">
                <a:latin typeface="Book Antiqua" pitchFamily="18" charset="0"/>
                <a:cs typeface="Times New Roman" pitchFamily="18" charset="0"/>
              </a:rPr>
              <a:t> </a:t>
            </a:r>
            <a:r>
              <a:rPr lang="en-US" i="1" dirty="0">
                <a:latin typeface="Book Antiqua" pitchFamily="18" charset="0"/>
                <a:cs typeface="Times New Roman" pitchFamily="18" charset="0"/>
              </a:rPr>
              <a:t>affairs: A guide for practitioners</a:t>
            </a:r>
            <a:r>
              <a:rPr lang="en-US" dirty="0">
                <a:latin typeface="Book Antiqua" pitchFamily="18" charset="0"/>
                <a:cs typeface="Times New Roman" pitchFamily="18" charset="0"/>
              </a:rPr>
              <a:t>.  San Francisco</a:t>
            </a:r>
            <a:r>
              <a:rPr lang="en-US" dirty="0" smtClean="0">
                <a:latin typeface="Book Antiqua" pitchFamily="18" charset="0"/>
                <a:cs typeface="Times New Roman" pitchFamily="18" charset="0"/>
              </a:rPr>
              <a:t>:</a:t>
            </a:r>
          </a:p>
          <a:p>
            <a:r>
              <a:rPr lang="en-US" dirty="0">
                <a:latin typeface="Book Antiqua" pitchFamily="18" charset="0"/>
                <a:cs typeface="Times New Roman" pitchFamily="18" charset="0"/>
              </a:rPr>
              <a:t>	</a:t>
            </a:r>
            <a:r>
              <a:rPr lang="en-US" dirty="0" smtClean="0">
                <a:latin typeface="Book Antiqua" pitchFamily="18" charset="0"/>
                <a:cs typeface="Times New Roman" pitchFamily="18" charset="0"/>
              </a:rPr>
              <a:t> </a:t>
            </a:r>
            <a:r>
              <a:rPr lang="en-US" dirty="0">
                <a:latin typeface="Book Antiqua" pitchFamily="18" charset="0"/>
                <a:cs typeface="Times New Roman" pitchFamily="18" charset="0"/>
              </a:rPr>
              <a:t>Jossey-Bass.</a:t>
            </a:r>
          </a:p>
          <a:p>
            <a:endParaRPr lang="en-US" dirty="0"/>
          </a:p>
        </p:txBody>
      </p:sp>
      <p:sp>
        <p:nvSpPr>
          <p:cNvPr id="3" name="TextBox 2"/>
          <p:cNvSpPr txBox="1"/>
          <p:nvPr/>
        </p:nvSpPr>
        <p:spPr>
          <a:xfrm>
            <a:off x="2895600" y="2514600"/>
            <a:ext cx="990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89606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nip Same Side Corner Rectangle 49"/>
          <p:cNvSpPr/>
          <p:nvPr/>
        </p:nvSpPr>
        <p:spPr>
          <a:xfrm flipV="1">
            <a:off x="3007868" y="6175934"/>
            <a:ext cx="1593712" cy="304800"/>
          </a:xfrm>
          <a:prstGeom prst="snip2Same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9" name="Snip Same Side Corner Rectangle 48"/>
          <p:cNvSpPr/>
          <p:nvPr/>
        </p:nvSpPr>
        <p:spPr>
          <a:xfrm flipV="1">
            <a:off x="4736660" y="6175934"/>
            <a:ext cx="1593712" cy="304800"/>
          </a:xfrm>
          <a:prstGeom prst="snip2Same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8" name="Snip Same Side Corner Rectangle 47"/>
          <p:cNvSpPr/>
          <p:nvPr/>
        </p:nvSpPr>
        <p:spPr>
          <a:xfrm flipV="1">
            <a:off x="6438485" y="6166022"/>
            <a:ext cx="1593712" cy="304800"/>
          </a:xfrm>
          <a:prstGeom prst="snip2Same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5" name="Rectangle 44"/>
          <p:cNvSpPr/>
          <p:nvPr/>
        </p:nvSpPr>
        <p:spPr>
          <a:xfrm>
            <a:off x="3001738" y="3467100"/>
            <a:ext cx="1605972" cy="16383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6" name="Rectangle 45"/>
          <p:cNvSpPr/>
          <p:nvPr/>
        </p:nvSpPr>
        <p:spPr>
          <a:xfrm>
            <a:off x="4724400" y="3478839"/>
            <a:ext cx="1605972" cy="16383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7" name="Rectangle 46"/>
          <p:cNvSpPr/>
          <p:nvPr/>
        </p:nvSpPr>
        <p:spPr>
          <a:xfrm>
            <a:off x="6423990" y="3467100"/>
            <a:ext cx="1605972" cy="16383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452730" y="-157731"/>
            <a:ext cx="8229600" cy="990600"/>
          </a:xfrm>
        </p:spPr>
        <p:txBody>
          <a:bodyPr/>
          <a:lstStyle/>
          <a:p>
            <a:pPr algn="ctr"/>
            <a:r>
              <a:rPr lang="en-US" dirty="0" smtClean="0"/>
              <a:t>DoSA Strategic Plan Overview</a:t>
            </a:r>
            <a:endParaRPr lang="en-US" dirty="0"/>
          </a:p>
        </p:txBody>
      </p:sp>
      <p:sp>
        <p:nvSpPr>
          <p:cNvPr id="4" name="Isosceles Triangle 3"/>
          <p:cNvSpPr/>
          <p:nvPr/>
        </p:nvSpPr>
        <p:spPr>
          <a:xfrm>
            <a:off x="1263649" y="867505"/>
            <a:ext cx="6766313" cy="1639287"/>
          </a:xfrm>
          <a:prstGeom prst="triangl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4"/>
          <p:cNvSpPr/>
          <p:nvPr/>
        </p:nvSpPr>
        <p:spPr>
          <a:xfrm>
            <a:off x="1263650" y="2590801"/>
            <a:ext cx="6766312" cy="78509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1295400" y="3467100"/>
            <a:ext cx="1605972" cy="16383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p:nvSpPr>
        <p:spPr>
          <a:xfrm>
            <a:off x="3160906" y="1171266"/>
            <a:ext cx="2971800" cy="338554"/>
          </a:xfrm>
          <a:prstGeom prst="rect">
            <a:avLst/>
          </a:prstGeom>
          <a:noFill/>
        </p:spPr>
        <p:txBody>
          <a:bodyPr wrap="square" rtlCol="0">
            <a:spAutoFit/>
          </a:bodyPr>
          <a:lstStyle/>
          <a:p>
            <a:pPr algn="ctr"/>
            <a:r>
              <a:rPr lang="en-US" sz="1600" b="1" dirty="0">
                <a:solidFill>
                  <a:srgbClr val="292934"/>
                </a:solidFill>
              </a:rPr>
              <a:t>Vision</a:t>
            </a:r>
          </a:p>
        </p:txBody>
      </p:sp>
      <p:sp>
        <p:nvSpPr>
          <p:cNvPr id="12" name="TextBox 11"/>
          <p:cNvSpPr txBox="1"/>
          <p:nvPr/>
        </p:nvSpPr>
        <p:spPr>
          <a:xfrm>
            <a:off x="2017903" y="2528727"/>
            <a:ext cx="5257800" cy="338554"/>
          </a:xfrm>
          <a:prstGeom prst="rect">
            <a:avLst/>
          </a:prstGeom>
          <a:noFill/>
        </p:spPr>
        <p:txBody>
          <a:bodyPr wrap="square" rtlCol="0">
            <a:spAutoFit/>
          </a:bodyPr>
          <a:lstStyle/>
          <a:p>
            <a:pPr algn="ctr"/>
            <a:r>
              <a:rPr lang="en-US" sz="1600" b="1" dirty="0">
                <a:solidFill>
                  <a:srgbClr val="292934"/>
                </a:solidFill>
              </a:rPr>
              <a:t>Mission</a:t>
            </a:r>
          </a:p>
        </p:txBody>
      </p:sp>
      <p:sp>
        <p:nvSpPr>
          <p:cNvPr id="13" name="TextBox 12"/>
          <p:cNvSpPr txBox="1"/>
          <p:nvPr/>
        </p:nvSpPr>
        <p:spPr>
          <a:xfrm>
            <a:off x="1376650" y="3465136"/>
            <a:ext cx="1482148" cy="1885131"/>
          </a:xfrm>
          <a:prstGeom prst="rect">
            <a:avLst/>
          </a:prstGeom>
          <a:noFill/>
        </p:spPr>
        <p:txBody>
          <a:bodyPr wrap="square" rtlCol="0">
            <a:spAutoFit/>
          </a:bodyPr>
          <a:lstStyle/>
          <a:p>
            <a:pPr algn="ctr"/>
            <a:r>
              <a:rPr lang="en-US" sz="1600" b="1" dirty="0">
                <a:solidFill>
                  <a:srgbClr val="292934"/>
                </a:solidFill>
              </a:rPr>
              <a:t>Goal:</a:t>
            </a:r>
          </a:p>
          <a:p>
            <a:pPr algn="ctr"/>
            <a:r>
              <a:rPr lang="en-US" sz="1600" dirty="0" smtClean="0">
                <a:solidFill>
                  <a:srgbClr val="292934"/>
                </a:solidFill>
              </a:rPr>
              <a:t>Student Learning: </a:t>
            </a:r>
          </a:p>
          <a:p>
            <a:pPr algn="ctr"/>
            <a:r>
              <a:rPr lang="en-US" sz="1050" dirty="0" smtClean="0">
                <a:solidFill>
                  <a:prstClr val="black"/>
                </a:solidFill>
                <a:latin typeface="Calibri" pitchFamily="34" charset="0"/>
              </a:rPr>
              <a:t>The </a:t>
            </a:r>
            <a:r>
              <a:rPr lang="en-US" sz="1050" dirty="0">
                <a:solidFill>
                  <a:prstClr val="black"/>
                </a:solidFill>
                <a:latin typeface="Calibri" pitchFamily="34" charset="0"/>
              </a:rPr>
              <a:t>Division will enhance learning through intentional co-curricular experiences and opportunities.</a:t>
            </a:r>
          </a:p>
          <a:p>
            <a:pPr algn="ctr"/>
            <a:r>
              <a:rPr lang="en-US" sz="1600" dirty="0" smtClean="0">
                <a:solidFill>
                  <a:srgbClr val="292934"/>
                </a:solidFill>
              </a:rPr>
              <a:t>  </a:t>
            </a:r>
            <a:endParaRPr lang="en-US" sz="1600" dirty="0">
              <a:solidFill>
                <a:srgbClr val="292934"/>
              </a:solidFill>
            </a:endParaRPr>
          </a:p>
        </p:txBody>
      </p:sp>
      <p:sp>
        <p:nvSpPr>
          <p:cNvPr id="15" name="TextBox 14"/>
          <p:cNvSpPr txBox="1"/>
          <p:nvPr/>
        </p:nvSpPr>
        <p:spPr>
          <a:xfrm>
            <a:off x="4677591" y="3446631"/>
            <a:ext cx="1699590" cy="1808187"/>
          </a:xfrm>
          <a:prstGeom prst="rect">
            <a:avLst/>
          </a:prstGeom>
          <a:noFill/>
        </p:spPr>
        <p:txBody>
          <a:bodyPr wrap="square" rtlCol="0">
            <a:spAutoFit/>
          </a:bodyPr>
          <a:lstStyle/>
          <a:p>
            <a:pPr algn="ctr"/>
            <a:r>
              <a:rPr lang="en-US" sz="1600" b="1" dirty="0">
                <a:solidFill>
                  <a:srgbClr val="292934"/>
                </a:solidFill>
              </a:rPr>
              <a:t>Goal:</a:t>
            </a:r>
          </a:p>
          <a:p>
            <a:pPr algn="ctr"/>
            <a:r>
              <a:rPr lang="en-US" sz="1600" dirty="0">
                <a:solidFill>
                  <a:srgbClr val="292934"/>
                </a:solidFill>
              </a:rPr>
              <a:t>Health, Wellness, &amp; </a:t>
            </a:r>
            <a:r>
              <a:rPr lang="en-US" sz="1600" dirty="0" smtClean="0">
                <a:solidFill>
                  <a:srgbClr val="292934"/>
                </a:solidFill>
              </a:rPr>
              <a:t>Safety:</a:t>
            </a:r>
          </a:p>
          <a:p>
            <a:pPr algn="ctr"/>
            <a:r>
              <a:rPr lang="en-US" sz="1050" dirty="0" smtClean="0">
                <a:solidFill>
                  <a:prstClr val="black"/>
                </a:solidFill>
                <a:latin typeface="Calibri" pitchFamily="34" charset="0"/>
              </a:rPr>
              <a:t>The Division will promote a healthy and safe campus community</a:t>
            </a:r>
            <a:r>
              <a:rPr lang="en-US" sz="1050" dirty="0" smtClean="0">
                <a:solidFill>
                  <a:prstClr val="black"/>
                </a:solidFill>
              </a:rPr>
              <a:t>.</a:t>
            </a:r>
          </a:p>
          <a:p>
            <a:pPr algn="ctr"/>
            <a:endParaRPr lang="en-US" sz="1600" dirty="0">
              <a:solidFill>
                <a:srgbClr val="292934"/>
              </a:solidFill>
            </a:endParaRPr>
          </a:p>
        </p:txBody>
      </p:sp>
      <p:sp>
        <p:nvSpPr>
          <p:cNvPr id="14" name="TextBox 13"/>
          <p:cNvSpPr txBox="1"/>
          <p:nvPr/>
        </p:nvSpPr>
        <p:spPr>
          <a:xfrm>
            <a:off x="3029589" y="3472572"/>
            <a:ext cx="1515263" cy="1769715"/>
          </a:xfrm>
          <a:prstGeom prst="rect">
            <a:avLst/>
          </a:prstGeom>
          <a:noFill/>
        </p:spPr>
        <p:txBody>
          <a:bodyPr wrap="square" rtlCol="0">
            <a:spAutoFit/>
          </a:bodyPr>
          <a:lstStyle/>
          <a:p>
            <a:pPr algn="ctr"/>
            <a:r>
              <a:rPr lang="en-US" sz="1600" b="1" dirty="0">
                <a:solidFill>
                  <a:srgbClr val="292934"/>
                </a:solidFill>
              </a:rPr>
              <a:t>Goal:</a:t>
            </a:r>
          </a:p>
          <a:p>
            <a:pPr algn="ctr"/>
            <a:r>
              <a:rPr lang="en-US" sz="1600" dirty="0">
                <a:solidFill>
                  <a:srgbClr val="292934"/>
                </a:solidFill>
              </a:rPr>
              <a:t>Student </a:t>
            </a:r>
            <a:r>
              <a:rPr lang="en-US" sz="1600" dirty="0" smtClean="0">
                <a:solidFill>
                  <a:srgbClr val="292934"/>
                </a:solidFill>
              </a:rPr>
              <a:t>Engagement:</a:t>
            </a:r>
          </a:p>
          <a:p>
            <a:pPr algn="ctr"/>
            <a:r>
              <a:rPr lang="en-US" sz="900" dirty="0">
                <a:solidFill>
                  <a:prstClr val="black"/>
                </a:solidFill>
                <a:latin typeface="Calibri"/>
              </a:rPr>
              <a:t>The Division will create </a:t>
            </a:r>
            <a:r>
              <a:rPr lang="en-US" sz="900" dirty="0" smtClean="0">
                <a:solidFill>
                  <a:prstClr val="black"/>
                </a:solidFill>
                <a:latin typeface="Calibri"/>
              </a:rPr>
              <a:t>meaningful opportunities </a:t>
            </a:r>
            <a:r>
              <a:rPr lang="en-US" sz="900" dirty="0">
                <a:solidFill>
                  <a:prstClr val="black"/>
                </a:solidFill>
                <a:latin typeface="Calibri"/>
              </a:rPr>
              <a:t>for students to be actively engaged with the campus community.</a:t>
            </a:r>
          </a:p>
          <a:p>
            <a:pPr algn="ctr"/>
            <a:endParaRPr lang="en-US" sz="1600" dirty="0">
              <a:solidFill>
                <a:srgbClr val="292934"/>
              </a:solidFill>
            </a:endParaRPr>
          </a:p>
        </p:txBody>
      </p:sp>
      <p:sp>
        <p:nvSpPr>
          <p:cNvPr id="16" name="TextBox 15"/>
          <p:cNvSpPr txBox="1"/>
          <p:nvPr/>
        </p:nvSpPr>
        <p:spPr>
          <a:xfrm>
            <a:off x="6438130" y="3437552"/>
            <a:ext cx="1590260" cy="1315745"/>
          </a:xfrm>
          <a:prstGeom prst="rect">
            <a:avLst/>
          </a:prstGeom>
          <a:noFill/>
        </p:spPr>
        <p:txBody>
          <a:bodyPr wrap="square" rtlCol="0">
            <a:spAutoFit/>
          </a:bodyPr>
          <a:lstStyle/>
          <a:p>
            <a:pPr algn="ctr"/>
            <a:r>
              <a:rPr lang="en-US" sz="1600" b="1" dirty="0">
                <a:solidFill>
                  <a:srgbClr val="292934"/>
                </a:solidFill>
              </a:rPr>
              <a:t>Goal:</a:t>
            </a:r>
          </a:p>
          <a:p>
            <a:pPr algn="ctr"/>
            <a:r>
              <a:rPr lang="en-US" sz="1600" dirty="0">
                <a:solidFill>
                  <a:srgbClr val="292934"/>
                </a:solidFill>
              </a:rPr>
              <a:t>Professional </a:t>
            </a:r>
            <a:r>
              <a:rPr lang="en-US" sz="1600" dirty="0" smtClean="0">
                <a:solidFill>
                  <a:srgbClr val="292934"/>
                </a:solidFill>
              </a:rPr>
              <a:t>Readiness:</a:t>
            </a:r>
          </a:p>
          <a:p>
            <a:pPr algn="ctr"/>
            <a:r>
              <a:rPr lang="en-US" sz="1050" dirty="0">
                <a:solidFill>
                  <a:prstClr val="black"/>
                </a:solidFill>
                <a:latin typeface="Calibri"/>
              </a:rPr>
              <a:t>The Division will prepare students for professional success.</a:t>
            </a:r>
            <a:endParaRPr lang="en-US" sz="1050" dirty="0">
              <a:solidFill>
                <a:srgbClr val="292934"/>
              </a:solidFill>
            </a:endParaRPr>
          </a:p>
        </p:txBody>
      </p:sp>
      <p:sp>
        <p:nvSpPr>
          <p:cNvPr id="18" name="TextBox 17"/>
          <p:cNvSpPr txBox="1"/>
          <p:nvPr/>
        </p:nvSpPr>
        <p:spPr>
          <a:xfrm>
            <a:off x="1948631" y="2779974"/>
            <a:ext cx="5396345" cy="646331"/>
          </a:xfrm>
          <a:prstGeom prst="rect">
            <a:avLst/>
          </a:prstGeom>
          <a:noFill/>
        </p:spPr>
        <p:txBody>
          <a:bodyPr wrap="square" rtlCol="0">
            <a:spAutoFit/>
          </a:bodyPr>
          <a:lstStyle/>
          <a:p>
            <a:pPr algn="ctr"/>
            <a:r>
              <a:rPr lang="en-US" sz="1200" dirty="0">
                <a:solidFill>
                  <a:srgbClr val="292934"/>
                </a:solidFill>
                <a:latin typeface="Calibri" pitchFamily="34" charset="0"/>
              </a:rPr>
              <a:t>The mission of the Division of Student Affairs is to cultivate a healthy and supportive campus environment that engages students, advances learning, encourages leadership, and prepares students for future success.</a:t>
            </a:r>
          </a:p>
        </p:txBody>
      </p:sp>
      <p:sp>
        <p:nvSpPr>
          <p:cNvPr id="19" name="TextBox 18"/>
          <p:cNvSpPr txBox="1"/>
          <p:nvPr/>
        </p:nvSpPr>
        <p:spPr>
          <a:xfrm>
            <a:off x="3078555" y="1600200"/>
            <a:ext cx="3121603" cy="830997"/>
          </a:xfrm>
          <a:prstGeom prst="rect">
            <a:avLst/>
          </a:prstGeom>
          <a:noFill/>
        </p:spPr>
        <p:txBody>
          <a:bodyPr wrap="square" rtlCol="0">
            <a:spAutoFit/>
          </a:bodyPr>
          <a:lstStyle/>
          <a:p>
            <a:pPr algn="ctr"/>
            <a:r>
              <a:rPr lang="en-US" sz="1200" dirty="0">
                <a:solidFill>
                  <a:srgbClr val="292934"/>
                </a:solidFill>
                <a:latin typeface="Calibri" pitchFamily="34" charset="0"/>
              </a:rPr>
              <a:t>The vision of </a:t>
            </a:r>
            <a:r>
              <a:rPr lang="en-US" sz="1200" dirty="0" smtClean="0">
                <a:solidFill>
                  <a:srgbClr val="292934"/>
                </a:solidFill>
                <a:latin typeface="Calibri" pitchFamily="34" charset="0"/>
              </a:rPr>
              <a:t>“Student Success” for </a:t>
            </a:r>
            <a:r>
              <a:rPr lang="en-US" sz="1200" dirty="0">
                <a:solidFill>
                  <a:srgbClr val="292934"/>
                </a:solidFill>
                <a:latin typeface="Calibri" pitchFamily="34" charset="0"/>
              </a:rPr>
              <a:t>the Division of Student Affairs is to empower students to be well-rounded and productive members of society who positively impact the </a:t>
            </a:r>
            <a:r>
              <a:rPr lang="en-US" sz="1200" dirty="0" smtClean="0">
                <a:solidFill>
                  <a:srgbClr val="292934"/>
                </a:solidFill>
                <a:latin typeface="Calibri" pitchFamily="34" charset="0"/>
              </a:rPr>
              <a:t>world.</a:t>
            </a:r>
            <a:endParaRPr lang="en-US" sz="1200" dirty="0">
              <a:solidFill>
                <a:srgbClr val="292934"/>
              </a:solidFill>
              <a:latin typeface="Calibri" pitchFamily="34" charset="0"/>
            </a:endParaRPr>
          </a:p>
        </p:txBody>
      </p:sp>
      <p:sp>
        <p:nvSpPr>
          <p:cNvPr id="20" name="Rounded Rectangle 19"/>
          <p:cNvSpPr/>
          <p:nvPr/>
        </p:nvSpPr>
        <p:spPr>
          <a:xfrm>
            <a:off x="1314716" y="5167905"/>
            <a:ext cx="1598915" cy="351639"/>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ounded Rectangle 20"/>
          <p:cNvSpPr/>
          <p:nvPr/>
        </p:nvSpPr>
        <p:spPr>
          <a:xfrm>
            <a:off x="3001738" y="5167905"/>
            <a:ext cx="1605972" cy="34707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34"/>
                </a:solidFill>
              </a:rPr>
              <a:t>Objectives</a:t>
            </a:r>
          </a:p>
        </p:txBody>
      </p:sp>
      <p:sp>
        <p:nvSpPr>
          <p:cNvPr id="22" name="Rounded Rectangle 21"/>
          <p:cNvSpPr/>
          <p:nvPr/>
        </p:nvSpPr>
        <p:spPr>
          <a:xfrm>
            <a:off x="4724400" y="5180990"/>
            <a:ext cx="1605972" cy="35342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292934"/>
                </a:solidFill>
              </a:rPr>
              <a:t>Objectives</a:t>
            </a:r>
            <a:endParaRPr lang="en-US" sz="1600" b="1" dirty="0">
              <a:solidFill>
                <a:srgbClr val="292934"/>
              </a:solidFill>
            </a:endParaRPr>
          </a:p>
        </p:txBody>
      </p:sp>
      <p:sp>
        <p:nvSpPr>
          <p:cNvPr id="23" name="Rounded Rectangle 22"/>
          <p:cNvSpPr/>
          <p:nvPr/>
        </p:nvSpPr>
        <p:spPr>
          <a:xfrm>
            <a:off x="6439889" y="5173553"/>
            <a:ext cx="1605971" cy="35342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292934"/>
                </a:solidFill>
              </a:rPr>
              <a:t>Objectives</a:t>
            </a:r>
          </a:p>
        </p:txBody>
      </p:sp>
      <p:sp>
        <p:nvSpPr>
          <p:cNvPr id="24" name="TextBox 23"/>
          <p:cNvSpPr txBox="1"/>
          <p:nvPr/>
        </p:nvSpPr>
        <p:spPr>
          <a:xfrm>
            <a:off x="1316697" y="5188426"/>
            <a:ext cx="1563377" cy="338554"/>
          </a:xfrm>
          <a:prstGeom prst="rect">
            <a:avLst/>
          </a:prstGeom>
          <a:noFill/>
        </p:spPr>
        <p:txBody>
          <a:bodyPr wrap="square" rtlCol="0">
            <a:spAutoFit/>
          </a:bodyPr>
          <a:lstStyle/>
          <a:p>
            <a:pPr algn="ctr"/>
            <a:r>
              <a:rPr lang="en-US" sz="1600" b="1" dirty="0">
                <a:solidFill>
                  <a:srgbClr val="292934"/>
                </a:solidFill>
              </a:rPr>
              <a:t>Objectives</a:t>
            </a:r>
          </a:p>
        </p:txBody>
      </p:sp>
      <p:sp>
        <p:nvSpPr>
          <p:cNvPr id="25" name="Oval 24"/>
          <p:cNvSpPr/>
          <p:nvPr/>
        </p:nvSpPr>
        <p:spPr>
          <a:xfrm>
            <a:off x="1293521" y="5606759"/>
            <a:ext cx="1586554" cy="44951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Oval 25"/>
          <p:cNvSpPr/>
          <p:nvPr/>
        </p:nvSpPr>
        <p:spPr>
          <a:xfrm>
            <a:off x="3041918" y="5598187"/>
            <a:ext cx="1525612" cy="45808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7" name="Oval 26"/>
          <p:cNvSpPr/>
          <p:nvPr/>
        </p:nvSpPr>
        <p:spPr>
          <a:xfrm>
            <a:off x="4762500" y="5606759"/>
            <a:ext cx="1529772" cy="45808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8" name="Oval 27"/>
          <p:cNvSpPr/>
          <p:nvPr/>
        </p:nvSpPr>
        <p:spPr>
          <a:xfrm>
            <a:off x="6501080" y="5598187"/>
            <a:ext cx="1451789" cy="433499"/>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TextBox 29"/>
          <p:cNvSpPr txBox="1"/>
          <p:nvPr/>
        </p:nvSpPr>
        <p:spPr>
          <a:xfrm>
            <a:off x="3235471" y="5645659"/>
            <a:ext cx="1309381" cy="338554"/>
          </a:xfrm>
          <a:prstGeom prst="rect">
            <a:avLst/>
          </a:prstGeom>
          <a:noFill/>
        </p:spPr>
        <p:txBody>
          <a:bodyPr wrap="square" rtlCol="0">
            <a:spAutoFit/>
          </a:bodyPr>
          <a:lstStyle/>
          <a:p>
            <a:r>
              <a:rPr lang="en-US" sz="1600" b="1" dirty="0">
                <a:solidFill>
                  <a:srgbClr val="292934"/>
                </a:solidFill>
              </a:rPr>
              <a:t>Outcomes</a:t>
            </a:r>
          </a:p>
        </p:txBody>
      </p:sp>
      <p:sp>
        <p:nvSpPr>
          <p:cNvPr id="31" name="TextBox 30"/>
          <p:cNvSpPr txBox="1"/>
          <p:nvPr/>
        </p:nvSpPr>
        <p:spPr>
          <a:xfrm>
            <a:off x="4944655" y="5666524"/>
            <a:ext cx="1255503" cy="338554"/>
          </a:xfrm>
          <a:prstGeom prst="rect">
            <a:avLst/>
          </a:prstGeom>
          <a:noFill/>
        </p:spPr>
        <p:txBody>
          <a:bodyPr wrap="square" rtlCol="0">
            <a:spAutoFit/>
          </a:bodyPr>
          <a:lstStyle/>
          <a:p>
            <a:r>
              <a:rPr lang="en-US" sz="1600" b="1" dirty="0">
                <a:solidFill>
                  <a:srgbClr val="292934"/>
                </a:solidFill>
              </a:rPr>
              <a:t>Outcomes</a:t>
            </a:r>
          </a:p>
        </p:txBody>
      </p:sp>
      <p:sp>
        <p:nvSpPr>
          <p:cNvPr id="32" name="TextBox 31"/>
          <p:cNvSpPr txBox="1"/>
          <p:nvPr/>
        </p:nvSpPr>
        <p:spPr>
          <a:xfrm>
            <a:off x="6623625" y="5645659"/>
            <a:ext cx="1260188" cy="338554"/>
          </a:xfrm>
          <a:prstGeom prst="rect">
            <a:avLst/>
          </a:prstGeom>
          <a:noFill/>
        </p:spPr>
        <p:txBody>
          <a:bodyPr wrap="square" rtlCol="0">
            <a:spAutoFit/>
          </a:bodyPr>
          <a:lstStyle/>
          <a:p>
            <a:r>
              <a:rPr lang="en-US" sz="1600" b="1" dirty="0">
                <a:solidFill>
                  <a:srgbClr val="292934"/>
                </a:solidFill>
              </a:rPr>
              <a:t>Outcomes</a:t>
            </a:r>
          </a:p>
        </p:txBody>
      </p:sp>
      <p:sp>
        <p:nvSpPr>
          <p:cNvPr id="33" name="Snip Same Side Corner Rectangle 32"/>
          <p:cNvSpPr/>
          <p:nvPr/>
        </p:nvSpPr>
        <p:spPr>
          <a:xfrm flipV="1">
            <a:off x="1307660" y="6175934"/>
            <a:ext cx="1593712" cy="304800"/>
          </a:xfrm>
          <a:prstGeom prst="snip2Same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TextBox 36"/>
          <p:cNvSpPr txBox="1"/>
          <p:nvPr/>
        </p:nvSpPr>
        <p:spPr>
          <a:xfrm>
            <a:off x="1283812" y="6159057"/>
            <a:ext cx="1605972" cy="338554"/>
          </a:xfrm>
          <a:prstGeom prst="rect">
            <a:avLst/>
          </a:prstGeom>
          <a:noFill/>
        </p:spPr>
        <p:txBody>
          <a:bodyPr wrap="square" rtlCol="0">
            <a:spAutoFit/>
          </a:bodyPr>
          <a:lstStyle/>
          <a:p>
            <a:pPr algn="ctr"/>
            <a:r>
              <a:rPr lang="en-US" sz="1600" b="1" dirty="0">
                <a:solidFill>
                  <a:srgbClr val="292934"/>
                </a:solidFill>
              </a:rPr>
              <a:t>Action Steps</a:t>
            </a:r>
          </a:p>
        </p:txBody>
      </p:sp>
      <p:sp>
        <p:nvSpPr>
          <p:cNvPr id="38" name="TextBox 37"/>
          <p:cNvSpPr txBox="1"/>
          <p:nvPr/>
        </p:nvSpPr>
        <p:spPr>
          <a:xfrm>
            <a:off x="3083939" y="6172985"/>
            <a:ext cx="1593652" cy="338554"/>
          </a:xfrm>
          <a:prstGeom prst="rect">
            <a:avLst/>
          </a:prstGeom>
          <a:noFill/>
        </p:spPr>
        <p:txBody>
          <a:bodyPr wrap="square" rtlCol="0">
            <a:spAutoFit/>
          </a:bodyPr>
          <a:lstStyle/>
          <a:p>
            <a:pPr algn="ctr"/>
            <a:r>
              <a:rPr lang="en-US" sz="1600" b="1" dirty="0">
                <a:solidFill>
                  <a:srgbClr val="292934"/>
                </a:solidFill>
              </a:rPr>
              <a:t>Action Steps</a:t>
            </a:r>
          </a:p>
        </p:txBody>
      </p:sp>
      <p:sp>
        <p:nvSpPr>
          <p:cNvPr id="39" name="TextBox 38"/>
          <p:cNvSpPr txBox="1"/>
          <p:nvPr/>
        </p:nvSpPr>
        <p:spPr>
          <a:xfrm>
            <a:off x="4815345" y="6166022"/>
            <a:ext cx="1561836" cy="338554"/>
          </a:xfrm>
          <a:prstGeom prst="rect">
            <a:avLst/>
          </a:prstGeom>
          <a:noFill/>
        </p:spPr>
        <p:txBody>
          <a:bodyPr wrap="square" rtlCol="0">
            <a:spAutoFit/>
          </a:bodyPr>
          <a:lstStyle/>
          <a:p>
            <a:pPr algn="ctr"/>
            <a:r>
              <a:rPr lang="en-US" sz="1600" b="1" dirty="0">
                <a:solidFill>
                  <a:srgbClr val="292934"/>
                </a:solidFill>
              </a:rPr>
              <a:t>Action Steps</a:t>
            </a:r>
          </a:p>
        </p:txBody>
      </p:sp>
      <p:sp>
        <p:nvSpPr>
          <p:cNvPr id="40" name="TextBox 39"/>
          <p:cNvSpPr txBox="1"/>
          <p:nvPr/>
        </p:nvSpPr>
        <p:spPr>
          <a:xfrm>
            <a:off x="6485180" y="6149145"/>
            <a:ext cx="1668220" cy="348466"/>
          </a:xfrm>
          <a:prstGeom prst="rect">
            <a:avLst/>
          </a:prstGeom>
          <a:noFill/>
        </p:spPr>
        <p:txBody>
          <a:bodyPr wrap="square" rtlCol="0">
            <a:spAutoFit/>
          </a:bodyPr>
          <a:lstStyle/>
          <a:p>
            <a:pPr algn="ctr"/>
            <a:r>
              <a:rPr lang="en-US" sz="1600" b="1" dirty="0">
                <a:solidFill>
                  <a:srgbClr val="292934"/>
                </a:solidFill>
              </a:rPr>
              <a:t>Action Steps</a:t>
            </a:r>
          </a:p>
        </p:txBody>
      </p:sp>
      <p:sp>
        <p:nvSpPr>
          <p:cNvPr id="3" name="Rectangle 2"/>
          <p:cNvSpPr/>
          <p:nvPr/>
        </p:nvSpPr>
        <p:spPr>
          <a:xfrm>
            <a:off x="1461134" y="5666524"/>
            <a:ext cx="1188146" cy="338554"/>
          </a:xfrm>
          <a:prstGeom prst="rect">
            <a:avLst/>
          </a:prstGeom>
        </p:spPr>
        <p:txBody>
          <a:bodyPr wrap="none">
            <a:spAutoFit/>
          </a:bodyPr>
          <a:lstStyle/>
          <a:p>
            <a:r>
              <a:rPr lang="en-US" sz="1600" b="1" dirty="0">
                <a:solidFill>
                  <a:srgbClr val="292934"/>
                </a:solidFill>
              </a:rPr>
              <a:t>Outcomes</a:t>
            </a:r>
          </a:p>
        </p:txBody>
      </p:sp>
      <p:sp>
        <p:nvSpPr>
          <p:cNvPr id="7" name="TextBox 6"/>
          <p:cNvSpPr txBox="1"/>
          <p:nvPr/>
        </p:nvSpPr>
        <p:spPr>
          <a:xfrm>
            <a:off x="8045860" y="6623723"/>
            <a:ext cx="1183987" cy="246221"/>
          </a:xfrm>
          <a:prstGeom prst="rect">
            <a:avLst/>
          </a:prstGeom>
          <a:noFill/>
        </p:spPr>
        <p:txBody>
          <a:bodyPr wrap="square" rtlCol="0">
            <a:spAutoFit/>
          </a:bodyPr>
          <a:lstStyle/>
          <a:p>
            <a:pPr algn="ctr"/>
            <a:r>
              <a:rPr lang="en-US" sz="1000" dirty="0" smtClean="0">
                <a:solidFill>
                  <a:prstClr val="black">
                    <a:lumMod val="50000"/>
                    <a:lumOff val="50000"/>
                  </a:prstClr>
                </a:solidFill>
              </a:rPr>
              <a:t>4/2/2013</a:t>
            </a:r>
            <a:endParaRPr lang="en-US" sz="1000" dirty="0">
              <a:solidFill>
                <a:prstClr val="black">
                  <a:lumMod val="50000"/>
                  <a:lumOff val="50000"/>
                </a:prstClr>
              </a:solidFill>
            </a:endParaRPr>
          </a:p>
        </p:txBody>
      </p:sp>
    </p:spTree>
    <p:extLst>
      <p:ext uri="{BB962C8B-B14F-4D97-AF65-F5344CB8AC3E}">
        <p14:creationId xmlns:p14="http://schemas.microsoft.com/office/powerpoint/2010/main" val="1889997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Maintaining an Institutional and DoSA Link	</a:t>
            </a:r>
            <a:endParaRPr lang="en-US" dirty="0"/>
          </a:p>
        </p:txBody>
      </p:sp>
      <p:sp>
        <p:nvSpPr>
          <p:cNvPr id="3" name="Content Placeholder 2"/>
          <p:cNvSpPr>
            <a:spLocks noGrp="1"/>
          </p:cNvSpPr>
          <p:nvPr>
            <p:ph idx="1"/>
          </p:nvPr>
        </p:nvSpPr>
        <p:spPr>
          <a:xfrm>
            <a:off x="559313" y="1447800"/>
            <a:ext cx="3846432" cy="5181600"/>
          </a:xfrm>
        </p:spPr>
        <p:txBody>
          <a:bodyPr>
            <a:normAutofit fontScale="70000" lnSpcReduction="20000"/>
          </a:bodyPr>
          <a:lstStyle/>
          <a:p>
            <a:pPr marL="0" indent="0" algn="ctr">
              <a:buNone/>
            </a:pPr>
            <a:r>
              <a:rPr lang="en-US" sz="4000" b="1" u="sng" dirty="0" smtClean="0"/>
              <a:t>Five AU Strategic Plan Priorities</a:t>
            </a:r>
          </a:p>
          <a:p>
            <a:pPr marL="0" indent="0" algn="ctr">
              <a:buNone/>
            </a:pPr>
            <a:endParaRPr lang="en-US" sz="4600" b="1" dirty="0" smtClean="0"/>
          </a:p>
          <a:p>
            <a:pPr marL="514350" indent="-514350">
              <a:buAutoNum type="arabicPeriod"/>
            </a:pPr>
            <a:r>
              <a:rPr lang="en-US" sz="3200" dirty="0" smtClean="0"/>
              <a:t>Student Success</a:t>
            </a:r>
          </a:p>
          <a:p>
            <a:pPr marL="731520" lvl="1" indent="-457200">
              <a:buAutoNum type="alphaLcPeriod"/>
            </a:pPr>
            <a:r>
              <a:rPr lang="en-US" dirty="0" smtClean="0"/>
              <a:t>Academic Success</a:t>
            </a:r>
          </a:p>
          <a:p>
            <a:pPr marL="731520" lvl="1" indent="-457200">
              <a:buAutoNum type="alphaLcPeriod"/>
            </a:pPr>
            <a:r>
              <a:rPr lang="en-US" dirty="0" smtClean="0"/>
              <a:t>Professional Success</a:t>
            </a:r>
          </a:p>
          <a:p>
            <a:pPr marL="731520" lvl="1" indent="-457200">
              <a:buAutoNum type="alphaLcPeriod"/>
            </a:pPr>
            <a:r>
              <a:rPr lang="en-US" dirty="0" smtClean="0"/>
              <a:t>Personal Health</a:t>
            </a:r>
          </a:p>
          <a:p>
            <a:pPr marL="731520" lvl="1" indent="-457200">
              <a:buAutoNum type="alphaLcPeriod"/>
            </a:pPr>
            <a:r>
              <a:rPr lang="en-US" dirty="0" smtClean="0"/>
              <a:t>Social Success</a:t>
            </a:r>
          </a:p>
          <a:p>
            <a:pPr marL="514350" indent="-514350">
              <a:buAutoNum type="arabicPeriod"/>
            </a:pPr>
            <a:r>
              <a:rPr lang="en-US" sz="3200" dirty="0" smtClean="0"/>
              <a:t>Faculty Excellence</a:t>
            </a:r>
          </a:p>
          <a:p>
            <a:pPr marL="514350" indent="-514350">
              <a:buAutoNum type="arabicPeriod"/>
            </a:pPr>
            <a:r>
              <a:rPr lang="en-US" sz="3200" dirty="0" smtClean="0"/>
              <a:t>Research and Scholarship</a:t>
            </a:r>
          </a:p>
          <a:p>
            <a:pPr marL="514350" indent="-514350">
              <a:buAutoNum type="arabicPeriod"/>
            </a:pPr>
            <a:r>
              <a:rPr lang="en-US" sz="3200" dirty="0" smtClean="0"/>
              <a:t>Public Engagement</a:t>
            </a:r>
          </a:p>
          <a:p>
            <a:pPr marL="514350" indent="-514350">
              <a:buAutoNum type="arabicPeriod"/>
            </a:pPr>
            <a:r>
              <a:rPr lang="en-US" sz="3200" dirty="0" smtClean="0"/>
              <a:t>Focus Resources on AU Mission and Priorities</a:t>
            </a:r>
          </a:p>
        </p:txBody>
      </p:sp>
      <p:sp>
        <p:nvSpPr>
          <p:cNvPr id="7" name="TextBox 6"/>
          <p:cNvSpPr txBox="1"/>
          <p:nvPr/>
        </p:nvSpPr>
        <p:spPr>
          <a:xfrm>
            <a:off x="4405745" y="1447800"/>
            <a:ext cx="3810000" cy="369332"/>
          </a:xfrm>
          <a:prstGeom prst="rect">
            <a:avLst/>
          </a:prstGeom>
          <a:noFill/>
        </p:spPr>
        <p:txBody>
          <a:bodyPr wrap="square" rtlCol="0">
            <a:spAutoFit/>
          </a:bodyPr>
          <a:lstStyle/>
          <a:p>
            <a:endParaRPr lang="en-US" dirty="0"/>
          </a:p>
        </p:txBody>
      </p:sp>
      <p:pic>
        <p:nvPicPr>
          <p:cNvPr id="1026" name="Picture 2" descr="C:\Users\langhat\AppData\Local\Microsoft\Windows\Temporary Internet Files\Content.IE5\M8LWT8RV\MC900371374[1].wmf"/>
          <p:cNvPicPr>
            <a:picLocks noChangeAspect="1" noChangeArrowheads="1"/>
          </p:cNvPicPr>
          <p:nvPr/>
        </p:nvPicPr>
        <p:blipFill>
          <a:blip r:embed="rId3" cstate="print">
            <a:lum bright="40000" contrast="40000"/>
            <a:extLst>
              <a:ext uri="{28A0092B-C50C-407E-A947-70E740481C1C}">
                <a14:useLocalDpi xmlns:a14="http://schemas.microsoft.com/office/drawing/2010/main" val="0"/>
              </a:ext>
            </a:extLst>
          </a:blip>
          <a:srcRect/>
          <a:stretch>
            <a:fillRect/>
          </a:stretch>
        </p:blipFill>
        <p:spPr bwMode="auto">
          <a:xfrm>
            <a:off x="3362036" y="2667000"/>
            <a:ext cx="1823155" cy="6718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85191" y="1295400"/>
            <a:ext cx="3570113" cy="3120854"/>
          </a:xfrm>
          <a:prstGeom prst="rect">
            <a:avLst/>
          </a:prstGeom>
          <a:noFill/>
        </p:spPr>
        <p:txBody>
          <a:bodyPr wrap="square" rtlCol="0">
            <a:spAutoFit/>
          </a:bodyPr>
          <a:lstStyle/>
          <a:p>
            <a:pPr algn="ctr"/>
            <a:r>
              <a:rPr lang="en-US" sz="2800" b="1" u="sng" dirty="0" smtClean="0"/>
              <a:t>DoSA Connections to AU Plan</a:t>
            </a:r>
          </a:p>
          <a:p>
            <a:pPr algn="ctr"/>
            <a:endParaRPr lang="en-US" sz="800" b="1" dirty="0" smtClean="0"/>
          </a:p>
          <a:p>
            <a:r>
              <a:rPr lang="en-US" sz="2200" dirty="0" smtClean="0"/>
              <a:t>Vision: Student Success</a:t>
            </a:r>
          </a:p>
          <a:p>
            <a:pPr marL="731520" lvl="1" indent="-457200">
              <a:spcBef>
                <a:spcPts val="336"/>
              </a:spcBef>
              <a:buClr>
                <a:srgbClr val="93A299"/>
              </a:buClr>
              <a:buSzPct val="85000"/>
              <a:buFont typeface="Arial" pitchFamily="34" charset="0"/>
              <a:buAutoNum type="alphaLcPeriod"/>
            </a:pPr>
            <a:r>
              <a:rPr lang="en-US" sz="1400" dirty="0" smtClean="0">
                <a:solidFill>
                  <a:srgbClr val="292934"/>
                </a:solidFill>
              </a:rPr>
              <a:t>Student Learning</a:t>
            </a:r>
          </a:p>
          <a:p>
            <a:pPr marL="731520" lvl="1" indent="-457200">
              <a:spcBef>
                <a:spcPts val="336"/>
              </a:spcBef>
              <a:buClr>
                <a:srgbClr val="93A299"/>
              </a:buClr>
              <a:buSzPct val="85000"/>
              <a:buFont typeface="Arial" pitchFamily="34" charset="0"/>
              <a:buAutoNum type="alphaLcPeriod"/>
            </a:pPr>
            <a:r>
              <a:rPr lang="en-US" sz="1400" dirty="0" smtClean="0">
                <a:solidFill>
                  <a:srgbClr val="292934"/>
                </a:solidFill>
              </a:rPr>
              <a:t>Professional Readiness</a:t>
            </a:r>
          </a:p>
          <a:p>
            <a:pPr marL="731520" lvl="1" indent="-457200">
              <a:spcBef>
                <a:spcPts val="336"/>
              </a:spcBef>
              <a:buClr>
                <a:srgbClr val="93A299"/>
              </a:buClr>
              <a:buSzPct val="85000"/>
              <a:buFont typeface="Arial" pitchFamily="34" charset="0"/>
              <a:buAutoNum type="alphaLcPeriod"/>
            </a:pPr>
            <a:r>
              <a:rPr lang="en-US" sz="1400" dirty="0" smtClean="0">
                <a:solidFill>
                  <a:srgbClr val="292934"/>
                </a:solidFill>
              </a:rPr>
              <a:t>Health &amp; Wellness</a:t>
            </a:r>
          </a:p>
          <a:p>
            <a:pPr marL="731520" lvl="1" indent="-457200">
              <a:spcBef>
                <a:spcPts val="336"/>
              </a:spcBef>
              <a:buClr>
                <a:srgbClr val="93A299"/>
              </a:buClr>
              <a:buSzPct val="85000"/>
              <a:buFont typeface="Arial" pitchFamily="34" charset="0"/>
              <a:buAutoNum type="alphaLcPeriod"/>
            </a:pPr>
            <a:r>
              <a:rPr lang="en-US" sz="1400" dirty="0" smtClean="0">
                <a:solidFill>
                  <a:srgbClr val="292934"/>
                </a:solidFill>
              </a:rPr>
              <a:t>Student Engagement</a:t>
            </a:r>
          </a:p>
          <a:p>
            <a:pPr marL="731520" lvl="1" indent="-457200">
              <a:spcBef>
                <a:spcPct val="20000"/>
              </a:spcBef>
              <a:buClr>
                <a:srgbClr val="93A299"/>
              </a:buClr>
              <a:buSzPct val="85000"/>
              <a:buFont typeface="Arial" pitchFamily="34" charset="0"/>
              <a:buAutoNum type="alphaLcPeriod"/>
            </a:pPr>
            <a:endParaRPr lang="en-US" sz="1400" dirty="0" smtClean="0">
              <a:solidFill>
                <a:srgbClr val="292934"/>
              </a:solidFill>
            </a:endParaRPr>
          </a:p>
        </p:txBody>
      </p:sp>
    </p:spTree>
    <p:extLst>
      <p:ext uri="{BB962C8B-B14F-4D97-AF65-F5344CB8AC3E}">
        <p14:creationId xmlns:p14="http://schemas.microsoft.com/office/powerpoint/2010/main" val="15837064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uburn">
      <a:dk1>
        <a:sysClr val="windowText" lastClr="000000"/>
      </a:dk1>
      <a:lt1>
        <a:sysClr val="window" lastClr="FFFFFF"/>
      </a:lt1>
      <a:dk2>
        <a:srgbClr val="424456"/>
      </a:dk2>
      <a:lt2>
        <a:srgbClr val="DEDEDE"/>
      </a:lt2>
      <a:accent1>
        <a:srgbClr val="FC6A10"/>
      </a:accent1>
      <a:accent2>
        <a:srgbClr val="424456"/>
      </a:accent2>
      <a:accent3>
        <a:srgbClr val="313340"/>
      </a:accent3>
      <a:accent4>
        <a:srgbClr val="FC6A10"/>
      </a:accent4>
      <a:accent5>
        <a:srgbClr val="FC6A10"/>
      </a:accent5>
      <a:accent6>
        <a:srgbClr val="ADAFC0"/>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Urban">
  <a:themeElements>
    <a:clrScheme name="Auburn">
      <a:dk1>
        <a:sysClr val="windowText" lastClr="000000"/>
      </a:dk1>
      <a:lt1>
        <a:sysClr val="window" lastClr="FFFFFF"/>
      </a:lt1>
      <a:dk2>
        <a:srgbClr val="424456"/>
      </a:dk2>
      <a:lt2>
        <a:srgbClr val="DEDEDE"/>
      </a:lt2>
      <a:accent1>
        <a:srgbClr val="53548A"/>
      </a:accent1>
      <a:accent2>
        <a:srgbClr val="FC6A10"/>
      </a:accent2>
      <a:accent3>
        <a:srgbClr val="313340"/>
      </a:accent3>
      <a:accent4>
        <a:srgbClr val="C4652D"/>
      </a:accent4>
      <a:accent5>
        <a:srgbClr val="8B5D3D"/>
      </a:accent5>
      <a:accent6>
        <a:srgbClr val="ADAFC0"/>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1_Civic">
  <a:themeElements>
    <a:clrScheme name="Auburn">
      <a:dk1>
        <a:sysClr val="windowText" lastClr="000000"/>
      </a:dk1>
      <a:lt1>
        <a:sysClr val="window" lastClr="FFFFFF"/>
      </a:lt1>
      <a:dk2>
        <a:srgbClr val="424456"/>
      </a:dk2>
      <a:lt2>
        <a:srgbClr val="DEDEDE"/>
      </a:lt2>
      <a:accent1>
        <a:srgbClr val="FC6A10"/>
      </a:accent1>
      <a:accent2>
        <a:srgbClr val="424456"/>
      </a:accent2>
      <a:accent3>
        <a:srgbClr val="313340"/>
      </a:accent3>
      <a:accent4>
        <a:srgbClr val="FC6A10"/>
      </a:accent4>
      <a:accent5>
        <a:srgbClr val="FC6A10"/>
      </a:accent5>
      <a:accent6>
        <a:srgbClr val="ADAFC0"/>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Civic">
  <a:themeElements>
    <a:clrScheme name="Auburn">
      <a:dk1>
        <a:sysClr val="windowText" lastClr="000000"/>
      </a:dk1>
      <a:lt1>
        <a:sysClr val="window" lastClr="FFFFFF"/>
      </a:lt1>
      <a:dk2>
        <a:srgbClr val="424456"/>
      </a:dk2>
      <a:lt2>
        <a:srgbClr val="DEDEDE"/>
      </a:lt2>
      <a:accent1>
        <a:srgbClr val="FC6A10"/>
      </a:accent1>
      <a:accent2>
        <a:srgbClr val="424456"/>
      </a:accent2>
      <a:accent3>
        <a:srgbClr val="313340"/>
      </a:accent3>
      <a:accent4>
        <a:srgbClr val="FC6A10"/>
      </a:accent4>
      <a:accent5>
        <a:srgbClr val="FC6A10"/>
      </a:accent5>
      <a:accent6>
        <a:srgbClr val="ADAFC0"/>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Grid">
  <a:themeElements>
    <a:clrScheme name="Custom 33">
      <a:dk1>
        <a:sysClr val="windowText" lastClr="000000"/>
      </a:dk1>
      <a:lt1>
        <a:sysClr val="window" lastClr="FFFFFF"/>
      </a:lt1>
      <a:dk2>
        <a:srgbClr val="D35712"/>
      </a:dk2>
      <a:lt2>
        <a:srgbClr val="D3DFEF"/>
      </a:lt2>
      <a:accent1>
        <a:srgbClr val="1C314E"/>
      </a:accent1>
      <a:accent2>
        <a:srgbClr val="EB641B"/>
      </a:accent2>
      <a:accent3>
        <a:srgbClr val="EB641B"/>
      </a:accent3>
      <a:accent4>
        <a:srgbClr val="39639D"/>
      </a:accent4>
      <a:accent5>
        <a:srgbClr val="474B78"/>
      </a:accent5>
      <a:accent6>
        <a:srgbClr val="7D3C4A"/>
      </a:accent6>
      <a:hlink>
        <a:srgbClr val="FF8119"/>
      </a:hlink>
      <a:folHlink>
        <a:srgbClr val="44B9E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3_Civic">
  <a:themeElements>
    <a:clrScheme name="Auburn">
      <a:dk1>
        <a:sysClr val="windowText" lastClr="000000"/>
      </a:dk1>
      <a:lt1>
        <a:sysClr val="window" lastClr="FFFFFF"/>
      </a:lt1>
      <a:dk2>
        <a:srgbClr val="424456"/>
      </a:dk2>
      <a:lt2>
        <a:srgbClr val="DEDEDE"/>
      </a:lt2>
      <a:accent1>
        <a:srgbClr val="FC6A10"/>
      </a:accent1>
      <a:accent2>
        <a:srgbClr val="424456"/>
      </a:accent2>
      <a:accent3>
        <a:srgbClr val="313340"/>
      </a:accent3>
      <a:accent4>
        <a:srgbClr val="FC6A10"/>
      </a:accent4>
      <a:accent5>
        <a:srgbClr val="FC6A10"/>
      </a:accent5>
      <a:accent6>
        <a:srgbClr val="ADAFC0"/>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4_Civic">
  <a:themeElements>
    <a:clrScheme name="Auburn">
      <a:dk1>
        <a:sysClr val="windowText" lastClr="000000"/>
      </a:dk1>
      <a:lt1>
        <a:sysClr val="window" lastClr="FFFFFF"/>
      </a:lt1>
      <a:dk2>
        <a:srgbClr val="424456"/>
      </a:dk2>
      <a:lt2>
        <a:srgbClr val="DEDEDE"/>
      </a:lt2>
      <a:accent1>
        <a:srgbClr val="FC6A10"/>
      </a:accent1>
      <a:accent2>
        <a:srgbClr val="424456"/>
      </a:accent2>
      <a:accent3>
        <a:srgbClr val="313340"/>
      </a:accent3>
      <a:accent4>
        <a:srgbClr val="FC6A10"/>
      </a:accent4>
      <a:accent5>
        <a:srgbClr val="FC6A10"/>
      </a:accent5>
      <a:accent6>
        <a:srgbClr val="ADAFC0"/>
      </a:accent6>
      <a:hlink>
        <a:srgbClr val="67AFBD"/>
      </a:hlink>
      <a:folHlink>
        <a:srgbClr val="C2A87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10158</TotalTime>
  <Words>7227</Words>
  <Application>Microsoft Office PowerPoint</Application>
  <PresentationFormat>On-screen Show (4:3)</PresentationFormat>
  <Paragraphs>1284</Paragraphs>
  <Slides>72</Slides>
  <Notes>72</Notes>
  <HiddenSlides>0</HiddenSlides>
  <MMClips>0</MMClips>
  <ScaleCrop>false</ScaleCrop>
  <HeadingPairs>
    <vt:vector size="4" baseType="variant">
      <vt:variant>
        <vt:lpstr>Theme</vt:lpstr>
      </vt:variant>
      <vt:variant>
        <vt:i4>7</vt:i4>
      </vt:variant>
      <vt:variant>
        <vt:lpstr>Slide Titles</vt:lpstr>
      </vt:variant>
      <vt:variant>
        <vt:i4>72</vt:i4>
      </vt:variant>
    </vt:vector>
  </HeadingPairs>
  <TitlesOfParts>
    <vt:vector size="79" baseType="lpstr">
      <vt:lpstr>Civic</vt:lpstr>
      <vt:lpstr>Urban</vt:lpstr>
      <vt:lpstr>1_Civic</vt:lpstr>
      <vt:lpstr>2_Civic</vt:lpstr>
      <vt:lpstr>1_Grid</vt:lpstr>
      <vt:lpstr>3_Civic</vt:lpstr>
      <vt:lpstr>4_Civic</vt:lpstr>
      <vt:lpstr>PowerPoint Presentation</vt:lpstr>
      <vt:lpstr>Welcome and Introductions</vt:lpstr>
      <vt:lpstr>Part I</vt:lpstr>
      <vt:lpstr>Introduction to Assessment and Strategic Planning in Student Affairs</vt:lpstr>
      <vt:lpstr>What is Assessment?</vt:lpstr>
      <vt:lpstr>PowerPoint Presentation</vt:lpstr>
      <vt:lpstr>PowerPoint Presentation</vt:lpstr>
      <vt:lpstr>DoSA Strategic Plan Overview</vt:lpstr>
      <vt:lpstr>Maintaining an Institutional and DoSA Link </vt:lpstr>
      <vt:lpstr>PowerPoint Presentation</vt:lpstr>
      <vt:lpstr>Strategic Planning Process</vt:lpstr>
      <vt:lpstr>PowerPoint Presentation</vt:lpstr>
      <vt:lpstr>Questions during the Assessment Cycle:</vt:lpstr>
      <vt:lpstr>Importance of Factors or Forces that Prompt Student Learning Outcomes Assessment</vt:lpstr>
      <vt:lpstr>Why Should We Assess?</vt:lpstr>
      <vt:lpstr>Why Assess in Student Affairs?</vt:lpstr>
      <vt:lpstr>Examples from Student Affairs</vt:lpstr>
      <vt:lpstr>Strategic Planning and Assessment</vt:lpstr>
      <vt:lpstr>What are some types of outcomes?</vt:lpstr>
      <vt:lpstr>Assessment Methods</vt:lpstr>
      <vt:lpstr>Assessment Methods   </vt:lpstr>
      <vt:lpstr>Direct Measures</vt:lpstr>
      <vt:lpstr>Common (and still viable) Assessment Measures</vt:lpstr>
      <vt:lpstr>New Wave of Assessment Measures</vt:lpstr>
      <vt:lpstr>Questions?</vt:lpstr>
      <vt:lpstr>PowerPoint Presentation</vt:lpstr>
      <vt:lpstr>Assessment Methods in Detail</vt:lpstr>
      <vt:lpstr>Response Rates, Incentives, and Marketing</vt:lpstr>
      <vt:lpstr>Example</vt:lpstr>
      <vt:lpstr>PowerPoint Presentation</vt:lpstr>
      <vt:lpstr>Part II</vt:lpstr>
      <vt:lpstr>WRITING STUDENT  LEARNING OUTCOMES:  An Introduction</vt:lpstr>
      <vt:lpstr>Today’s Learning Outcomes</vt:lpstr>
      <vt:lpstr>PowerPoint Presentation</vt:lpstr>
      <vt:lpstr>PowerPoint Presentation</vt:lpstr>
      <vt:lpstr>Measuring a Culture of Evidence </vt:lpstr>
      <vt:lpstr>PowerPoint Presentation</vt:lpstr>
      <vt:lpstr>Why Write Outcomes?</vt:lpstr>
      <vt:lpstr>The Purpose Of Outcomes Based Assessment</vt:lpstr>
      <vt:lpstr>Year One Outcomes Review</vt:lpstr>
      <vt:lpstr>Structure of a Learning Outcome: The ABCDs</vt:lpstr>
      <vt:lpstr>Example and Practice 1</vt:lpstr>
      <vt:lpstr>The 3 Ms</vt:lpstr>
      <vt:lpstr>Example and Practice 2 </vt:lpstr>
      <vt:lpstr>Bloom’s Taxonomy</vt:lpstr>
      <vt:lpstr>Initial Problems Encountered When Writing Learning Outcomes:</vt:lpstr>
      <vt:lpstr>Common Mistakes in Writing Learning Outcomes</vt:lpstr>
      <vt:lpstr>Bloom’s Taxonomy – Action Verbs</vt:lpstr>
      <vt:lpstr>What does it mean to be SMART?</vt:lpstr>
      <vt:lpstr>Example and Practice 3</vt:lpstr>
      <vt:lpstr>Student Learning Outcome Template</vt:lpstr>
      <vt:lpstr>PowerPoint Presentation</vt:lpstr>
      <vt:lpstr>WRITING PROGRAM OUTCOMES:  An Introduction</vt:lpstr>
      <vt:lpstr>Program Outcome Components</vt:lpstr>
      <vt:lpstr>Example and Practice 1</vt:lpstr>
      <vt:lpstr>Degrees with Program Outcomes</vt:lpstr>
      <vt:lpstr>The 3 Ms</vt:lpstr>
      <vt:lpstr>Example and Practice 2</vt:lpstr>
      <vt:lpstr>Activity #3: Revisiting What We Have Learned</vt:lpstr>
      <vt:lpstr>Activity #3: Distinguishing Between Program And Learning Outcomes (Answers)</vt:lpstr>
      <vt:lpstr>References </vt:lpstr>
      <vt:lpstr>PART III</vt:lpstr>
      <vt:lpstr>WRITING  OUTCOMES FOR YEAR TWO (2014-2015)</vt:lpstr>
      <vt:lpstr>PowerPoint Presentation</vt:lpstr>
      <vt:lpstr>What do you want to accomplish?</vt:lpstr>
      <vt:lpstr>ABCD’s</vt:lpstr>
      <vt:lpstr>3M’s, Bloom’s, and SMART </vt:lpstr>
      <vt:lpstr>How will you know you’ve accomplished it?</vt:lpstr>
      <vt:lpstr>Meeting SACS Standards</vt:lpstr>
      <vt:lpstr>Completed First Drafts</vt:lpstr>
      <vt:lpstr>PowerPoint Presentation</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Tomberlin</dc:creator>
  <cp:lastModifiedBy>Abbygail Langham</cp:lastModifiedBy>
  <cp:revision>231</cp:revision>
  <cp:lastPrinted>2014-06-25T01:45:11Z</cp:lastPrinted>
  <dcterms:created xsi:type="dcterms:W3CDTF">2011-11-11T19:06:32Z</dcterms:created>
  <dcterms:modified xsi:type="dcterms:W3CDTF">2015-06-15T12:57:58Z</dcterms:modified>
</cp:coreProperties>
</file>