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 id="2147483744" r:id="rId3"/>
    <p:sldMasterId id="2147483756" r:id="rId4"/>
  </p:sldMasterIdLst>
  <p:notesMasterIdLst>
    <p:notesMasterId r:id="rId65"/>
  </p:notesMasterIdLst>
  <p:handoutMasterIdLst>
    <p:handoutMasterId r:id="rId66"/>
  </p:handoutMasterIdLst>
  <p:sldIdLst>
    <p:sldId id="257" r:id="rId5"/>
    <p:sldId id="259" r:id="rId6"/>
    <p:sldId id="265" r:id="rId7"/>
    <p:sldId id="263" r:id="rId8"/>
    <p:sldId id="264" r:id="rId9"/>
    <p:sldId id="268" r:id="rId10"/>
    <p:sldId id="269" r:id="rId11"/>
    <p:sldId id="267" r:id="rId12"/>
    <p:sldId id="273" r:id="rId13"/>
    <p:sldId id="271" r:id="rId14"/>
    <p:sldId id="266" r:id="rId15"/>
    <p:sldId id="276" r:id="rId16"/>
    <p:sldId id="274" r:id="rId17"/>
    <p:sldId id="275" r:id="rId18"/>
    <p:sldId id="261" r:id="rId19"/>
    <p:sldId id="262" r:id="rId20"/>
    <p:sldId id="282" r:id="rId21"/>
    <p:sldId id="283" r:id="rId22"/>
    <p:sldId id="284" r:id="rId23"/>
    <p:sldId id="285" r:id="rId24"/>
    <p:sldId id="286" r:id="rId25"/>
    <p:sldId id="287" r:id="rId26"/>
    <p:sldId id="288" r:id="rId27"/>
    <p:sldId id="289" r:id="rId28"/>
    <p:sldId id="280" r:id="rId29"/>
    <p:sldId id="292" r:id="rId30"/>
    <p:sldId id="293" r:id="rId31"/>
    <p:sldId id="300" r:id="rId32"/>
    <p:sldId id="294" r:id="rId33"/>
    <p:sldId id="295" r:id="rId34"/>
    <p:sldId id="296" r:id="rId35"/>
    <p:sldId id="297" r:id="rId36"/>
    <p:sldId id="298" r:id="rId37"/>
    <p:sldId id="301" r:id="rId38"/>
    <p:sldId id="299" r:id="rId39"/>
    <p:sldId id="290" r:id="rId40"/>
    <p:sldId id="281" r:id="rId41"/>
    <p:sldId id="314" r:id="rId42"/>
    <p:sldId id="315" r:id="rId43"/>
    <p:sldId id="309" r:id="rId44"/>
    <p:sldId id="307" r:id="rId45"/>
    <p:sldId id="308" r:id="rId46"/>
    <p:sldId id="306" r:id="rId47"/>
    <p:sldId id="317" r:id="rId48"/>
    <p:sldId id="318" r:id="rId49"/>
    <p:sldId id="319" r:id="rId50"/>
    <p:sldId id="320" r:id="rId51"/>
    <p:sldId id="321" r:id="rId52"/>
    <p:sldId id="322" r:id="rId53"/>
    <p:sldId id="323" r:id="rId54"/>
    <p:sldId id="325" r:id="rId55"/>
    <p:sldId id="326" r:id="rId56"/>
    <p:sldId id="324" r:id="rId57"/>
    <p:sldId id="303" r:id="rId58"/>
    <p:sldId id="310" r:id="rId59"/>
    <p:sldId id="311" r:id="rId60"/>
    <p:sldId id="312" r:id="rId61"/>
    <p:sldId id="313" r:id="rId62"/>
    <p:sldId id="302" r:id="rId63"/>
    <p:sldId id="305" r:id="rId6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5D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69963" autoAdjust="0"/>
  </p:normalViewPr>
  <p:slideViewPr>
    <p:cSldViewPr>
      <p:cViewPr varScale="1">
        <p:scale>
          <a:sx n="75" d="100"/>
          <a:sy n="75" d="100"/>
        </p:scale>
        <p:origin x="-1014" y="-96"/>
      </p:cViewPr>
      <p:guideLst>
        <p:guide orient="horz" pos="2160"/>
        <p:guide pos="2880"/>
      </p:guideLst>
    </p:cSldViewPr>
  </p:slideViewPr>
  <p:notesTextViewPr>
    <p:cViewPr>
      <p:scale>
        <a:sx n="1" d="1"/>
        <a:sy n="1" d="1"/>
      </p:scale>
      <p:origin x="0" y="0"/>
    </p:cViewPr>
  </p:notesTextViewPr>
  <p:notesViewPr>
    <p:cSldViewPr>
      <p:cViewPr varScale="1">
        <p:scale>
          <a:sx n="81" d="100"/>
          <a:sy n="81" d="100"/>
        </p:scale>
        <p:origin x="-199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6CE9B5E6-20F9-4983-AE08-1E63425EB5D9}" type="datetimeFigureOut">
              <a:rPr lang="en-US" smtClean="0"/>
              <a:t>6/25/2015</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40CA6D9-E61D-4856-B74A-3036C595BC70}" type="slidenum">
              <a:rPr lang="en-US" smtClean="0"/>
              <a:t>‹#›</a:t>
            </a:fld>
            <a:endParaRPr lang="en-US" dirty="0"/>
          </a:p>
        </p:txBody>
      </p:sp>
    </p:spTree>
    <p:extLst>
      <p:ext uri="{BB962C8B-B14F-4D97-AF65-F5344CB8AC3E}">
        <p14:creationId xmlns:p14="http://schemas.microsoft.com/office/powerpoint/2010/main" val="1069197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224CEB0-8524-4B42-83FD-E4721B46FA7D}" type="datetimeFigureOut">
              <a:rPr lang="en-US" smtClean="0"/>
              <a:t>6/25/2015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47A9FB7-82FB-46E2-A1BE-C1AC8D273B11}" type="slidenum">
              <a:rPr lang="en-US" smtClean="0"/>
              <a:t>‹#›</a:t>
            </a:fld>
            <a:endParaRPr lang="en-US" dirty="0"/>
          </a:p>
        </p:txBody>
      </p:sp>
    </p:spTree>
    <p:extLst>
      <p:ext uri="{BB962C8B-B14F-4D97-AF65-F5344CB8AC3E}">
        <p14:creationId xmlns:p14="http://schemas.microsoft.com/office/powerpoint/2010/main" val="2343104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7A9FB7-82FB-46E2-A1BE-C1AC8D273B11}" type="slidenum">
              <a:rPr lang="en-US" smtClean="0"/>
              <a:t>1</a:t>
            </a:fld>
            <a:endParaRPr lang="en-US" dirty="0"/>
          </a:p>
        </p:txBody>
      </p:sp>
    </p:spTree>
    <p:extLst>
      <p:ext uri="{BB962C8B-B14F-4D97-AF65-F5344CB8AC3E}">
        <p14:creationId xmlns:p14="http://schemas.microsoft.com/office/powerpoint/2010/main" val="2671093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7A9FB7-82FB-46E2-A1BE-C1AC8D273B11}" type="slidenum">
              <a:rPr lang="en-US" smtClean="0"/>
              <a:t>10</a:t>
            </a:fld>
            <a:endParaRPr lang="en-US" dirty="0"/>
          </a:p>
        </p:txBody>
      </p:sp>
    </p:spTree>
    <p:extLst>
      <p:ext uri="{BB962C8B-B14F-4D97-AF65-F5344CB8AC3E}">
        <p14:creationId xmlns:p14="http://schemas.microsoft.com/office/powerpoint/2010/main" val="642667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7A9FB7-82FB-46E2-A1BE-C1AC8D273B11}" type="slidenum">
              <a:rPr lang="en-US" smtClean="0"/>
              <a:t>11</a:t>
            </a:fld>
            <a:endParaRPr lang="en-US" dirty="0"/>
          </a:p>
        </p:txBody>
      </p:sp>
    </p:spTree>
    <p:extLst>
      <p:ext uri="{BB962C8B-B14F-4D97-AF65-F5344CB8AC3E}">
        <p14:creationId xmlns:p14="http://schemas.microsoft.com/office/powerpoint/2010/main" val="2962871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7A9FB7-82FB-46E2-A1BE-C1AC8D273B11}" type="slidenum">
              <a:rPr lang="en-US" smtClean="0"/>
              <a:t>12</a:t>
            </a:fld>
            <a:endParaRPr lang="en-US" dirty="0"/>
          </a:p>
        </p:txBody>
      </p:sp>
    </p:spTree>
    <p:extLst>
      <p:ext uri="{BB962C8B-B14F-4D97-AF65-F5344CB8AC3E}">
        <p14:creationId xmlns:p14="http://schemas.microsoft.com/office/powerpoint/2010/main" val="2213299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Are there other things the A-Team can do to assist you and/or the Division in assessment and strategic planning efforts?</a:t>
            </a:r>
          </a:p>
        </p:txBody>
      </p:sp>
      <p:sp>
        <p:nvSpPr>
          <p:cNvPr id="4" name="Slide Number Placeholder 3"/>
          <p:cNvSpPr>
            <a:spLocks noGrp="1"/>
          </p:cNvSpPr>
          <p:nvPr>
            <p:ph type="sldNum" sz="quarter" idx="10"/>
          </p:nvPr>
        </p:nvSpPr>
        <p:spPr/>
        <p:txBody>
          <a:bodyPr/>
          <a:lstStyle/>
          <a:p>
            <a:fld id="{C47A9FB7-82FB-46E2-A1BE-C1AC8D273B11}" type="slidenum">
              <a:rPr lang="en-US" smtClean="0"/>
              <a:t>13</a:t>
            </a:fld>
            <a:endParaRPr lang="en-US" dirty="0"/>
          </a:p>
        </p:txBody>
      </p:sp>
    </p:spTree>
    <p:extLst>
      <p:ext uri="{BB962C8B-B14F-4D97-AF65-F5344CB8AC3E}">
        <p14:creationId xmlns:p14="http://schemas.microsoft.com/office/powerpoint/2010/main" val="1181297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7A9FB7-82FB-46E2-A1BE-C1AC8D273B11}" type="slidenum">
              <a:rPr lang="en-US" smtClean="0"/>
              <a:t>14</a:t>
            </a:fld>
            <a:endParaRPr lang="en-US" dirty="0"/>
          </a:p>
        </p:txBody>
      </p:sp>
    </p:spTree>
    <p:extLst>
      <p:ext uri="{BB962C8B-B14F-4D97-AF65-F5344CB8AC3E}">
        <p14:creationId xmlns:p14="http://schemas.microsoft.com/office/powerpoint/2010/main" val="1419477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7A9FB7-82FB-46E2-A1BE-C1AC8D273B11}" type="slidenum">
              <a:rPr lang="en-US" smtClean="0"/>
              <a:t>15</a:t>
            </a:fld>
            <a:endParaRPr lang="en-US" dirty="0"/>
          </a:p>
        </p:txBody>
      </p:sp>
    </p:spTree>
    <p:extLst>
      <p:ext uri="{BB962C8B-B14F-4D97-AF65-F5344CB8AC3E}">
        <p14:creationId xmlns:p14="http://schemas.microsoft.com/office/powerpoint/2010/main" val="403236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A copy of the Expanded Common Language for the DoSA is included in your folders.</a:t>
            </a:r>
          </a:p>
          <a:p>
            <a:endParaRPr lang="en-US" sz="1400" dirty="0"/>
          </a:p>
          <a:p>
            <a:r>
              <a:rPr lang="en-US" sz="1400" dirty="0"/>
              <a:t>It is really important to have an understanding as a department or division of what certain terms mean. </a:t>
            </a:r>
          </a:p>
          <a:p>
            <a:endParaRPr lang="en-US" sz="1400" dirty="0"/>
          </a:p>
          <a:p>
            <a:r>
              <a:rPr lang="en-US" sz="1400" dirty="0"/>
              <a:t>This is the DoSA’s Common Language.  Our work today will be guided by the components for our strategic planning common language.  First we will cover bigger picture concepts such as Vision, Mission, Values, Goals , and Objectives for the DoSA and our departments.  Next, we will tackle the work on outcomes for next academic year, 2015-2016.  Finally, we </a:t>
            </a:r>
            <a:r>
              <a:rPr lang="en-US" sz="1400" dirty="0" smtClean="0"/>
              <a:t>will </a:t>
            </a:r>
            <a:r>
              <a:rPr lang="en-US" sz="1400" dirty="0"/>
              <a:t>discuss assessment methods for measuring the outcomes that we create as well as action steps to help us achieve our desired outcomes.  </a:t>
            </a:r>
          </a:p>
          <a:p>
            <a:endParaRPr lang="en-US" sz="1400" dirty="0"/>
          </a:p>
          <a:p>
            <a:r>
              <a:rPr lang="en-US" sz="1400" dirty="0"/>
              <a:t>I want to point out our key focus for today.  Outcomes.  In AU’s DoSA, an outcome is defined as…</a:t>
            </a:r>
          </a:p>
          <a:p>
            <a:endParaRPr lang="en-US" dirty="0"/>
          </a:p>
        </p:txBody>
      </p:sp>
      <p:sp>
        <p:nvSpPr>
          <p:cNvPr id="4" name="Slide Number Placeholder 3"/>
          <p:cNvSpPr>
            <a:spLocks noGrp="1"/>
          </p:cNvSpPr>
          <p:nvPr>
            <p:ph type="sldNum" sz="quarter" idx="10"/>
          </p:nvPr>
        </p:nvSpPr>
        <p:spPr/>
        <p:txBody>
          <a:bodyPr/>
          <a:lstStyle/>
          <a:p>
            <a:fld id="{B3119029-80D6-4719-88BC-DDBA32BCA208}"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191393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101"/>
            <a:r>
              <a:rPr lang="en-US" altLang="en-US" sz="1600" dirty="0">
                <a:latin typeface="Calibri" pitchFamily="34" charset="0"/>
                <a:ea typeface="Calibri" pitchFamily="34" charset="0"/>
                <a:cs typeface="Times New Roman" pitchFamily="18" charset="0"/>
              </a:rPr>
              <a:t>Let’s talk specifically about </a:t>
            </a:r>
            <a:r>
              <a:rPr lang="en-US" altLang="en-US" sz="1600" dirty="0" smtClean="0">
                <a:latin typeface="Calibri" pitchFamily="34" charset="0"/>
                <a:ea typeface="Calibri" pitchFamily="34" charset="0"/>
                <a:cs typeface="Times New Roman" pitchFamily="18" charset="0"/>
              </a:rPr>
              <a:t>another term </a:t>
            </a:r>
            <a:r>
              <a:rPr lang="en-US" altLang="en-US" sz="1600" dirty="0">
                <a:latin typeface="Calibri" pitchFamily="34" charset="0"/>
                <a:ea typeface="Calibri" pitchFamily="34" charset="0"/>
                <a:cs typeface="Times New Roman" pitchFamily="18" charset="0"/>
              </a:rPr>
              <a:t>on that common </a:t>
            </a:r>
            <a:r>
              <a:rPr lang="en-US" altLang="en-US" sz="1600" dirty="0" smtClean="0">
                <a:latin typeface="Calibri" pitchFamily="34" charset="0"/>
                <a:ea typeface="Calibri" pitchFamily="34" charset="0"/>
                <a:cs typeface="Times New Roman" pitchFamily="18" charset="0"/>
              </a:rPr>
              <a:t>language - values.  </a:t>
            </a:r>
            <a:r>
              <a:rPr lang="en-US" altLang="en-US" sz="1600" dirty="0">
                <a:latin typeface="Calibri" pitchFamily="34" charset="0"/>
                <a:ea typeface="Calibri" pitchFamily="34" charset="0"/>
                <a:cs typeface="Times New Roman" pitchFamily="18" charset="0"/>
              </a:rPr>
              <a:t>We’ve discussed assessment and outcomes but what about the other pieces?</a:t>
            </a:r>
          </a:p>
          <a:p>
            <a:pPr defTabSz="921101"/>
            <a:endParaRPr lang="en-US" altLang="en-US" sz="1600" dirty="0">
              <a:latin typeface="Calibri" pitchFamily="34" charset="0"/>
              <a:ea typeface="Calibri" pitchFamily="34" charset="0"/>
              <a:cs typeface="Times New Roman" pitchFamily="18" charset="0"/>
            </a:endParaRPr>
          </a:p>
          <a:p>
            <a:pPr defTabSz="921101"/>
            <a:r>
              <a:rPr lang="en-US" altLang="en-US" sz="1600" dirty="0">
                <a:latin typeface="Calibri" pitchFamily="34" charset="0"/>
                <a:ea typeface="Calibri" pitchFamily="34" charset="0"/>
                <a:cs typeface="Times New Roman" pitchFamily="18" charset="0"/>
              </a:rPr>
              <a:t>2013 spring and summer, you all selected DoSA values by using the institutional values expressed in the “Auburn Creed” as a guiding framework.  We are to pursue our vision and mission by upholding the following values when accomplishing its strategic goals, objectives, and outcomes.</a:t>
            </a:r>
          </a:p>
          <a:p>
            <a:pPr defTabSz="921101"/>
            <a:endParaRPr lang="en-US" altLang="en-US" sz="1600" dirty="0">
              <a:latin typeface="Calibri" pitchFamily="34" charset="0"/>
              <a:cs typeface="Times New Roman" pitchFamily="18" charset="0"/>
            </a:endParaRPr>
          </a:p>
          <a:p>
            <a:pPr defTabSz="921101"/>
            <a:r>
              <a:rPr lang="en-US" altLang="en-US" sz="1600" dirty="0">
                <a:latin typeface="Calibri" pitchFamily="34" charset="0"/>
                <a:cs typeface="Times New Roman" pitchFamily="18" charset="0"/>
              </a:rPr>
              <a:t>(READ SLIDE</a:t>
            </a:r>
            <a:r>
              <a:rPr lang="en-US" altLang="en-US" sz="1600" dirty="0" smtClean="0">
                <a:latin typeface="Calibri" pitchFamily="34" charset="0"/>
                <a:cs typeface="Times New Roman" pitchFamily="18" charset="0"/>
              </a:rPr>
              <a:t>)</a:t>
            </a:r>
          </a:p>
          <a:p>
            <a:pPr defTabSz="921101"/>
            <a:endParaRPr lang="en-US" altLang="en-US" sz="1600" dirty="0" smtClean="0">
              <a:latin typeface="Calibri" pitchFamily="34" charset="0"/>
              <a:cs typeface="Times New Roman" pitchFamily="18" charset="0"/>
            </a:endParaRPr>
          </a:p>
          <a:p>
            <a:pPr defTabSz="921101"/>
            <a:r>
              <a:rPr lang="en-US" altLang="en-US" sz="1600" dirty="0" smtClean="0">
                <a:latin typeface="Calibri" pitchFamily="34" charset="0"/>
                <a:cs typeface="Times New Roman" pitchFamily="18" charset="0"/>
              </a:rPr>
              <a:t>Let’s keep these in mind as we work today and as we plan for our future.</a:t>
            </a:r>
            <a:endParaRPr lang="en-US" altLang="en-US" sz="1600"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B3119029-80D6-4719-88BC-DDBA32BCA208}" type="slidenum">
              <a:rPr lang="en-US" smtClean="0"/>
              <a:t>17</a:t>
            </a:fld>
            <a:endParaRPr lang="en-US" dirty="0"/>
          </a:p>
        </p:txBody>
      </p:sp>
    </p:spTree>
    <p:extLst>
      <p:ext uri="{BB962C8B-B14F-4D97-AF65-F5344CB8AC3E}">
        <p14:creationId xmlns:p14="http://schemas.microsoft.com/office/powerpoint/2010/main" val="42552878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You </a:t>
            </a:r>
            <a:r>
              <a:rPr lang="en-US" sz="1600" dirty="0"/>
              <a:t>might recognize this image.  It is the structure for our 2013-2018 strategic </a:t>
            </a:r>
            <a:r>
              <a:rPr lang="en-US" sz="1600" dirty="0" smtClean="0"/>
              <a:t>plan although updated to</a:t>
            </a:r>
            <a:r>
              <a:rPr lang="en-US" sz="1600" baseline="0" dirty="0" smtClean="0"/>
              <a:t> include our objectives</a:t>
            </a:r>
            <a:r>
              <a:rPr lang="en-US" sz="1600" dirty="0" smtClean="0"/>
              <a:t>.</a:t>
            </a:r>
            <a:endParaRPr lang="en-US" sz="1600" dirty="0"/>
          </a:p>
          <a:p>
            <a:endParaRPr lang="en-US" sz="1600" dirty="0"/>
          </a:p>
          <a:p>
            <a:r>
              <a:rPr lang="en-US" sz="1600" dirty="0"/>
              <a:t>(READ Vision, Mission, Goals, and point out objectives on handout)</a:t>
            </a:r>
          </a:p>
          <a:p>
            <a:endParaRPr lang="en-US" sz="1600" dirty="0"/>
          </a:p>
        </p:txBody>
      </p:sp>
      <p:sp>
        <p:nvSpPr>
          <p:cNvPr id="4" name="Slide Number Placeholder 3"/>
          <p:cNvSpPr>
            <a:spLocks noGrp="1"/>
          </p:cNvSpPr>
          <p:nvPr>
            <p:ph type="sldNum" sz="quarter" idx="10"/>
          </p:nvPr>
        </p:nvSpPr>
        <p:spPr/>
        <p:txBody>
          <a:bodyPr/>
          <a:lstStyle/>
          <a:p>
            <a:fld id="{B3119029-80D6-4719-88BC-DDBA32BCA208}"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951669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Notice how our vision, mission, and goals all align with the components of AU Strategic priority 1</a:t>
            </a:r>
          </a:p>
        </p:txBody>
      </p:sp>
      <p:sp>
        <p:nvSpPr>
          <p:cNvPr id="4" name="Slide Number Placeholder 3"/>
          <p:cNvSpPr>
            <a:spLocks noGrp="1"/>
          </p:cNvSpPr>
          <p:nvPr>
            <p:ph type="sldNum" sz="quarter" idx="10"/>
          </p:nvPr>
        </p:nvSpPr>
        <p:spPr/>
        <p:txBody>
          <a:bodyPr/>
          <a:lstStyle/>
          <a:p>
            <a:fld id="{B3119029-80D6-4719-88BC-DDBA32BCA208}" type="slidenum">
              <a:rPr lang="en-US" smtClean="0"/>
              <a:t>19</a:t>
            </a:fld>
            <a:endParaRPr lang="en-US" dirty="0"/>
          </a:p>
        </p:txBody>
      </p:sp>
    </p:spTree>
    <p:extLst>
      <p:ext uri="{BB962C8B-B14F-4D97-AF65-F5344CB8AC3E}">
        <p14:creationId xmlns:p14="http://schemas.microsoft.com/office/powerpoint/2010/main" val="3897189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a:t>
            </a:r>
          </a:p>
          <a:p>
            <a:endParaRPr lang="en-US" dirty="0"/>
          </a:p>
          <a:p>
            <a:r>
              <a:rPr lang="en-US" dirty="0"/>
              <a:t>(Introduce myself)</a:t>
            </a:r>
          </a:p>
          <a:p>
            <a:endParaRPr lang="en-US" dirty="0"/>
          </a:p>
          <a:p>
            <a:r>
              <a:rPr lang="en-US" dirty="0"/>
              <a:t>(Ask participants to introduce themselves - name, title, department, </a:t>
            </a:r>
            <a:r>
              <a:rPr lang="en-US" dirty="0">
                <a:solidFill>
                  <a:srgbClr val="FF0000"/>
                </a:solidFill>
              </a:rPr>
              <a:t>one </a:t>
            </a:r>
            <a:r>
              <a:rPr lang="en-US" dirty="0" smtClean="0">
                <a:solidFill>
                  <a:srgbClr val="FF0000"/>
                </a:solidFill>
              </a:rPr>
              <a:t>thing</a:t>
            </a:r>
            <a:r>
              <a:rPr lang="en-US" baseline="0" dirty="0" smtClean="0">
                <a:solidFill>
                  <a:srgbClr val="FF0000"/>
                </a:solidFill>
              </a:rPr>
              <a:t> you would like to see your dept. accomplish next year</a:t>
            </a:r>
            <a:r>
              <a:rPr lang="en-US" dirty="0" smtClean="0">
                <a:solidFill>
                  <a:srgbClr val="FF0000"/>
                </a:solidFill>
              </a:rPr>
              <a:t>)</a:t>
            </a:r>
            <a:endParaRPr lang="en-US" dirty="0">
              <a:solidFill>
                <a:srgbClr val="FF0000"/>
              </a:solidFill>
            </a:endParaRPr>
          </a:p>
          <a:p>
            <a:endParaRPr lang="en-US" dirty="0">
              <a:solidFill>
                <a:srgbClr val="FF0000"/>
              </a:solidFill>
            </a:endParaRPr>
          </a:p>
          <a:p>
            <a:r>
              <a:rPr lang="en-US" dirty="0"/>
              <a:t>(ABBY TO JOT DREAMS DOWN ON WHITE BOARD or CHART PAPER)</a:t>
            </a:r>
          </a:p>
          <a:p>
            <a:endParaRPr lang="en-US" dirty="0"/>
          </a:p>
        </p:txBody>
      </p:sp>
      <p:sp>
        <p:nvSpPr>
          <p:cNvPr id="4" name="Slide Number Placeholder 3"/>
          <p:cNvSpPr>
            <a:spLocks noGrp="1"/>
          </p:cNvSpPr>
          <p:nvPr>
            <p:ph type="sldNum" sz="quarter" idx="10"/>
          </p:nvPr>
        </p:nvSpPr>
        <p:spPr/>
        <p:txBody>
          <a:bodyPr/>
          <a:lstStyle/>
          <a:p>
            <a:fld id="{C47A9FB7-82FB-46E2-A1BE-C1AC8D273B11}" type="slidenum">
              <a:rPr lang="en-US" smtClean="0"/>
              <a:t>2</a:t>
            </a:fld>
            <a:endParaRPr lang="en-US" dirty="0"/>
          </a:p>
        </p:txBody>
      </p:sp>
    </p:spTree>
    <p:extLst>
      <p:ext uri="{BB962C8B-B14F-4D97-AF65-F5344CB8AC3E}">
        <p14:creationId xmlns:p14="http://schemas.microsoft.com/office/powerpoint/2010/main" val="16175492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101"/>
            <a:r>
              <a:rPr lang="en-US" sz="1600" dirty="0"/>
              <a:t>All DoSA goals were crafted to connect with the university’s plan.  In particular, the AU Strategic Priority 1 - Enhancing Student Success and Diversifying Enrollment.   </a:t>
            </a:r>
          </a:p>
          <a:p>
            <a:endParaRPr lang="en-US" sz="1600" dirty="0"/>
          </a:p>
          <a:p>
            <a:pPr defTabSz="914334"/>
            <a:r>
              <a:rPr lang="en-US" sz="1600" dirty="0"/>
              <a:t>DoSA objectives support the DoSA goals.  DoSA outcomes specifically outline measurable ways to achieve the DoSA objectives.</a:t>
            </a:r>
          </a:p>
          <a:p>
            <a:pPr defTabSz="914334"/>
            <a:endParaRPr lang="en-US" sz="1600" dirty="0"/>
          </a:p>
          <a:p>
            <a:pPr defTabSz="914334"/>
            <a:r>
              <a:rPr lang="en-US" sz="1600" dirty="0"/>
              <a:t>(READ SLIDE)</a:t>
            </a:r>
          </a:p>
          <a:p>
            <a:endParaRPr lang="en-US" dirty="0"/>
          </a:p>
        </p:txBody>
      </p:sp>
      <p:sp>
        <p:nvSpPr>
          <p:cNvPr id="4" name="Slide Number Placeholder 3"/>
          <p:cNvSpPr>
            <a:spLocks noGrp="1"/>
          </p:cNvSpPr>
          <p:nvPr>
            <p:ph type="sldNum" sz="quarter" idx="10"/>
          </p:nvPr>
        </p:nvSpPr>
        <p:spPr/>
        <p:txBody>
          <a:bodyPr/>
          <a:lstStyle/>
          <a:p>
            <a:fld id="{B3119029-80D6-4719-88BC-DDBA32BCA208}" type="slidenum">
              <a:rPr lang="en-US" smtClean="0"/>
              <a:t>20</a:t>
            </a:fld>
            <a:endParaRPr lang="en-US" dirty="0"/>
          </a:p>
        </p:txBody>
      </p:sp>
    </p:spTree>
    <p:extLst>
      <p:ext uri="{BB962C8B-B14F-4D97-AF65-F5344CB8AC3E}">
        <p14:creationId xmlns:p14="http://schemas.microsoft.com/office/powerpoint/2010/main" val="11872559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Assessment is and should be a part of the strategic planning process.</a:t>
            </a:r>
          </a:p>
          <a:p>
            <a:endParaRPr lang="en-US" sz="1600" dirty="0"/>
          </a:p>
          <a:p>
            <a:r>
              <a:rPr lang="en-US" sz="1600" dirty="0"/>
              <a:t>You will notice that we have now completed </a:t>
            </a:r>
            <a:r>
              <a:rPr lang="en-US" sz="1600" dirty="0" smtClean="0"/>
              <a:t>two cycles </a:t>
            </a:r>
            <a:r>
              <a:rPr lang="en-US" sz="1600" dirty="0"/>
              <a:t>of the is process and are getting ready to do it again for year </a:t>
            </a:r>
            <a:r>
              <a:rPr lang="en-US" sz="1600" dirty="0" smtClean="0"/>
              <a:t>three (2015-2016).</a:t>
            </a:r>
            <a:endParaRPr lang="en-US" sz="1600" dirty="0"/>
          </a:p>
        </p:txBody>
      </p:sp>
      <p:sp>
        <p:nvSpPr>
          <p:cNvPr id="4" name="Slide Number Placeholder 3"/>
          <p:cNvSpPr>
            <a:spLocks noGrp="1"/>
          </p:cNvSpPr>
          <p:nvPr>
            <p:ph type="sldNum" sz="quarter" idx="10"/>
          </p:nvPr>
        </p:nvSpPr>
        <p:spPr/>
        <p:txBody>
          <a:bodyPr/>
          <a:lstStyle/>
          <a:p>
            <a:fld id="{B3119029-80D6-4719-88BC-DDBA32BCA208}" type="slidenum">
              <a:rPr lang="en-US" smtClean="0"/>
              <a:t>21</a:t>
            </a:fld>
            <a:endParaRPr lang="en-US" dirty="0"/>
          </a:p>
        </p:txBody>
      </p:sp>
    </p:spTree>
    <p:extLst>
      <p:ext uri="{BB962C8B-B14F-4D97-AF65-F5344CB8AC3E}">
        <p14:creationId xmlns:p14="http://schemas.microsoft.com/office/powerpoint/2010/main" val="7576685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33281">
              <a:defRPr>
                <a:solidFill>
                  <a:schemeClr val="tx1"/>
                </a:solidFill>
                <a:latin typeface="Tahoma" pitchFamily="34" charset="0"/>
              </a:defRPr>
            </a:lvl1pPr>
            <a:lvl2pPr marL="742815" indent="-285699" defTabSz="933281">
              <a:defRPr>
                <a:solidFill>
                  <a:schemeClr val="tx1"/>
                </a:solidFill>
                <a:latin typeface="Tahoma" pitchFamily="34" charset="0"/>
              </a:defRPr>
            </a:lvl2pPr>
            <a:lvl3pPr marL="1142793" indent="-228559" defTabSz="933281">
              <a:defRPr>
                <a:solidFill>
                  <a:schemeClr val="tx1"/>
                </a:solidFill>
                <a:latin typeface="Tahoma" pitchFamily="34" charset="0"/>
              </a:defRPr>
            </a:lvl3pPr>
            <a:lvl4pPr marL="1599909" indent="-228559" defTabSz="933281">
              <a:defRPr>
                <a:solidFill>
                  <a:schemeClr val="tx1"/>
                </a:solidFill>
                <a:latin typeface="Tahoma" pitchFamily="34" charset="0"/>
              </a:defRPr>
            </a:lvl4pPr>
            <a:lvl5pPr marL="2057028" indent="-228559" defTabSz="933281">
              <a:defRPr>
                <a:solidFill>
                  <a:schemeClr val="tx1"/>
                </a:solidFill>
                <a:latin typeface="Tahoma" pitchFamily="34" charset="0"/>
              </a:defRPr>
            </a:lvl5pPr>
            <a:lvl6pPr marL="2514144" indent="-228559" defTabSz="933281" eaLnBrk="0" fontAlgn="base" hangingPunct="0">
              <a:spcBef>
                <a:spcPct val="0"/>
              </a:spcBef>
              <a:spcAft>
                <a:spcPct val="0"/>
              </a:spcAft>
              <a:defRPr>
                <a:solidFill>
                  <a:schemeClr val="tx1"/>
                </a:solidFill>
                <a:latin typeface="Tahoma" pitchFamily="34" charset="0"/>
              </a:defRPr>
            </a:lvl6pPr>
            <a:lvl7pPr marL="2971260" indent="-228559" defTabSz="933281" eaLnBrk="0" fontAlgn="base" hangingPunct="0">
              <a:spcBef>
                <a:spcPct val="0"/>
              </a:spcBef>
              <a:spcAft>
                <a:spcPct val="0"/>
              </a:spcAft>
              <a:defRPr>
                <a:solidFill>
                  <a:schemeClr val="tx1"/>
                </a:solidFill>
                <a:latin typeface="Tahoma" pitchFamily="34" charset="0"/>
              </a:defRPr>
            </a:lvl7pPr>
            <a:lvl8pPr marL="3428379" indent="-228559" defTabSz="933281" eaLnBrk="0" fontAlgn="base" hangingPunct="0">
              <a:spcBef>
                <a:spcPct val="0"/>
              </a:spcBef>
              <a:spcAft>
                <a:spcPct val="0"/>
              </a:spcAft>
              <a:defRPr>
                <a:solidFill>
                  <a:schemeClr val="tx1"/>
                </a:solidFill>
                <a:latin typeface="Tahoma" pitchFamily="34" charset="0"/>
              </a:defRPr>
            </a:lvl8pPr>
            <a:lvl9pPr marL="3885495" indent="-228559" defTabSz="933281" eaLnBrk="0" fontAlgn="base" hangingPunct="0">
              <a:spcBef>
                <a:spcPct val="0"/>
              </a:spcBef>
              <a:spcAft>
                <a:spcPct val="0"/>
              </a:spcAft>
              <a:defRPr>
                <a:solidFill>
                  <a:schemeClr val="tx1"/>
                </a:solidFill>
                <a:latin typeface="Tahoma" pitchFamily="34" charset="0"/>
              </a:defRPr>
            </a:lvl9pPr>
          </a:lstStyle>
          <a:p>
            <a:fld id="{F4B67358-2311-46C3-BC14-25ABD601814C}" type="slidenum">
              <a:rPr lang="en-US" altLang="en-US" smtClean="0">
                <a:solidFill>
                  <a:prstClr val="black"/>
                </a:solidFill>
                <a:latin typeface="Arial" charset="0"/>
              </a:rPr>
              <a:pPr/>
              <a:t>22</a:t>
            </a:fld>
            <a:endParaRPr lang="en-US" altLang="en-US" dirty="0" smtClean="0">
              <a:solidFill>
                <a:prstClr val="black"/>
              </a:solidFill>
              <a:latin typeface="Arial" charset="0"/>
            </a:endParaRPr>
          </a:p>
        </p:txBody>
      </p:sp>
      <p:sp>
        <p:nvSpPr>
          <p:cNvPr id="46083" name="Rectangle 2"/>
          <p:cNvSpPr>
            <a:spLocks noGrp="1" noRot="1" noChangeAspect="1" noChangeArrowheads="1" noTextEdit="1"/>
          </p:cNvSpPr>
          <p:nvPr>
            <p:ph type="sldImg"/>
          </p:nvPr>
        </p:nvSpPr>
        <p:spPr>
          <a:xfrm>
            <a:off x="1182688" y="696913"/>
            <a:ext cx="4648200" cy="3486150"/>
          </a:xfrm>
          <a:ln/>
        </p:spPr>
      </p:sp>
      <p:sp>
        <p:nvSpPr>
          <p:cNvPr id="46084" name="Rectangle 3"/>
          <p:cNvSpPr>
            <a:spLocks noGrp="1" noChangeArrowheads="1"/>
          </p:cNvSpPr>
          <p:nvPr>
            <p:ph type="body" idx="1"/>
          </p:nvPr>
        </p:nvSpPr>
        <p:spPr>
          <a:xfrm>
            <a:off x="935040" y="4414839"/>
            <a:ext cx="5140325" cy="4184651"/>
          </a:xfrm>
          <a:noFill/>
        </p:spPr>
        <p:txBody>
          <a:bodyPr/>
          <a:lstStyle/>
          <a:p>
            <a:pPr eaLnBrk="1" hangingPunct="1"/>
            <a:r>
              <a:rPr lang="en-US" altLang="en-US" sz="1600" dirty="0" smtClean="0"/>
              <a:t>One thing missing from</a:t>
            </a:r>
            <a:r>
              <a:rPr lang="en-US" altLang="en-US" sz="1600" baseline="0" dirty="0" smtClean="0"/>
              <a:t> the previous process depiction is this - </a:t>
            </a:r>
            <a:r>
              <a:rPr lang="en-US" altLang="en-US" sz="1600" dirty="0" smtClean="0"/>
              <a:t>As </a:t>
            </a:r>
            <a:r>
              <a:rPr lang="en-US" altLang="en-US" sz="1600" dirty="0"/>
              <a:t>you might have figured out by now,  assessment is a </a:t>
            </a:r>
            <a:r>
              <a:rPr lang="en-US" altLang="en-US" sz="1600" dirty="0" smtClean="0"/>
              <a:t>cyclical process</a:t>
            </a:r>
            <a:r>
              <a:rPr lang="en-US" altLang="en-US" sz="1600" dirty="0"/>
              <a:t>.</a:t>
            </a:r>
          </a:p>
          <a:p>
            <a:pPr eaLnBrk="1" hangingPunct="1"/>
            <a:endParaRPr lang="en-US" altLang="en-US" sz="1600" dirty="0"/>
          </a:p>
          <a:p>
            <a:pPr eaLnBrk="1" hangingPunct="1"/>
            <a:r>
              <a:rPr lang="en-US" altLang="en-US" sz="1600" dirty="0"/>
              <a:t>(talk through the cycle)</a:t>
            </a:r>
          </a:p>
          <a:p>
            <a:pPr eaLnBrk="1" hangingPunct="1"/>
            <a:endParaRPr lang="en-US" altLang="en-US" sz="1600" dirty="0"/>
          </a:p>
          <a:p>
            <a:pPr eaLnBrk="1" hangingPunct="1"/>
            <a:r>
              <a:rPr lang="en-US" altLang="en-US" sz="1600" dirty="0"/>
              <a:t>Add – sharing success as the final piece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457200"/>
            <a:ext cx="3238500" cy="2428875"/>
          </a:xfrm>
        </p:spPr>
      </p:sp>
      <p:sp>
        <p:nvSpPr>
          <p:cNvPr id="3" name="Notes Placeholder 2"/>
          <p:cNvSpPr>
            <a:spLocks noGrp="1"/>
          </p:cNvSpPr>
          <p:nvPr>
            <p:ph type="body" idx="1"/>
          </p:nvPr>
        </p:nvSpPr>
        <p:spPr>
          <a:xfrm>
            <a:off x="457200" y="2819400"/>
            <a:ext cx="6248400" cy="4408170"/>
          </a:xfrm>
        </p:spPr>
        <p:txBody>
          <a:bodyPr/>
          <a:lstStyle/>
          <a:p>
            <a:r>
              <a:rPr lang="en-US" sz="1400" b="1" dirty="0"/>
              <a:t>Today’s Parts 1</a:t>
            </a:r>
          </a:p>
          <a:p>
            <a:pPr marL="396004" indent="-349415">
              <a:buFont typeface="Arial" panose="020B0604020202020204" pitchFamily="34" charset="0"/>
              <a:buChar char="•"/>
            </a:pPr>
            <a:r>
              <a:rPr lang="en-US" altLang="en-US" sz="1400" u="sng" kern="0" dirty="0">
                <a:latin typeface="Georgia" panose="02040502050405020303" pitchFamily="18" charset="0"/>
              </a:rPr>
              <a:t>Mission/Purpose/Goals/Objectives/</a:t>
            </a:r>
          </a:p>
          <a:p>
            <a:pPr marL="1020292" lvl="1" indent="-349415">
              <a:buFont typeface="Arial" panose="020B0604020202020204" pitchFamily="34" charset="0"/>
              <a:buChar char="•"/>
            </a:pPr>
            <a:r>
              <a:rPr lang="en-US" altLang="en-US" sz="1400" kern="0" dirty="0">
                <a:latin typeface="Georgia" panose="02040502050405020303" pitchFamily="18" charset="0"/>
              </a:rPr>
              <a:t>What are we trying to do?</a:t>
            </a:r>
          </a:p>
          <a:p>
            <a:pPr marL="1020292" lvl="1" indent="-349415">
              <a:buFont typeface="Arial" panose="020B0604020202020204" pitchFamily="34" charset="0"/>
              <a:buChar char="•"/>
            </a:pPr>
            <a:r>
              <a:rPr lang="en-US" altLang="en-US" sz="1400" kern="0" dirty="0">
                <a:latin typeface="Georgia" panose="02040502050405020303" pitchFamily="18" charset="0"/>
              </a:rPr>
              <a:t>What is my program supposed to accomplish?</a:t>
            </a:r>
          </a:p>
          <a:p>
            <a:pPr marL="670877" lvl="1"/>
            <a:endParaRPr lang="en-US" altLang="en-US" sz="1400" kern="0" dirty="0">
              <a:latin typeface="Georgia" panose="02040502050405020303" pitchFamily="18" charset="0"/>
            </a:endParaRPr>
          </a:p>
          <a:p>
            <a:r>
              <a:rPr lang="en-US" sz="1400" b="1" dirty="0"/>
              <a:t>Today’s Parts 2</a:t>
            </a:r>
          </a:p>
          <a:p>
            <a:pPr marL="174708" indent="-174708">
              <a:buFont typeface="Arial" panose="020B0604020202020204" pitchFamily="34" charset="0"/>
              <a:buChar char="•"/>
            </a:pPr>
            <a:r>
              <a:rPr lang="en-US" altLang="en-US" sz="1400" u="sng" kern="0" dirty="0">
                <a:latin typeface="Georgia" panose="02040502050405020303" pitchFamily="18" charset="0"/>
              </a:rPr>
              <a:t>Outcomes</a:t>
            </a:r>
            <a:endParaRPr lang="en-US" sz="1400" u="sng" dirty="0"/>
          </a:p>
          <a:p>
            <a:pPr marL="1020292" lvl="1" indent="-349415">
              <a:buFont typeface="Arial" panose="020B0604020202020204" pitchFamily="34" charset="0"/>
              <a:buChar char="•"/>
            </a:pPr>
            <a:r>
              <a:rPr lang="en-US" altLang="en-US" sz="1400" kern="0" dirty="0">
                <a:latin typeface="Georgia" panose="02040502050405020303" pitchFamily="18" charset="0"/>
              </a:rPr>
              <a:t>What do I want students to be able to do/know as a result of my program?</a:t>
            </a:r>
          </a:p>
          <a:p>
            <a:pPr marL="1020292" lvl="1" indent="-349415">
              <a:buFont typeface="Arial" panose="020B0604020202020204" pitchFamily="34" charset="0"/>
              <a:buChar char="•"/>
            </a:pPr>
            <a:endParaRPr lang="en-US" altLang="en-US" sz="1400" kern="0" dirty="0">
              <a:latin typeface="Georgia" panose="02040502050405020303" pitchFamily="18" charset="0"/>
            </a:endParaRPr>
          </a:p>
          <a:p>
            <a:pPr defTabSz="931774"/>
            <a:r>
              <a:rPr lang="en-US" sz="1400" b="1" dirty="0"/>
              <a:t>Today’s Parts 3</a:t>
            </a:r>
          </a:p>
          <a:p>
            <a:pPr marL="174708" indent="-174708" defTabSz="931774">
              <a:buFont typeface="Arial" panose="020B0604020202020204" pitchFamily="34" charset="0"/>
              <a:buChar char="•"/>
            </a:pPr>
            <a:r>
              <a:rPr lang="en-US" sz="1400" u="sng" dirty="0"/>
              <a:t>Methods and Action Steps</a:t>
            </a:r>
          </a:p>
          <a:p>
            <a:pPr marL="861891" lvl="1" indent="-349415">
              <a:buFont typeface="Arial" panose="020B0604020202020204" pitchFamily="34" charset="0"/>
              <a:buChar char="•"/>
            </a:pPr>
            <a:r>
              <a:rPr lang="en-US" altLang="en-US" sz="1400" kern="0" dirty="0">
                <a:latin typeface="Georgia" panose="02040502050405020303" pitchFamily="18" charset="0"/>
              </a:rPr>
              <a:t>Implement Outcomes/Methods to Gather Evidence</a:t>
            </a:r>
          </a:p>
          <a:p>
            <a:pPr marL="1486179" lvl="2" indent="-349415">
              <a:buFont typeface="Arial" panose="020B0604020202020204" pitchFamily="34" charset="0"/>
              <a:buChar char="•"/>
            </a:pPr>
            <a:r>
              <a:rPr lang="en-US" altLang="en-US" sz="1400" kern="0" dirty="0">
                <a:latin typeface="Georgia" panose="02040502050405020303" pitchFamily="18" charset="0"/>
              </a:rPr>
              <a:t>How can I reach my target audience?</a:t>
            </a:r>
          </a:p>
          <a:p>
            <a:pPr marL="1486179" lvl="2" indent="-349415">
              <a:buFont typeface="Arial" panose="020B0604020202020204" pitchFamily="34" charset="0"/>
              <a:buChar char="•"/>
            </a:pPr>
            <a:r>
              <a:rPr lang="en-US" altLang="en-US" sz="1400" kern="0" dirty="0">
                <a:latin typeface="Georgia" panose="02040502050405020303" pitchFamily="18" charset="0"/>
              </a:rPr>
              <a:t>What is the best approach to collect information?</a:t>
            </a:r>
          </a:p>
          <a:p>
            <a:pPr marL="861891" lvl="1" indent="-349415">
              <a:buFont typeface="Arial" panose="020B0604020202020204" pitchFamily="34" charset="0"/>
              <a:buChar char="•"/>
            </a:pPr>
            <a:r>
              <a:rPr lang="en-US" altLang="en-US" sz="1400" kern="0" dirty="0">
                <a:latin typeface="Georgia" panose="02040502050405020303" pitchFamily="18" charset="0"/>
              </a:rPr>
              <a:t>Gather Data</a:t>
            </a:r>
          </a:p>
          <a:p>
            <a:pPr marL="1486179" lvl="2" indent="-349415">
              <a:buFont typeface="Arial" panose="020B0604020202020204" pitchFamily="34" charset="0"/>
              <a:buChar char="•"/>
            </a:pPr>
            <a:r>
              <a:rPr lang="en-US" altLang="en-US" sz="1400" kern="0" dirty="0">
                <a:latin typeface="Georgia" panose="02040502050405020303" pitchFamily="18" charset="0"/>
              </a:rPr>
              <a:t>What information is being collected?</a:t>
            </a:r>
          </a:p>
          <a:p>
            <a:pPr marL="1486179" lvl="2" indent="-349415">
              <a:buFont typeface="Arial" panose="020B0604020202020204" pitchFamily="34" charset="0"/>
              <a:buChar char="•"/>
            </a:pPr>
            <a:r>
              <a:rPr lang="en-US" altLang="en-US" sz="1400" kern="0" dirty="0">
                <a:latin typeface="Georgia" panose="02040502050405020303" pitchFamily="18" charset="0"/>
              </a:rPr>
              <a:t>How do we know how well we are doing?</a:t>
            </a:r>
          </a:p>
          <a:p>
            <a:pPr marL="861891" lvl="1" indent="-349415">
              <a:buFont typeface="Arial" panose="020B0604020202020204" pitchFamily="34" charset="0"/>
              <a:buChar char="•"/>
            </a:pPr>
            <a:r>
              <a:rPr lang="en-US" altLang="en-US" sz="1400" kern="0" dirty="0">
                <a:latin typeface="Georgia" panose="02040502050405020303" pitchFamily="18" charset="0"/>
              </a:rPr>
              <a:t>Interpret Evidence</a:t>
            </a:r>
          </a:p>
          <a:p>
            <a:pPr marL="1486179" lvl="2" indent="-349415">
              <a:buFont typeface="Arial" panose="020B0604020202020204" pitchFamily="34" charset="0"/>
              <a:buChar char="•"/>
            </a:pPr>
            <a:r>
              <a:rPr lang="en-US" altLang="en-US" sz="1400" kern="0" dirty="0">
                <a:latin typeface="Georgia" panose="02040502050405020303" pitchFamily="18" charset="0"/>
              </a:rPr>
              <a:t>How well are we doing with what we are trying to accomplish?</a:t>
            </a:r>
          </a:p>
          <a:p>
            <a:pPr marL="1486179" lvl="2" indent="-349415">
              <a:buFont typeface="Arial" panose="020B0604020202020204" pitchFamily="34" charset="0"/>
              <a:buChar char="•"/>
            </a:pPr>
            <a:r>
              <a:rPr lang="en-US" altLang="en-US" sz="1400" kern="0" dirty="0">
                <a:latin typeface="Georgia" panose="02040502050405020303" pitchFamily="18" charset="0"/>
              </a:rPr>
              <a:t>What do our findings tell us about how to proceed?</a:t>
            </a:r>
          </a:p>
          <a:p>
            <a:pPr marL="861891" lvl="1" indent="-349415">
              <a:buFont typeface="Arial" panose="020B0604020202020204" pitchFamily="34" charset="0"/>
              <a:buChar char="•"/>
            </a:pPr>
            <a:r>
              <a:rPr lang="en-US" altLang="en-US" sz="1400" kern="0" dirty="0">
                <a:latin typeface="Georgia" panose="02040502050405020303" pitchFamily="18" charset="0"/>
              </a:rPr>
              <a:t>Make Decisions for Improvement</a:t>
            </a:r>
          </a:p>
          <a:p>
            <a:pPr marL="1486179" lvl="2" indent="-349415">
              <a:buFont typeface="Arial" panose="020B0604020202020204" pitchFamily="34" charset="0"/>
              <a:buChar char="•"/>
            </a:pPr>
            <a:r>
              <a:rPr lang="en-US" altLang="en-US" sz="1400" kern="0" dirty="0">
                <a:latin typeface="Georgia" panose="02040502050405020303" pitchFamily="18" charset="0"/>
              </a:rPr>
              <a:t>How do we use the information to improve or celebrate successes?</a:t>
            </a:r>
          </a:p>
          <a:p>
            <a:pPr marL="1486179" lvl="2" indent="-349415">
              <a:buFont typeface="Arial" panose="020B0604020202020204" pitchFamily="34" charset="0"/>
              <a:buChar char="•"/>
            </a:pPr>
            <a:r>
              <a:rPr lang="en-US" altLang="en-US" sz="1400" kern="0" dirty="0">
                <a:latin typeface="Georgia" panose="02040502050405020303" pitchFamily="18" charset="0"/>
              </a:rPr>
              <a:t>Do the improvements we make contribute to our intended end result?</a:t>
            </a:r>
          </a:p>
          <a:p>
            <a:pPr marL="174708" indent="-174708" defTabSz="931774">
              <a:buFont typeface="Arial" panose="020B0604020202020204" pitchFamily="34" charset="0"/>
              <a:buChar char="•"/>
            </a:pPr>
            <a:endParaRPr lang="en-US" sz="1400" dirty="0">
              <a:solidFill>
                <a:prstClr val="black"/>
              </a:solidFill>
            </a:endParaRPr>
          </a:p>
          <a:p>
            <a:pPr marL="670877" lvl="1"/>
            <a:endParaRPr lang="en-US" altLang="en-US" sz="1400" kern="0" dirty="0">
              <a:solidFill>
                <a:schemeClr val="bg2">
                  <a:lumMod val="50000"/>
                </a:schemeClr>
              </a:solidFill>
              <a:latin typeface="Georgia" panose="02040502050405020303" pitchFamily="18" charset="0"/>
            </a:endParaRPr>
          </a:p>
          <a:p>
            <a:endParaRPr lang="en-US" sz="1400" dirty="0"/>
          </a:p>
        </p:txBody>
      </p:sp>
      <p:sp>
        <p:nvSpPr>
          <p:cNvPr id="4" name="Slide Number Placeholder 3"/>
          <p:cNvSpPr>
            <a:spLocks noGrp="1"/>
          </p:cNvSpPr>
          <p:nvPr>
            <p:ph type="sldNum" sz="quarter" idx="10"/>
          </p:nvPr>
        </p:nvSpPr>
        <p:spPr/>
        <p:txBody>
          <a:bodyPr/>
          <a:lstStyle/>
          <a:p>
            <a:fld id="{5E9A28DF-EA1C-4926-865B-789DABE66D67}"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42274879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Your department’s A-Team member will lead you in team discussions about getting to the core of what you do, hope to accomplish, and how to connect your work to the Division’s and University’s strategic plans.</a:t>
            </a:r>
          </a:p>
          <a:p>
            <a:endParaRPr lang="en-US" sz="1600" dirty="0"/>
          </a:p>
          <a:p>
            <a:r>
              <a:rPr lang="en-US" sz="1600" dirty="0"/>
              <a:t>Utilize </a:t>
            </a:r>
            <a:r>
              <a:rPr lang="en-US" sz="1600" dirty="0" smtClean="0"/>
              <a:t>the </a:t>
            </a:r>
            <a:r>
              <a:rPr lang="en-US" sz="1600" dirty="0"/>
              <a:t>next </a:t>
            </a:r>
            <a:r>
              <a:rPr lang="en-US" sz="1600" dirty="0" smtClean="0"/>
              <a:t>hour or so for </a:t>
            </a:r>
            <a:r>
              <a:rPr lang="en-US" sz="1600" dirty="0"/>
              <a:t>this work</a:t>
            </a:r>
            <a:r>
              <a:rPr lang="en-US" sz="1600" dirty="0" smtClean="0"/>
              <a:t>.</a:t>
            </a:r>
          </a:p>
          <a:p>
            <a:endParaRPr lang="en-US" sz="1600" i="0" dirty="0" smtClean="0"/>
          </a:p>
          <a:p>
            <a:pPr lvl="0"/>
            <a:r>
              <a:rPr lang="en-US" sz="1400" i="0" kern="1200" dirty="0" smtClean="0">
                <a:solidFill>
                  <a:schemeClr val="tx1"/>
                </a:solidFill>
                <a:effectLst/>
                <a:latin typeface="+mn-lt"/>
                <a:ea typeface="+mn-ea"/>
                <a:cs typeface="+mn-cs"/>
              </a:rPr>
              <a:t>Answer all questions and utilize appropriate documents to develop departmental goals from which outcomes might emerge for the 2015-2016 academic year.  </a:t>
            </a:r>
            <a:r>
              <a:rPr lang="en-US" sz="1400" i="0" u="sng" kern="1200" dirty="0" smtClean="0">
                <a:solidFill>
                  <a:schemeClr val="tx1"/>
                </a:solidFill>
                <a:effectLst/>
                <a:latin typeface="+mn-lt"/>
                <a:ea typeface="+mn-ea"/>
                <a:cs typeface="+mn-cs"/>
              </a:rPr>
              <a:t>Key Functions Worksheet will be completed at the end of this breakout session.</a:t>
            </a:r>
            <a:endParaRPr lang="en-US" sz="1400" i="0" kern="1200" dirty="0" smtClean="0">
              <a:solidFill>
                <a:schemeClr val="tx1"/>
              </a:solidFill>
              <a:effectLst/>
              <a:latin typeface="+mn-lt"/>
              <a:ea typeface="+mn-ea"/>
              <a:cs typeface="+mn-cs"/>
            </a:endParaRPr>
          </a:p>
          <a:p>
            <a:endParaRPr lang="en-US" sz="1600" dirty="0"/>
          </a:p>
        </p:txBody>
      </p:sp>
      <p:sp>
        <p:nvSpPr>
          <p:cNvPr id="4" name="Slide Number Placeholder 3"/>
          <p:cNvSpPr>
            <a:spLocks noGrp="1"/>
          </p:cNvSpPr>
          <p:nvPr>
            <p:ph type="sldNum" sz="quarter" idx="10"/>
          </p:nvPr>
        </p:nvSpPr>
        <p:spPr/>
        <p:txBody>
          <a:bodyPr/>
          <a:lstStyle/>
          <a:p>
            <a:fld id="{5E9A28DF-EA1C-4926-865B-789DABE66D67}" type="slidenum">
              <a:rPr lang="en-US" smtClean="0"/>
              <a:t>24</a:t>
            </a:fld>
            <a:endParaRPr lang="en-US" dirty="0"/>
          </a:p>
        </p:txBody>
      </p:sp>
    </p:spTree>
    <p:extLst>
      <p:ext uri="{BB962C8B-B14F-4D97-AF65-F5344CB8AC3E}">
        <p14:creationId xmlns:p14="http://schemas.microsoft.com/office/powerpoint/2010/main" val="9069691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7A9FB7-82FB-46E2-A1BE-C1AC8D273B11}" type="slidenum">
              <a:rPr lang="en-US" smtClean="0"/>
              <a:t>25</a:t>
            </a:fld>
            <a:endParaRPr lang="en-US" dirty="0"/>
          </a:p>
        </p:txBody>
      </p:sp>
    </p:spTree>
    <p:extLst>
      <p:ext uri="{BB962C8B-B14F-4D97-AF65-F5344CB8AC3E}">
        <p14:creationId xmlns:p14="http://schemas.microsoft.com/office/powerpoint/2010/main" val="20557335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Outcomes</a:t>
            </a:r>
            <a:r>
              <a:rPr lang="en-US" sz="1600" dirty="0"/>
              <a:t> </a:t>
            </a:r>
          </a:p>
          <a:p>
            <a:r>
              <a:rPr lang="en-US" sz="1600" dirty="0"/>
              <a:t>Identifiable, measurable end results of a program</a:t>
            </a:r>
          </a:p>
          <a:p>
            <a:endParaRPr lang="en-US" sz="1600" dirty="0"/>
          </a:p>
          <a:p>
            <a:r>
              <a:rPr lang="en-US" sz="1600" dirty="0"/>
              <a:t>(Read Slide)</a:t>
            </a:r>
          </a:p>
          <a:p>
            <a:endParaRPr lang="en-US" sz="1600" dirty="0"/>
          </a:p>
        </p:txBody>
      </p:sp>
      <p:sp>
        <p:nvSpPr>
          <p:cNvPr id="4" name="Slide Number Placeholder 3"/>
          <p:cNvSpPr>
            <a:spLocks noGrp="1"/>
          </p:cNvSpPr>
          <p:nvPr>
            <p:ph type="sldNum" sz="quarter" idx="10"/>
          </p:nvPr>
        </p:nvSpPr>
        <p:spPr/>
        <p:txBody>
          <a:bodyPr/>
          <a:lstStyle/>
          <a:p>
            <a:fld id="{B3119029-80D6-4719-88BC-DDBA32BCA208}" type="slidenum">
              <a:rPr lang="en-US" smtClean="0"/>
              <a:t>26</a:t>
            </a:fld>
            <a:endParaRPr lang="en-US" dirty="0"/>
          </a:p>
        </p:txBody>
      </p:sp>
    </p:spTree>
    <p:extLst>
      <p:ext uri="{BB962C8B-B14F-4D97-AF65-F5344CB8AC3E}">
        <p14:creationId xmlns:p14="http://schemas.microsoft.com/office/powerpoint/2010/main" val="25231017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Now we have a basic understanding of outcomes, but how do we write or assemble them?</a:t>
            </a:r>
          </a:p>
          <a:p>
            <a:endParaRPr lang="en-US" sz="1600" dirty="0"/>
          </a:p>
          <a:p>
            <a:r>
              <a:rPr lang="en-US" sz="1600" dirty="0"/>
              <a:t>(Read slide)</a:t>
            </a:r>
          </a:p>
          <a:p>
            <a:endParaRPr lang="en-US" sz="1600" dirty="0"/>
          </a:p>
          <a:p>
            <a:r>
              <a:rPr lang="en-US" sz="1600" dirty="0"/>
              <a:t>(Allow 2-3 minutes for the activity)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3119029-80D6-4719-88BC-DDBA32BCA208}" type="slidenum">
              <a:rPr lang="en-US" smtClean="0"/>
              <a:t>27</a:t>
            </a:fld>
            <a:endParaRPr lang="en-US" dirty="0"/>
          </a:p>
        </p:txBody>
      </p:sp>
    </p:spTree>
    <p:extLst>
      <p:ext uri="{BB962C8B-B14F-4D97-AF65-F5344CB8AC3E}">
        <p14:creationId xmlns:p14="http://schemas.microsoft.com/office/powerpoint/2010/main" val="5308751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With program outcomes you ask yourself -What is the end result of this program or service from our perspective</a:t>
            </a:r>
          </a:p>
          <a:p>
            <a:endParaRPr lang="en-US" sz="1600" dirty="0"/>
          </a:p>
          <a:p>
            <a:r>
              <a:rPr lang="en-US" sz="1600" dirty="0"/>
              <a:t>(Read slide)</a:t>
            </a:r>
          </a:p>
          <a:p>
            <a:endParaRPr lang="en-US" sz="1600" dirty="0"/>
          </a:p>
          <a:p>
            <a:r>
              <a:rPr lang="en-US" sz="1600" dirty="0"/>
              <a:t>(Allow 2-3 minutes for activity)</a:t>
            </a:r>
          </a:p>
        </p:txBody>
      </p:sp>
      <p:sp>
        <p:nvSpPr>
          <p:cNvPr id="4" name="Slide Number Placeholder 3"/>
          <p:cNvSpPr>
            <a:spLocks noGrp="1"/>
          </p:cNvSpPr>
          <p:nvPr>
            <p:ph type="sldNum" sz="quarter" idx="10"/>
          </p:nvPr>
        </p:nvSpPr>
        <p:spPr/>
        <p:txBody>
          <a:bodyPr/>
          <a:lstStyle/>
          <a:p>
            <a:fld id="{B3119029-80D6-4719-88BC-DDBA32BCA208}" type="slidenum">
              <a:rPr lang="en-US" smtClean="0"/>
              <a:t>28</a:t>
            </a:fld>
            <a:endParaRPr lang="en-US" dirty="0"/>
          </a:p>
        </p:txBody>
      </p:sp>
    </p:spTree>
    <p:extLst>
      <p:ext uri="{BB962C8B-B14F-4D97-AF65-F5344CB8AC3E}">
        <p14:creationId xmlns:p14="http://schemas.microsoft.com/office/powerpoint/2010/main" val="5844528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(Read slide)</a:t>
            </a:r>
          </a:p>
          <a:p>
            <a:endParaRPr lang="en-US" sz="1600" dirty="0"/>
          </a:p>
          <a:p>
            <a:endParaRPr lang="en-US" dirty="0"/>
          </a:p>
        </p:txBody>
      </p:sp>
      <p:sp>
        <p:nvSpPr>
          <p:cNvPr id="4" name="Slide Number Placeholder 3"/>
          <p:cNvSpPr>
            <a:spLocks noGrp="1"/>
          </p:cNvSpPr>
          <p:nvPr>
            <p:ph type="sldNum" sz="quarter" idx="10"/>
          </p:nvPr>
        </p:nvSpPr>
        <p:spPr/>
        <p:txBody>
          <a:bodyPr/>
          <a:lstStyle/>
          <a:p>
            <a:fld id="{B3119029-80D6-4719-88BC-DDBA32BCA208}" type="slidenum">
              <a:rPr lang="en-US" smtClean="0"/>
              <a:t>29</a:t>
            </a:fld>
            <a:endParaRPr lang="en-US" dirty="0"/>
          </a:p>
        </p:txBody>
      </p:sp>
    </p:spTree>
    <p:extLst>
      <p:ext uri="{BB962C8B-B14F-4D97-AF65-F5344CB8AC3E}">
        <p14:creationId xmlns:p14="http://schemas.microsoft.com/office/powerpoint/2010/main" val="1093341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7A9FB7-82FB-46E2-A1BE-C1AC8D273B11}" type="slidenum">
              <a:rPr lang="en-US" smtClean="0"/>
              <a:t>3</a:t>
            </a:fld>
            <a:endParaRPr lang="en-US" dirty="0"/>
          </a:p>
        </p:txBody>
      </p:sp>
    </p:spTree>
    <p:extLst>
      <p:ext uri="{BB962C8B-B14F-4D97-AF65-F5344CB8AC3E}">
        <p14:creationId xmlns:p14="http://schemas.microsoft.com/office/powerpoint/2010/main" val="28106253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Bloom’s revised taxonomy provides a useful framework for identifying and describing the development of student learning from the acquisition of foundation knowledge and skills through the characteristics of expert knowledge. </a:t>
            </a:r>
          </a:p>
          <a:p>
            <a:endParaRPr lang="en-US" sz="1600" dirty="0"/>
          </a:p>
          <a:p>
            <a:r>
              <a:rPr lang="en-US" sz="1600" dirty="0"/>
              <a:t>It goes from basic to complex</a:t>
            </a:r>
          </a:p>
          <a:p>
            <a:endParaRPr lang="en-US" sz="1600" dirty="0"/>
          </a:p>
          <a:p>
            <a:r>
              <a:rPr lang="en-US" sz="1600" dirty="0"/>
              <a:t>Utilize this table to identify words that describe the behaviors that you are expecting your audience to be able to perform as a result of participation in your program/service.   Insert the appropriate action verb into your outcome statement.</a:t>
            </a:r>
          </a:p>
        </p:txBody>
      </p:sp>
      <p:sp>
        <p:nvSpPr>
          <p:cNvPr id="4" name="Slide Number Placeholder 3"/>
          <p:cNvSpPr>
            <a:spLocks noGrp="1"/>
          </p:cNvSpPr>
          <p:nvPr>
            <p:ph type="sldNum" sz="quarter" idx="10"/>
          </p:nvPr>
        </p:nvSpPr>
        <p:spPr/>
        <p:txBody>
          <a:bodyPr/>
          <a:lstStyle/>
          <a:p>
            <a:fld id="{B3119029-80D6-4719-88BC-DDBA32BCA208}"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98653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(Read slide) </a:t>
            </a:r>
          </a:p>
          <a:p>
            <a:endParaRPr lang="en-US" sz="1600" dirty="0"/>
          </a:p>
          <a:p>
            <a:r>
              <a:rPr lang="en-US" sz="1600" dirty="0"/>
              <a:t>Write student learning outcomes so that students and individuals who do not share your disciplinary expertise will understand the knowledge, skills, abilities, and values they can expect to attain in your program. Describe the outcome in language that a non-specialist will understand.</a:t>
            </a:r>
          </a:p>
          <a:p>
            <a:endParaRPr lang="en-US" sz="1600" dirty="0"/>
          </a:p>
          <a:p>
            <a:r>
              <a:rPr lang="en-US" sz="1600" dirty="0"/>
              <a:t>Tips:</a:t>
            </a:r>
          </a:p>
          <a:p>
            <a:pPr lvl="0"/>
            <a:r>
              <a:rPr lang="en-US" sz="1600" dirty="0"/>
              <a:t>Write all outcomes as complete sentences. </a:t>
            </a:r>
          </a:p>
          <a:p>
            <a:r>
              <a:rPr lang="en-US" sz="1600" dirty="0"/>
              <a:t> </a:t>
            </a:r>
          </a:p>
          <a:p>
            <a:pPr lvl="0"/>
            <a:r>
              <a:rPr lang="en-US" sz="1600" dirty="0"/>
              <a:t>Make sure you are writing outcomes that are measurable. </a:t>
            </a:r>
          </a:p>
          <a:p>
            <a:r>
              <a:rPr lang="en-US" sz="1600" dirty="0"/>
              <a:t> </a:t>
            </a:r>
          </a:p>
          <a:p>
            <a:pPr lvl="0"/>
            <a:r>
              <a:rPr lang="en-US" sz="1600" dirty="0"/>
              <a:t>Write outcomes as standalone statements so that they make sense if nothing else is next to them (Include name of office).</a:t>
            </a:r>
          </a:p>
        </p:txBody>
      </p:sp>
      <p:sp>
        <p:nvSpPr>
          <p:cNvPr id="4" name="Slide Number Placeholder 3"/>
          <p:cNvSpPr>
            <a:spLocks noGrp="1"/>
          </p:cNvSpPr>
          <p:nvPr>
            <p:ph type="sldNum" sz="quarter" idx="10"/>
          </p:nvPr>
        </p:nvSpPr>
        <p:spPr/>
        <p:txBody>
          <a:bodyPr/>
          <a:lstStyle/>
          <a:p>
            <a:fld id="{B3119029-80D6-4719-88BC-DDBA32BCA208}" type="slidenum">
              <a:rPr lang="en-US" smtClean="0"/>
              <a:t>31</a:t>
            </a:fld>
            <a:endParaRPr lang="en-US" dirty="0"/>
          </a:p>
        </p:txBody>
      </p:sp>
    </p:spTree>
    <p:extLst>
      <p:ext uri="{BB962C8B-B14F-4D97-AF65-F5344CB8AC3E}">
        <p14:creationId xmlns:p14="http://schemas.microsoft.com/office/powerpoint/2010/main" val="34037247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B3119029-80D6-4719-88BC-DDBA32BCA208}" type="slidenum">
              <a:rPr lang="en-US" smtClean="0"/>
              <a:t>32</a:t>
            </a:fld>
            <a:endParaRPr lang="en-US" dirty="0"/>
          </a:p>
        </p:txBody>
      </p:sp>
    </p:spTree>
    <p:extLst>
      <p:ext uri="{BB962C8B-B14F-4D97-AF65-F5344CB8AC3E}">
        <p14:creationId xmlns:p14="http://schemas.microsoft.com/office/powerpoint/2010/main" val="27676412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08250" y="354013"/>
            <a:ext cx="1631950" cy="1223962"/>
          </a:xfrm>
        </p:spPr>
      </p:sp>
      <p:sp>
        <p:nvSpPr>
          <p:cNvPr id="3" name="Notes Placeholder 2"/>
          <p:cNvSpPr>
            <a:spLocks noGrp="1"/>
          </p:cNvSpPr>
          <p:nvPr>
            <p:ph type="body" idx="1"/>
          </p:nvPr>
        </p:nvSpPr>
        <p:spPr>
          <a:xfrm>
            <a:off x="277022" y="1656990"/>
            <a:ext cx="6379496" cy="6059118"/>
          </a:xfrm>
        </p:spPr>
        <p:txBody>
          <a:bodyPr/>
          <a:lstStyle/>
          <a:p>
            <a:r>
              <a:rPr lang="en-US" dirty="0"/>
              <a:t>Another way to strengthen outcomes is to make sure they are SMART.</a:t>
            </a:r>
          </a:p>
          <a:p>
            <a:endParaRPr lang="en-US" sz="900" dirty="0"/>
          </a:p>
          <a:p>
            <a:r>
              <a:rPr lang="en-US" dirty="0"/>
              <a:t>(Read slide</a:t>
            </a:r>
            <a:r>
              <a:rPr lang="en-US" dirty="0" smtClean="0"/>
              <a:t>)</a:t>
            </a:r>
          </a:p>
          <a:p>
            <a:endParaRPr lang="en-US" sz="800" dirty="0"/>
          </a:p>
          <a:p>
            <a:r>
              <a:rPr lang="en-US" dirty="0" smtClean="0"/>
              <a:t>S</a:t>
            </a:r>
          </a:p>
          <a:p>
            <a:pPr marL="287859" indent="-287859">
              <a:buFont typeface="Arial" pitchFamily="34" charset="0"/>
              <a:buChar char="•"/>
            </a:pPr>
            <a:r>
              <a:rPr lang="en-US" dirty="0" smtClean="0"/>
              <a:t>Who do we want to impact? Who is involved?</a:t>
            </a:r>
          </a:p>
          <a:p>
            <a:pPr marL="287859" indent="-287859">
              <a:buFont typeface="Arial" pitchFamily="34" charset="0"/>
              <a:buChar char="•"/>
            </a:pPr>
            <a:r>
              <a:rPr lang="en-US" dirty="0" smtClean="0"/>
              <a:t>What do we want to achieve?</a:t>
            </a:r>
          </a:p>
          <a:p>
            <a:pPr marL="287859" indent="-287859">
              <a:buFont typeface="Arial" pitchFamily="34" charset="0"/>
              <a:buChar char="•"/>
            </a:pPr>
            <a:r>
              <a:rPr lang="en-US" dirty="0" smtClean="0"/>
              <a:t>Where do we want this accomplishment to take place?</a:t>
            </a:r>
          </a:p>
          <a:p>
            <a:pPr marL="287859" indent="-287859">
              <a:buFont typeface="Arial" pitchFamily="34" charset="0"/>
              <a:buChar char="•"/>
            </a:pPr>
            <a:r>
              <a:rPr lang="en-US" dirty="0" smtClean="0"/>
              <a:t>Why are we working to accomplish this task?</a:t>
            </a:r>
          </a:p>
          <a:p>
            <a:pPr marL="287859" indent="-287859">
              <a:buFont typeface="Arial" pitchFamily="34" charset="0"/>
              <a:buChar char="•"/>
            </a:pPr>
            <a:r>
              <a:rPr lang="en-US" dirty="0" smtClean="0"/>
              <a:t>Which areas will be effected?</a:t>
            </a:r>
          </a:p>
          <a:p>
            <a:endParaRPr lang="en-US" sz="800" dirty="0"/>
          </a:p>
          <a:p>
            <a:r>
              <a:rPr lang="en-US" dirty="0" smtClean="0"/>
              <a:t>M</a:t>
            </a:r>
          </a:p>
          <a:p>
            <a:r>
              <a:rPr lang="en-US" dirty="0" smtClean="0"/>
              <a:t>How do you know it is progress if it is not measurable?</a:t>
            </a:r>
          </a:p>
          <a:p>
            <a:r>
              <a:rPr lang="en-US" dirty="0" smtClean="0"/>
              <a:t>Information can be collected with either or both quantitative and Qualitative methods.</a:t>
            </a:r>
          </a:p>
          <a:p>
            <a:pPr marL="287859" indent="-287859">
              <a:buFont typeface="Arial" pitchFamily="34" charset="0"/>
              <a:buChar char="•"/>
            </a:pPr>
            <a:r>
              <a:rPr lang="en-US" dirty="0" smtClean="0"/>
              <a:t>How much?</a:t>
            </a:r>
          </a:p>
          <a:p>
            <a:pPr marL="287859" indent="-287859">
              <a:buFont typeface="Arial" pitchFamily="34" charset="0"/>
              <a:buChar char="•"/>
            </a:pPr>
            <a:r>
              <a:rPr lang="en-US" dirty="0" smtClean="0"/>
              <a:t>How many?</a:t>
            </a:r>
          </a:p>
          <a:p>
            <a:pPr marL="287859" indent="-287859">
              <a:buFont typeface="Arial" pitchFamily="34" charset="0"/>
              <a:buChar char="•"/>
            </a:pPr>
            <a:r>
              <a:rPr lang="en-US" dirty="0" smtClean="0"/>
              <a:t>How will we know if we’ve achieved what we set to accomplish?</a:t>
            </a:r>
          </a:p>
          <a:p>
            <a:endParaRPr lang="en-US" sz="800" dirty="0"/>
          </a:p>
          <a:p>
            <a:r>
              <a:rPr lang="en-US" dirty="0" smtClean="0"/>
              <a:t>A</a:t>
            </a:r>
          </a:p>
          <a:p>
            <a:r>
              <a:rPr lang="en-US" dirty="0" smtClean="0"/>
              <a:t>outcomes should not be too extreme.  They should be reachable while still stretching the student/organization to do or be more. </a:t>
            </a:r>
          </a:p>
          <a:p>
            <a:pPr marL="287859" indent="-287859">
              <a:buFont typeface="Arial" pitchFamily="34" charset="0"/>
              <a:buChar char="•"/>
            </a:pPr>
            <a:r>
              <a:rPr lang="en-US" dirty="0" smtClean="0"/>
              <a:t>Can this be accomplished?</a:t>
            </a:r>
          </a:p>
          <a:p>
            <a:pPr marL="287859" indent="-287859">
              <a:buFont typeface="Arial" pitchFamily="34" charset="0"/>
              <a:buChar char="•"/>
            </a:pPr>
            <a:r>
              <a:rPr lang="en-US" dirty="0" smtClean="0"/>
              <a:t>Will this push us to be our realistic best?</a:t>
            </a:r>
          </a:p>
          <a:p>
            <a:pPr marL="287859" indent="-287859">
              <a:buFont typeface="Arial" pitchFamily="34" charset="0"/>
              <a:buChar char="•"/>
            </a:pPr>
            <a:r>
              <a:rPr lang="en-US" dirty="0" smtClean="0"/>
              <a:t>How will we achieve this?</a:t>
            </a:r>
          </a:p>
          <a:p>
            <a:pPr algn="r"/>
            <a:endParaRPr lang="en-US" sz="800" dirty="0"/>
          </a:p>
          <a:p>
            <a:r>
              <a:rPr lang="en-US" dirty="0" smtClean="0"/>
              <a:t>R</a:t>
            </a:r>
          </a:p>
          <a:p>
            <a:r>
              <a:rPr lang="en-US" dirty="0" smtClean="0"/>
              <a:t>Some tasks might be specific, measurable, and attainable; however, they may not be pertinent to moving the student/organization forward. </a:t>
            </a:r>
          </a:p>
          <a:p>
            <a:pPr marL="287859" indent="-287859">
              <a:buFont typeface="Arial" pitchFamily="34" charset="0"/>
              <a:buChar char="•"/>
            </a:pPr>
            <a:r>
              <a:rPr lang="en-US" dirty="0" smtClean="0"/>
              <a:t>Does the student/organization really need this?</a:t>
            </a:r>
          </a:p>
          <a:p>
            <a:pPr marL="287859" indent="-287859">
              <a:buFont typeface="Arial" pitchFamily="34" charset="0"/>
              <a:buChar char="•"/>
            </a:pPr>
            <a:r>
              <a:rPr lang="en-US" dirty="0" smtClean="0"/>
              <a:t>Is this effort worthwhile?</a:t>
            </a:r>
          </a:p>
          <a:p>
            <a:pPr marL="287859" indent="-287859">
              <a:buFont typeface="Arial" pitchFamily="34" charset="0"/>
              <a:buChar char="•"/>
            </a:pPr>
            <a:r>
              <a:rPr lang="en-US" dirty="0" smtClean="0"/>
              <a:t>Will this have an effect on the desired goal?</a:t>
            </a:r>
          </a:p>
          <a:p>
            <a:pPr marL="287859" indent="-287859">
              <a:buFont typeface="Arial" pitchFamily="34" charset="0"/>
              <a:buChar char="•"/>
            </a:pPr>
            <a:r>
              <a:rPr lang="en-US" dirty="0" smtClean="0"/>
              <a:t>Do the benefits of doing this outweigh the costs?</a:t>
            </a:r>
          </a:p>
          <a:p>
            <a:pPr marL="287859" indent="-287859">
              <a:buFont typeface="Arial" pitchFamily="34" charset="0"/>
              <a:buChar char="•"/>
            </a:pPr>
            <a:r>
              <a:rPr lang="en-US" dirty="0" smtClean="0"/>
              <a:t>How does the student/organization benefit from this?</a:t>
            </a:r>
          </a:p>
          <a:p>
            <a:endParaRPr lang="en-US" sz="800" dirty="0"/>
          </a:p>
          <a:p>
            <a:r>
              <a:rPr lang="en-US" dirty="0" smtClean="0"/>
              <a:t>T</a:t>
            </a:r>
          </a:p>
          <a:p>
            <a:r>
              <a:rPr lang="en-US" dirty="0" smtClean="0"/>
              <a:t>outcomes should be planned within a given timeframe.  Deadlines help with completion.</a:t>
            </a:r>
          </a:p>
          <a:p>
            <a:pPr marL="287859" indent="-287859">
              <a:buFont typeface="Arial" pitchFamily="34" charset="0"/>
              <a:buChar char="•"/>
            </a:pPr>
            <a:r>
              <a:rPr lang="en-US" dirty="0" smtClean="0"/>
              <a:t>When will the student/we do this?</a:t>
            </a:r>
          </a:p>
          <a:p>
            <a:pPr marL="287859" indent="-287859">
              <a:buFont typeface="Arial" pitchFamily="34" charset="0"/>
              <a:buChar char="•"/>
            </a:pPr>
            <a:r>
              <a:rPr lang="en-US" dirty="0" smtClean="0"/>
              <a:t>Is it feasible within the planning timeframe to do this?</a:t>
            </a:r>
          </a:p>
          <a:p>
            <a:pPr marL="287859" indent="-287859">
              <a:buFont typeface="Arial" pitchFamily="34" charset="0"/>
              <a:buChar char="•"/>
            </a:pPr>
            <a:r>
              <a:rPr lang="en-US" dirty="0" smtClean="0"/>
              <a:t>Is it the right time for the student/organization to work on this?</a:t>
            </a:r>
          </a:p>
          <a:p>
            <a:endParaRPr lang="en-US" dirty="0"/>
          </a:p>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3903331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Detailed action statement means..</a:t>
            </a:r>
            <a:r>
              <a:rPr lang="en-US" sz="1400" baseline="0" dirty="0" smtClean="0"/>
              <a:t> That the outcome is SMART and that it is clear what is being measured/assessed and that the outcome results will be useful in decision making</a:t>
            </a:r>
          </a:p>
          <a:p>
            <a:endParaRPr lang="en-US" sz="1400" dirty="0" smtClean="0"/>
          </a:p>
          <a:p>
            <a:r>
              <a:rPr lang="en-US" sz="1400" dirty="0" smtClean="0"/>
              <a:t>Guide decision making means…</a:t>
            </a:r>
            <a:r>
              <a:rPr lang="en-US" altLang="en-US" sz="1400" kern="0" dirty="0" smtClean="0">
                <a:latin typeface="Georgia" panose="02040502050405020303" pitchFamily="18" charset="0"/>
              </a:rPr>
              <a:t>What do our findings tell us about how to proceed?</a:t>
            </a:r>
          </a:p>
          <a:p>
            <a:endParaRPr lang="en-US" dirty="0"/>
          </a:p>
        </p:txBody>
      </p:sp>
      <p:sp>
        <p:nvSpPr>
          <p:cNvPr id="4" name="Slide Number Placeholder 3"/>
          <p:cNvSpPr>
            <a:spLocks noGrp="1"/>
          </p:cNvSpPr>
          <p:nvPr>
            <p:ph type="sldNum" sz="quarter" idx="10"/>
          </p:nvPr>
        </p:nvSpPr>
        <p:spPr/>
        <p:txBody>
          <a:bodyPr/>
          <a:lstStyle/>
          <a:p>
            <a:fld id="{C47A9FB7-82FB-46E2-A1BE-C1AC8D273B11}" type="slidenum">
              <a:rPr lang="en-US" smtClean="0"/>
              <a:t>34</a:t>
            </a:fld>
            <a:endParaRPr lang="en-US" dirty="0"/>
          </a:p>
        </p:txBody>
      </p:sp>
    </p:spTree>
    <p:extLst>
      <p:ext uri="{BB962C8B-B14F-4D97-AF65-F5344CB8AC3E}">
        <p14:creationId xmlns:p14="http://schemas.microsoft.com/office/powerpoint/2010/main" val="32938598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When in doubt about where to start with this process, there is always a template.  </a:t>
            </a:r>
          </a:p>
          <a:p>
            <a:endParaRPr lang="en-US" sz="1600" dirty="0"/>
          </a:p>
          <a:p>
            <a:r>
              <a:rPr lang="en-US" sz="1600" dirty="0" smtClean="0"/>
              <a:t>(</a:t>
            </a:r>
            <a:r>
              <a:rPr lang="en-US" sz="1600" dirty="0"/>
              <a:t>Read slide)</a:t>
            </a:r>
          </a:p>
          <a:p>
            <a:endParaRPr lang="en-US" dirty="0"/>
          </a:p>
        </p:txBody>
      </p:sp>
      <p:sp>
        <p:nvSpPr>
          <p:cNvPr id="4" name="Slide Number Placeholder 3"/>
          <p:cNvSpPr>
            <a:spLocks noGrp="1"/>
          </p:cNvSpPr>
          <p:nvPr>
            <p:ph type="sldNum" sz="quarter" idx="10"/>
          </p:nvPr>
        </p:nvSpPr>
        <p:spPr/>
        <p:txBody>
          <a:bodyPr/>
          <a:lstStyle/>
          <a:p>
            <a:fld id="{B3119029-80D6-4719-88BC-DDBA32BCA208}" type="slidenum">
              <a:rPr lang="en-US" smtClean="0"/>
              <a:t>35</a:t>
            </a:fld>
            <a:endParaRPr lang="en-US" dirty="0"/>
          </a:p>
        </p:txBody>
      </p:sp>
    </p:spTree>
    <p:extLst>
      <p:ext uri="{BB962C8B-B14F-4D97-AF65-F5344CB8AC3E}">
        <p14:creationId xmlns:p14="http://schemas.microsoft.com/office/powerpoint/2010/main" val="16304505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600" i="1" kern="1200" dirty="0" smtClean="0">
                <a:solidFill>
                  <a:schemeClr val="tx1"/>
                </a:solidFill>
                <a:effectLst/>
                <a:latin typeface="+mn-lt"/>
                <a:ea typeface="+mn-ea"/>
                <a:cs typeface="+mn-cs"/>
              </a:rPr>
              <a:t>Before this Part 2 breakout session ends, each department will:</a:t>
            </a:r>
            <a:endParaRPr lang="en-US" sz="1600" kern="1200" dirty="0" smtClean="0">
              <a:solidFill>
                <a:schemeClr val="tx1"/>
              </a:solidFill>
              <a:effectLst/>
              <a:latin typeface="+mn-lt"/>
              <a:ea typeface="+mn-ea"/>
              <a:cs typeface="+mn-cs"/>
            </a:endParaRPr>
          </a:p>
          <a:p>
            <a:pPr lvl="0"/>
            <a:r>
              <a:rPr lang="en-US" sz="1600" i="1" kern="1200" dirty="0" smtClean="0">
                <a:solidFill>
                  <a:schemeClr val="tx1"/>
                </a:solidFill>
                <a:effectLst/>
                <a:latin typeface="+mn-lt"/>
                <a:ea typeface="+mn-ea"/>
                <a:cs typeface="+mn-cs"/>
              </a:rPr>
              <a:t>Use the Writing Outcomes Worksheet to practice differentiating between program and learning outcomes, identify ways to improve outcomes, work through the ABCD, 3M, Bloom’s, SMART process when writing outcomes, answer part 2 questions in order to turn goal conversation from part 1 into individual outcomes for 2015-2016. </a:t>
            </a:r>
            <a:r>
              <a:rPr lang="en-US" sz="1600" i="1" u="sng" kern="1200" dirty="0" smtClean="0">
                <a:solidFill>
                  <a:schemeClr val="tx1"/>
                </a:solidFill>
                <a:effectLst/>
                <a:latin typeface="+mn-lt"/>
                <a:ea typeface="+mn-ea"/>
                <a:cs typeface="+mn-cs"/>
              </a:rPr>
              <a:t>Outcome statement with connection to AU plan will be completed on Outcome Form for </a:t>
            </a:r>
            <a:r>
              <a:rPr lang="en-US" sz="1600" b="1" i="1" u="sng" kern="1200" dirty="0" smtClean="0">
                <a:solidFill>
                  <a:schemeClr val="tx1"/>
                </a:solidFill>
                <a:effectLst/>
                <a:latin typeface="+mn-lt"/>
                <a:ea typeface="+mn-ea"/>
                <a:cs typeface="+mn-cs"/>
              </a:rPr>
              <a:t>each </a:t>
            </a:r>
            <a:r>
              <a:rPr lang="en-US" sz="1600" i="1" u="sng" kern="1200" dirty="0" smtClean="0">
                <a:solidFill>
                  <a:schemeClr val="tx1"/>
                </a:solidFill>
                <a:effectLst/>
                <a:latin typeface="+mn-lt"/>
                <a:ea typeface="+mn-ea"/>
                <a:cs typeface="+mn-cs"/>
              </a:rPr>
              <a:t>draft departmental outcome.</a:t>
            </a:r>
            <a:endParaRPr lang="en-US" sz="16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47A9FB7-82FB-46E2-A1BE-C1AC8D273B11}" type="slidenum">
              <a:rPr lang="en-US" smtClean="0"/>
              <a:t>36</a:t>
            </a:fld>
            <a:endParaRPr lang="en-US" dirty="0"/>
          </a:p>
        </p:txBody>
      </p:sp>
    </p:spTree>
    <p:extLst>
      <p:ext uri="{BB962C8B-B14F-4D97-AF65-F5344CB8AC3E}">
        <p14:creationId xmlns:p14="http://schemas.microsoft.com/office/powerpoint/2010/main" val="41752429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7A9FB7-82FB-46E2-A1BE-C1AC8D273B11}" type="slidenum">
              <a:rPr lang="en-US" smtClean="0"/>
              <a:t>37</a:t>
            </a:fld>
            <a:endParaRPr lang="en-US" dirty="0"/>
          </a:p>
        </p:txBody>
      </p:sp>
    </p:spTree>
    <p:extLst>
      <p:ext uri="{BB962C8B-B14F-4D97-AF65-F5344CB8AC3E}">
        <p14:creationId xmlns:p14="http://schemas.microsoft.com/office/powerpoint/2010/main" val="5268452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33252">
              <a:defRPr>
                <a:solidFill>
                  <a:schemeClr val="tx1"/>
                </a:solidFill>
                <a:latin typeface="Tahoma" pitchFamily="34" charset="0"/>
              </a:defRPr>
            </a:lvl1pPr>
            <a:lvl2pPr marL="742792" indent="-285690" defTabSz="933252">
              <a:defRPr>
                <a:solidFill>
                  <a:schemeClr val="tx1"/>
                </a:solidFill>
                <a:latin typeface="Tahoma" pitchFamily="34" charset="0"/>
              </a:defRPr>
            </a:lvl2pPr>
            <a:lvl3pPr marL="1142758" indent="-228552" defTabSz="933252">
              <a:defRPr>
                <a:solidFill>
                  <a:schemeClr val="tx1"/>
                </a:solidFill>
                <a:latin typeface="Tahoma" pitchFamily="34" charset="0"/>
              </a:defRPr>
            </a:lvl3pPr>
            <a:lvl4pPr marL="1599860" indent="-228552" defTabSz="933252">
              <a:defRPr>
                <a:solidFill>
                  <a:schemeClr val="tx1"/>
                </a:solidFill>
                <a:latin typeface="Tahoma" pitchFamily="34" charset="0"/>
              </a:defRPr>
            </a:lvl4pPr>
            <a:lvl5pPr marL="2056964" indent="-228552" defTabSz="933252">
              <a:defRPr>
                <a:solidFill>
                  <a:schemeClr val="tx1"/>
                </a:solidFill>
                <a:latin typeface="Tahoma" pitchFamily="34" charset="0"/>
              </a:defRPr>
            </a:lvl5pPr>
            <a:lvl6pPr marL="2514067" indent="-228552" defTabSz="933252" eaLnBrk="0" fontAlgn="base" hangingPunct="0">
              <a:spcBef>
                <a:spcPct val="0"/>
              </a:spcBef>
              <a:spcAft>
                <a:spcPct val="0"/>
              </a:spcAft>
              <a:defRPr>
                <a:solidFill>
                  <a:schemeClr val="tx1"/>
                </a:solidFill>
                <a:latin typeface="Tahoma" pitchFamily="34" charset="0"/>
              </a:defRPr>
            </a:lvl6pPr>
            <a:lvl7pPr marL="2971168" indent="-228552" defTabSz="933252" eaLnBrk="0" fontAlgn="base" hangingPunct="0">
              <a:spcBef>
                <a:spcPct val="0"/>
              </a:spcBef>
              <a:spcAft>
                <a:spcPct val="0"/>
              </a:spcAft>
              <a:defRPr>
                <a:solidFill>
                  <a:schemeClr val="tx1"/>
                </a:solidFill>
                <a:latin typeface="Tahoma" pitchFamily="34" charset="0"/>
              </a:defRPr>
            </a:lvl7pPr>
            <a:lvl8pPr marL="3428272" indent="-228552" defTabSz="933252" eaLnBrk="0" fontAlgn="base" hangingPunct="0">
              <a:spcBef>
                <a:spcPct val="0"/>
              </a:spcBef>
              <a:spcAft>
                <a:spcPct val="0"/>
              </a:spcAft>
              <a:defRPr>
                <a:solidFill>
                  <a:schemeClr val="tx1"/>
                </a:solidFill>
                <a:latin typeface="Tahoma" pitchFamily="34" charset="0"/>
              </a:defRPr>
            </a:lvl8pPr>
            <a:lvl9pPr marL="3885374" indent="-228552" defTabSz="933252" eaLnBrk="0" fontAlgn="base" hangingPunct="0">
              <a:spcBef>
                <a:spcPct val="0"/>
              </a:spcBef>
              <a:spcAft>
                <a:spcPct val="0"/>
              </a:spcAft>
              <a:defRPr>
                <a:solidFill>
                  <a:schemeClr val="tx1"/>
                </a:solidFill>
                <a:latin typeface="Tahoma" pitchFamily="34" charset="0"/>
              </a:defRPr>
            </a:lvl9pPr>
          </a:lstStyle>
          <a:p>
            <a:fld id="{70E3A5AF-2459-4A20-8F7A-B0E2DE36625B}" type="slidenum">
              <a:rPr lang="en-US" smtClean="0">
                <a:solidFill>
                  <a:prstClr val="black"/>
                </a:solidFill>
                <a:latin typeface="Arial" charset="0"/>
              </a:rPr>
              <a:pPr/>
              <a:t>38</a:t>
            </a:fld>
            <a:endParaRPr lang="en-US" dirty="0" smtClean="0">
              <a:solidFill>
                <a:prstClr val="black"/>
              </a:solidFill>
              <a:latin typeface="Arial" charset="0"/>
            </a:endParaRPr>
          </a:p>
        </p:txBody>
      </p:sp>
      <p:sp>
        <p:nvSpPr>
          <p:cNvPr id="52227" name="Slide Image Placeholder 1"/>
          <p:cNvSpPr>
            <a:spLocks noGrp="1" noRot="1" noChangeAspect="1" noTextEdit="1"/>
          </p:cNvSpPr>
          <p:nvPr>
            <p:ph type="sldImg"/>
          </p:nvPr>
        </p:nvSpPr>
        <p:spPr>
          <a:xfrm>
            <a:off x="1181100" y="696913"/>
            <a:ext cx="4648200" cy="3486150"/>
          </a:xfrm>
          <a:ln/>
        </p:spPr>
      </p:sp>
      <p:sp>
        <p:nvSpPr>
          <p:cNvPr id="52228" name="Notes Placeholder 2"/>
          <p:cNvSpPr>
            <a:spLocks noGrp="1"/>
          </p:cNvSpPr>
          <p:nvPr>
            <p:ph type="body" idx="1"/>
          </p:nvPr>
        </p:nvSpPr>
        <p:spPr>
          <a:xfrm>
            <a:off x="701676" y="4416428"/>
            <a:ext cx="5607050" cy="4183063"/>
          </a:xfrm>
          <a:noFill/>
        </p:spPr>
        <p:txBody>
          <a:bodyPr lIns="93149" tIns="46575" rIns="93149" bIns="46575"/>
          <a:lstStyle/>
          <a:p>
            <a:pPr eaLnBrk="1" hangingPunct="1"/>
            <a:r>
              <a:rPr lang="en-US" sz="1600" dirty="0"/>
              <a:t>When measuring learning outcomes, direct measures are the best approach.</a:t>
            </a:r>
          </a:p>
          <a:p>
            <a:pPr eaLnBrk="1" hangingPunct="1"/>
            <a:endParaRPr lang="en-US" sz="1600" dirty="0"/>
          </a:p>
          <a:p>
            <a:pPr eaLnBrk="1" hangingPunct="1"/>
            <a:r>
              <a:rPr lang="en-US" sz="1600" dirty="0"/>
              <a:t>(Read slide)</a:t>
            </a:r>
          </a:p>
          <a:p>
            <a:pPr eaLnBrk="1" hangingPunct="1"/>
            <a:endParaRPr lang="en-US" sz="1600" dirty="0"/>
          </a:p>
          <a:p>
            <a:pPr eaLnBrk="1" hangingPunct="1"/>
            <a:r>
              <a:rPr lang="en-US" sz="1600" dirty="0"/>
              <a:t>Examples of Direct Measures:</a:t>
            </a:r>
          </a:p>
          <a:p>
            <a:pPr eaLnBrk="1" hangingPunct="1"/>
            <a:r>
              <a:rPr lang="en-US" sz="1600" dirty="0"/>
              <a:t>Tests, essays, oral exams, case studies, projects, design competitions, simulations, writing sample, portfolio artifacts, presentations, internships or other content-related experiences, demonstration of workplace skills (rubrics)</a:t>
            </a:r>
          </a:p>
          <a:p>
            <a:pPr eaLnBrk="1" hangingPunct="1"/>
            <a:endParaRPr lang="en-US" sz="1600" dirty="0"/>
          </a:p>
          <a:p>
            <a:pPr eaLnBrk="1" hangingPunct="1"/>
            <a:r>
              <a:rPr lang="en-US" sz="1600" dirty="0"/>
              <a:t>Indirect measures:</a:t>
            </a:r>
          </a:p>
          <a:p>
            <a:pPr eaLnBrk="1" hangingPunct="1"/>
            <a:r>
              <a:rPr lang="en-US" sz="1600" dirty="0"/>
              <a:t>Grades, scores, overall activity or program assessment or evaluation, surveys, attendance or enrollment numbers</a:t>
            </a:r>
          </a:p>
          <a:p>
            <a:pPr eaLnBrk="1" hangingPunct="1"/>
            <a:endParaRPr lang="en-US" dirty="0" smtClean="0"/>
          </a:p>
        </p:txBody>
      </p:sp>
      <p:sp>
        <p:nvSpPr>
          <p:cNvPr id="52229" name="Slide Number Placeholder 3"/>
          <p:cNvSpPr txBox="1">
            <a:spLocks noGrp="1"/>
          </p:cNvSpPr>
          <p:nvPr/>
        </p:nvSpPr>
        <p:spPr bwMode="auto">
          <a:xfrm>
            <a:off x="3970342" y="8829676"/>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9" tIns="46575" rIns="93149" bIns="46575" anchor="b"/>
          <a:lstStyle>
            <a:lvl1pPr defTabSz="931863">
              <a:defRPr>
                <a:solidFill>
                  <a:schemeClr val="tx1"/>
                </a:solidFill>
                <a:latin typeface="Tahoma" pitchFamily="34" charset="0"/>
              </a:defRPr>
            </a:lvl1pPr>
            <a:lvl2pPr marL="742950" indent="-285750" defTabSz="931863">
              <a:defRPr>
                <a:solidFill>
                  <a:schemeClr val="tx1"/>
                </a:solidFill>
                <a:latin typeface="Tahoma" pitchFamily="34" charset="0"/>
              </a:defRPr>
            </a:lvl2pPr>
            <a:lvl3pPr marL="1143000" indent="-228600" defTabSz="931863">
              <a:defRPr>
                <a:solidFill>
                  <a:schemeClr val="tx1"/>
                </a:solidFill>
                <a:latin typeface="Tahoma" pitchFamily="34" charset="0"/>
              </a:defRPr>
            </a:lvl3pPr>
            <a:lvl4pPr marL="1600200" indent="-228600" defTabSz="931863">
              <a:defRPr>
                <a:solidFill>
                  <a:schemeClr val="tx1"/>
                </a:solidFill>
                <a:latin typeface="Tahoma" pitchFamily="34" charset="0"/>
              </a:defRPr>
            </a:lvl4pPr>
            <a:lvl5pPr marL="2057400" indent="-228600" defTabSz="931863">
              <a:defRPr>
                <a:solidFill>
                  <a:schemeClr val="tx1"/>
                </a:solidFill>
                <a:latin typeface="Tahoma" pitchFamily="34" charset="0"/>
              </a:defRPr>
            </a:lvl5pPr>
            <a:lvl6pPr marL="2514600" indent="-228600" defTabSz="931863" eaLnBrk="0" fontAlgn="base" hangingPunct="0">
              <a:spcBef>
                <a:spcPct val="0"/>
              </a:spcBef>
              <a:spcAft>
                <a:spcPct val="0"/>
              </a:spcAft>
              <a:defRPr>
                <a:solidFill>
                  <a:schemeClr val="tx1"/>
                </a:solidFill>
                <a:latin typeface="Tahoma" pitchFamily="34" charset="0"/>
              </a:defRPr>
            </a:lvl6pPr>
            <a:lvl7pPr marL="2971800" indent="-228600" defTabSz="931863" eaLnBrk="0" fontAlgn="base" hangingPunct="0">
              <a:spcBef>
                <a:spcPct val="0"/>
              </a:spcBef>
              <a:spcAft>
                <a:spcPct val="0"/>
              </a:spcAft>
              <a:defRPr>
                <a:solidFill>
                  <a:schemeClr val="tx1"/>
                </a:solidFill>
                <a:latin typeface="Tahoma" pitchFamily="34" charset="0"/>
              </a:defRPr>
            </a:lvl7pPr>
            <a:lvl8pPr marL="3429000" indent="-228600" defTabSz="931863" eaLnBrk="0" fontAlgn="base" hangingPunct="0">
              <a:spcBef>
                <a:spcPct val="0"/>
              </a:spcBef>
              <a:spcAft>
                <a:spcPct val="0"/>
              </a:spcAft>
              <a:defRPr>
                <a:solidFill>
                  <a:schemeClr val="tx1"/>
                </a:solidFill>
                <a:latin typeface="Tahoma" pitchFamily="34" charset="0"/>
              </a:defRPr>
            </a:lvl8pPr>
            <a:lvl9pPr marL="3886200" indent="-228600" defTabSz="931863" eaLnBrk="0" fontAlgn="base" hangingPunct="0">
              <a:spcBef>
                <a:spcPct val="0"/>
              </a:spcBef>
              <a:spcAft>
                <a:spcPct val="0"/>
              </a:spcAft>
              <a:defRPr>
                <a:solidFill>
                  <a:schemeClr val="tx1"/>
                </a:solidFill>
                <a:latin typeface="Tahoma" pitchFamily="34" charset="0"/>
              </a:defRPr>
            </a:lvl9pPr>
          </a:lstStyle>
          <a:p>
            <a:pPr algn="r"/>
            <a:fld id="{5AF9DBB3-F34B-4676-9159-07B055D7D8B9}" type="slidenum">
              <a:rPr lang="en-US" sz="1200">
                <a:solidFill>
                  <a:prstClr val="black"/>
                </a:solidFill>
                <a:latin typeface="Arial" charset="0"/>
              </a:rPr>
              <a:pPr algn="r"/>
              <a:t>38</a:t>
            </a:fld>
            <a:endParaRPr lang="en-US" sz="1200" dirty="0">
              <a:solidFill>
                <a:prstClr val="black"/>
              </a:solidFill>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Methods include: Questionnaires, interviews, focus groups, </a:t>
            </a:r>
            <a:r>
              <a:rPr lang="en-US" sz="1200" dirty="0" smtClean="0"/>
              <a:t>grades, scores, overall activity or program assessment or evaluation, surveys, attendance or enrollment numbers</a:t>
            </a:r>
          </a:p>
          <a:p>
            <a:endParaRPr lang="en-US"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F4180000-EC01-4557-B01A-549D8823B2DA}" type="slidenum">
              <a:rPr lang="en-US" smtClean="0"/>
              <a:t>39</a:t>
            </a:fld>
            <a:endParaRPr lang="en-US" dirty="0"/>
          </a:p>
        </p:txBody>
      </p:sp>
    </p:spTree>
    <p:extLst>
      <p:ext uri="{BB962C8B-B14F-4D97-AF65-F5344CB8AC3E}">
        <p14:creationId xmlns:p14="http://schemas.microsoft.com/office/powerpoint/2010/main" val="2234453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7A9FB7-82FB-46E2-A1BE-C1AC8D273B11}" type="slidenum">
              <a:rPr lang="en-US" smtClean="0"/>
              <a:t>4</a:t>
            </a:fld>
            <a:endParaRPr lang="en-US" dirty="0"/>
          </a:p>
        </p:txBody>
      </p:sp>
    </p:spTree>
    <p:extLst>
      <p:ext uri="{BB962C8B-B14F-4D97-AF65-F5344CB8AC3E}">
        <p14:creationId xmlns:p14="http://schemas.microsoft.com/office/powerpoint/2010/main" val="17110345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76400" y="696913"/>
            <a:ext cx="4152900" cy="3114675"/>
          </a:xfrm>
        </p:spPr>
      </p:sp>
      <p:sp>
        <p:nvSpPr>
          <p:cNvPr id="3" name="Notes Placeholder 2"/>
          <p:cNvSpPr>
            <a:spLocks noGrp="1"/>
          </p:cNvSpPr>
          <p:nvPr>
            <p:ph type="body" idx="1"/>
          </p:nvPr>
        </p:nvSpPr>
        <p:spPr>
          <a:xfrm>
            <a:off x="685800" y="3962400"/>
            <a:ext cx="5608320" cy="4183380"/>
          </a:xfrm>
        </p:spPr>
        <p:txBody>
          <a:bodyPr/>
          <a:lstStyle/>
          <a:p>
            <a:r>
              <a:rPr lang="en-US" sz="1400" dirty="0"/>
              <a:t>Discuss difference between qual, quant, mixed methods</a:t>
            </a:r>
          </a:p>
          <a:p>
            <a:endParaRPr lang="en-US" sz="1400" dirty="0"/>
          </a:p>
          <a:p>
            <a:pPr lvl="0"/>
            <a:r>
              <a:rPr lang="en-US" sz="1400" u="sng" dirty="0"/>
              <a:t>Quantitative Methods</a:t>
            </a:r>
            <a:r>
              <a:rPr lang="en-US" sz="1400" dirty="0"/>
              <a:t> - produce data that shares simple facts or figures</a:t>
            </a:r>
          </a:p>
          <a:p>
            <a:pPr lvl="1"/>
            <a:r>
              <a:rPr lang="en-US" sz="1400" dirty="0"/>
              <a:t>Looks at questions that concern who, what, where, when</a:t>
            </a:r>
          </a:p>
          <a:p>
            <a:pPr lvl="1"/>
            <a:r>
              <a:rPr lang="en-US" sz="1400" dirty="0"/>
              <a:t>Matches with outcomes about knowledge and comprehension (define, classify, recall, recognize)</a:t>
            </a:r>
          </a:p>
          <a:p>
            <a:pPr lvl="1"/>
            <a:r>
              <a:rPr lang="en-US" sz="1400" dirty="0"/>
              <a:t>Examples of quantitative methods: survey, existing data, rubric (if assigning #’s), tracking system, observation, document analysis, KPI</a:t>
            </a:r>
          </a:p>
          <a:p>
            <a:pPr lvl="1"/>
            <a:endParaRPr lang="en-US" sz="1400" dirty="0"/>
          </a:p>
          <a:p>
            <a:pPr lvl="0"/>
            <a:r>
              <a:rPr lang="en-US" sz="1400" u="sng" dirty="0"/>
              <a:t>Qualitative Methods</a:t>
            </a:r>
            <a:r>
              <a:rPr lang="en-US" sz="1400" dirty="0"/>
              <a:t> - produce data with more depth and description</a:t>
            </a:r>
          </a:p>
          <a:p>
            <a:pPr lvl="0"/>
            <a:r>
              <a:rPr lang="en-US" sz="1400" dirty="0"/>
              <a:t>Looks at questions that concern why and/or how</a:t>
            </a:r>
          </a:p>
          <a:p>
            <a:pPr lvl="0"/>
            <a:r>
              <a:rPr lang="en-US" sz="1400" dirty="0"/>
              <a:t>Matches with outcomes about application, analysis, synthesis, evaluation</a:t>
            </a:r>
          </a:p>
          <a:p>
            <a:pPr lvl="0"/>
            <a:r>
              <a:rPr lang="en-US" sz="1400" dirty="0"/>
              <a:t>Examples of qualitative methods: focus group/interview, portfolio, rubric (if descriptive), visual methods, one-minute assessment, open-ended survey question, observation, document analysis, case study</a:t>
            </a:r>
          </a:p>
          <a:p>
            <a:pPr lvl="0"/>
            <a:endParaRPr lang="en-US" sz="1400" dirty="0"/>
          </a:p>
          <a:p>
            <a:pPr lvl="0"/>
            <a:r>
              <a:rPr lang="en-US" sz="1400" u="sng" dirty="0"/>
              <a:t>Mixed Methods</a:t>
            </a:r>
            <a:r>
              <a:rPr lang="en-US" sz="1400" dirty="0"/>
              <a:t> - assessment is not always completed with just one method</a:t>
            </a:r>
          </a:p>
          <a:p>
            <a:pPr lvl="0"/>
            <a:r>
              <a:rPr lang="en-US" sz="1400" dirty="0"/>
              <a:t>For example, a social responsibility outcome such as “student articulates the unfair, unjust, or uncivil behavior of other individuals or groups,” might best be assessed through interview or focus group and through rating a role play exercise on a rubric.</a:t>
            </a:r>
          </a:p>
          <a:p>
            <a:endParaRPr lang="en-US" sz="1400" dirty="0"/>
          </a:p>
        </p:txBody>
      </p:sp>
      <p:sp>
        <p:nvSpPr>
          <p:cNvPr id="4" name="Slide Number Placeholder 3"/>
          <p:cNvSpPr>
            <a:spLocks noGrp="1"/>
          </p:cNvSpPr>
          <p:nvPr>
            <p:ph type="sldNum" sz="quarter" idx="10"/>
          </p:nvPr>
        </p:nvSpPr>
        <p:spPr/>
        <p:txBody>
          <a:bodyPr/>
          <a:lstStyle/>
          <a:p>
            <a:fld id="{C47A9FB7-82FB-46E2-A1BE-C1AC8D273B11}" type="slidenum">
              <a:rPr lang="en-US" smtClean="0"/>
              <a:t>40</a:t>
            </a:fld>
            <a:endParaRPr lang="en-US" dirty="0"/>
          </a:p>
        </p:txBody>
      </p:sp>
    </p:spTree>
    <p:extLst>
      <p:ext uri="{BB962C8B-B14F-4D97-AF65-F5344CB8AC3E}">
        <p14:creationId xmlns:p14="http://schemas.microsoft.com/office/powerpoint/2010/main" val="3952300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Enlist the help of experts and utilize software such as Qualtrics, SurveyMonkey, Campus Labs</a:t>
            </a:r>
          </a:p>
          <a:p>
            <a:endParaRPr lang="en-US" sz="1400" dirty="0"/>
          </a:p>
          <a:p>
            <a:r>
              <a:rPr lang="en-US" sz="1400" dirty="0"/>
              <a:t>Validity </a:t>
            </a:r>
          </a:p>
          <a:p>
            <a:pPr lvl="1"/>
            <a:r>
              <a:rPr lang="en-US" sz="1400" dirty="0"/>
              <a:t>Construct – congruence between meaning of the construct and the item</a:t>
            </a:r>
          </a:p>
          <a:p>
            <a:pPr lvl="1"/>
            <a:r>
              <a:rPr lang="en-US" sz="1400" dirty="0"/>
              <a:t>Criterion – how dependable is the relationship between the scores on an instrument and a particular future outcome?</a:t>
            </a:r>
          </a:p>
          <a:p>
            <a:pPr lvl="1"/>
            <a:r>
              <a:rPr lang="en-US" sz="1400" dirty="0"/>
              <a:t>Content – overall match between the content of the instrument and the content of the curriculum. (p. 77)</a:t>
            </a:r>
          </a:p>
          <a:p>
            <a:endParaRPr lang="en-US" dirty="0"/>
          </a:p>
        </p:txBody>
      </p:sp>
      <p:sp>
        <p:nvSpPr>
          <p:cNvPr id="4" name="Slide Number Placeholder 3"/>
          <p:cNvSpPr>
            <a:spLocks noGrp="1"/>
          </p:cNvSpPr>
          <p:nvPr>
            <p:ph type="sldNum" sz="quarter" idx="10"/>
          </p:nvPr>
        </p:nvSpPr>
        <p:spPr/>
        <p:txBody>
          <a:bodyPr/>
          <a:lstStyle/>
          <a:p>
            <a:fld id="{F4180000-EC01-4557-B01A-549D8823B2DA}" type="slidenum">
              <a:rPr lang="en-US" smtClean="0"/>
              <a:t>41</a:t>
            </a:fld>
            <a:endParaRPr lang="en-US" dirty="0"/>
          </a:p>
        </p:txBody>
      </p:sp>
    </p:spTree>
    <p:extLst>
      <p:ext uri="{BB962C8B-B14F-4D97-AF65-F5344CB8AC3E}">
        <p14:creationId xmlns:p14="http://schemas.microsoft.com/office/powerpoint/2010/main" val="22316385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baseline</a:t>
            </a:r>
            <a:r>
              <a:rPr lang="en-US" baseline="0" dirty="0" smtClean="0"/>
              <a:t> sample size calculator</a:t>
            </a:r>
          </a:p>
          <a:p>
            <a:endParaRPr lang="en-US" baseline="0" dirty="0" smtClean="0"/>
          </a:p>
          <a:p>
            <a:r>
              <a:rPr lang="en-US" baseline="0" dirty="0" smtClean="0"/>
              <a:t>Ex: (show if there is time)</a:t>
            </a:r>
          </a:p>
          <a:p>
            <a:r>
              <a:rPr lang="en-US" baseline="0" dirty="0" smtClean="0"/>
              <a:t>95% confidence level  </a:t>
            </a:r>
          </a:p>
          <a:p>
            <a:r>
              <a:rPr lang="en-US" baseline="0" dirty="0" smtClean="0"/>
              <a:t>5% confidence interval (the larger the sample size the smaller the sampling error)</a:t>
            </a:r>
          </a:p>
          <a:p>
            <a:r>
              <a:rPr lang="en-US" baseline="0" dirty="0" smtClean="0"/>
              <a:t>20% estimated response rate</a:t>
            </a:r>
            <a:endParaRPr lang="en-US" dirty="0"/>
          </a:p>
        </p:txBody>
      </p:sp>
      <p:sp>
        <p:nvSpPr>
          <p:cNvPr id="4" name="Slide Number Placeholder 3"/>
          <p:cNvSpPr>
            <a:spLocks noGrp="1"/>
          </p:cNvSpPr>
          <p:nvPr>
            <p:ph type="sldNum" sz="quarter" idx="10"/>
          </p:nvPr>
        </p:nvSpPr>
        <p:spPr/>
        <p:txBody>
          <a:bodyPr/>
          <a:lstStyle/>
          <a:p>
            <a:fld id="{F4180000-EC01-4557-B01A-549D8823B2DA}" type="slidenum">
              <a:rPr lang="en-US" smtClean="0"/>
              <a:t>42</a:t>
            </a:fld>
            <a:endParaRPr lang="en-US" dirty="0"/>
          </a:p>
        </p:txBody>
      </p:sp>
    </p:spTree>
    <p:extLst>
      <p:ext uri="{BB962C8B-B14F-4D97-AF65-F5344CB8AC3E}">
        <p14:creationId xmlns:p14="http://schemas.microsoft.com/office/powerpoint/2010/main" val="18688712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7A9FB7-82FB-46E2-A1BE-C1AC8D273B11}" type="slidenum">
              <a:rPr lang="en-US" smtClean="0"/>
              <a:t>43</a:t>
            </a:fld>
            <a:endParaRPr lang="en-US" dirty="0"/>
          </a:p>
        </p:txBody>
      </p:sp>
    </p:spTree>
    <p:extLst>
      <p:ext uri="{BB962C8B-B14F-4D97-AF65-F5344CB8AC3E}">
        <p14:creationId xmlns:p14="http://schemas.microsoft.com/office/powerpoint/2010/main" val="30914655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7A9FB7-82FB-46E2-A1BE-C1AC8D273B11}" type="slidenum">
              <a:rPr lang="en-US" smtClean="0"/>
              <a:t>44</a:t>
            </a:fld>
            <a:endParaRPr lang="en-US" dirty="0"/>
          </a:p>
        </p:txBody>
      </p:sp>
    </p:spTree>
    <p:extLst>
      <p:ext uri="{BB962C8B-B14F-4D97-AF65-F5344CB8AC3E}">
        <p14:creationId xmlns:p14="http://schemas.microsoft.com/office/powerpoint/2010/main" val="34345295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7A9FB7-82FB-46E2-A1BE-C1AC8D273B11}" type="slidenum">
              <a:rPr lang="en-US" smtClean="0"/>
              <a:t>45</a:t>
            </a:fld>
            <a:endParaRPr lang="en-US" dirty="0"/>
          </a:p>
        </p:txBody>
      </p:sp>
    </p:spTree>
    <p:extLst>
      <p:ext uri="{BB962C8B-B14F-4D97-AF65-F5344CB8AC3E}">
        <p14:creationId xmlns:p14="http://schemas.microsoft.com/office/powerpoint/2010/main" val="1839786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7A9FB7-82FB-46E2-A1BE-C1AC8D273B11}" type="slidenum">
              <a:rPr lang="en-US" smtClean="0"/>
              <a:t>46</a:t>
            </a:fld>
            <a:endParaRPr lang="en-US" dirty="0"/>
          </a:p>
        </p:txBody>
      </p:sp>
    </p:spTree>
    <p:extLst>
      <p:ext uri="{BB962C8B-B14F-4D97-AF65-F5344CB8AC3E}">
        <p14:creationId xmlns:p14="http://schemas.microsoft.com/office/powerpoint/2010/main" val="367905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7A9FB7-82FB-46E2-A1BE-C1AC8D273B11}" type="slidenum">
              <a:rPr lang="en-US" smtClean="0"/>
              <a:t>47</a:t>
            </a:fld>
            <a:endParaRPr lang="en-US" dirty="0"/>
          </a:p>
        </p:txBody>
      </p:sp>
    </p:spTree>
    <p:extLst>
      <p:ext uri="{BB962C8B-B14F-4D97-AF65-F5344CB8AC3E}">
        <p14:creationId xmlns:p14="http://schemas.microsoft.com/office/powerpoint/2010/main" val="13783535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7A9FB7-82FB-46E2-A1BE-C1AC8D273B11}" type="slidenum">
              <a:rPr lang="en-US" smtClean="0"/>
              <a:t>48</a:t>
            </a:fld>
            <a:endParaRPr lang="en-US" dirty="0"/>
          </a:p>
        </p:txBody>
      </p:sp>
    </p:spTree>
    <p:extLst>
      <p:ext uri="{BB962C8B-B14F-4D97-AF65-F5344CB8AC3E}">
        <p14:creationId xmlns:p14="http://schemas.microsoft.com/office/powerpoint/2010/main" val="13513435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7A9FB7-82FB-46E2-A1BE-C1AC8D273B11}" type="slidenum">
              <a:rPr lang="en-US" smtClean="0"/>
              <a:t>49</a:t>
            </a:fld>
            <a:endParaRPr lang="en-US" dirty="0"/>
          </a:p>
        </p:txBody>
      </p:sp>
    </p:spTree>
    <p:extLst>
      <p:ext uri="{BB962C8B-B14F-4D97-AF65-F5344CB8AC3E}">
        <p14:creationId xmlns:p14="http://schemas.microsoft.com/office/powerpoint/2010/main" val="3793541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7A9FB7-82FB-46E2-A1BE-C1AC8D273B11}" type="slidenum">
              <a:rPr lang="en-US" smtClean="0"/>
              <a:t>5</a:t>
            </a:fld>
            <a:endParaRPr lang="en-US" dirty="0"/>
          </a:p>
        </p:txBody>
      </p:sp>
    </p:spTree>
    <p:extLst>
      <p:ext uri="{BB962C8B-B14F-4D97-AF65-F5344CB8AC3E}">
        <p14:creationId xmlns:p14="http://schemas.microsoft.com/office/powerpoint/2010/main" val="35573851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7A9FB7-82FB-46E2-A1BE-C1AC8D273B11}" type="slidenum">
              <a:rPr lang="en-US" smtClean="0"/>
              <a:t>50</a:t>
            </a:fld>
            <a:endParaRPr lang="en-US" dirty="0"/>
          </a:p>
        </p:txBody>
      </p:sp>
    </p:spTree>
    <p:extLst>
      <p:ext uri="{BB962C8B-B14F-4D97-AF65-F5344CB8AC3E}">
        <p14:creationId xmlns:p14="http://schemas.microsoft.com/office/powerpoint/2010/main" val="4247128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7A9FB7-82FB-46E2-A1BE-C1AC8D273B11}" type="slidenum">
              <a:rPr lang="en-US" smtClean="0"/>
              <a:t>51</a:t>
            </a:fld>
            <a:endParaRPr lang="en-US" dirty="0"/>
          </a:p>
        </p:txBody>
      </p:sp>
    </p:spTree>
    <p:extLst>
      <p:ext uri="{BB962C8B-B14F-4D97-AF65-F5344CB8AC3E}">
        <p14:creationId xmlns:p14="http://schemas.microsoft.com/office/powerpoint/2010/main" val="3824844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7A9FB7-82FB-46E2-A1BE-C1AC8D273B11}" type="slidenum">
              <a:rPr lang="en-US" smtClean="0"/>
              <a:t>52</a:t>
            </a:fld>
            <a:endParaRPr lang="en-US" dirty="0"/>
          </a:p>
        </p:txBody>
      </p:sp>
    </p:spTree>
    <p:extLst>
      <p:ext uri="{BB962C8B-B14F-4D97-AF65-F5344CB8AC3E}">
        <p14:creationId xmlns:p14="http://schemas.microsoft.com/office/powerpoint/2010/main" val="26271469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7A9FB7-82FB-46E2-A1BE-C1AC8D273B11}" type="slidenum">
              <a:rPr lang="en-US" smtClean="0"/>
              <a:t>53</a:t>
            </a:fld>
            <a:endParaRPr lang="en-US" dirty="0"/>
          </a:p>
        </p:txBody>
      </p:sp>
    </p:spTree>
    <p:extLst>
      <p:ext uri="{BB962C8B-B14F-4D97-AF65-F5344CB8AC3E}">
        <p14:creationId xmlns:p14="http://schemas.microsoft.com/office/powerpoint/2010/main" val="19373068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i="1" kern="1200" dirty="0" smtClean="0">
                <a:solidFill>
                  <a:schemeClr val="tx1"/>
                </a:solidFill>
                <a:effectLst/>
                <a:latin typeface="+mn-lt"/>
                <a:ea typeface="+mn-ea"/>
                <a:cs typeface="+mn-cs"/>
              </a:rPr>
              <a:t>Before this Part 3 breakout session ends, each department will:</a:t>
            </a:r>
            <a:endParaRPr lang="en-US" sz="1400" kern="1200" dirty="0" smtClean="0">
              <a:solidFill>
                <a:schemeClr val="tx1"/>
              </a:solidFill>
              <a:effectLst/>
              <a:latin typeface="+mn-lt"/>
              <a:ea typeface="+mn-ea"/>
              <a:cs typeface="+mn-cs"/>
            </a:endParaRPr>
          </a:p>
          <a:p>
            <a:pPr lvl="0"/>
            <a:r>
              <a:rPr lang="en-US" sz="1400" i="1" kern="1200" dirty="0" smtClean="0">
                <a:solidFill>
                  <a:schemeClr val="tx1"/>
                </a:solidFill>
                <a:effectLst/>
                <a:latin typeface="+mn-lt"/>
                <a:ea typeface="+mn-ea"/>
                <a:cs typeface="+mn-cs"/>
              </a:rPr>
              <a:t>Use the Selecting A Method Worksheet and Decision Tree to answer questions about choosing appropriate method/s for each outcome and to help with determining necessary action steps to achieve the outcome.  </a:t>
            </a:r>
            <a:r>
              <a:rPr lang="en-US" sz="1400" i="1" u="sng" kern="1200" dirty="0" smtClean="0">
                <a:solidFill>
                  <a:schemeClr val="tx1"/>
                </a:solidFill>
                <a:effectLst/>
                <a:latin typeface="+mn-lt"/>
                <a:ea typeface="+mn-ea"/>
                <a:cs typeface="+mn-cs"/>
              </a:rPr>
              <a:t>Upon completion of Part 3, departments will add action steps and method/s to the Outcome Form for each of their outcomes.  Completed Outcome Forms will be turned in to Abby. </a:t>
            </a:r>
            <a:r>
              <a:rPr lang="en-US" sz="1400" i="1" kern="1200" dirty="0" smtClean="0">
                <a:solidFill>
                  <a:schemeClr val="tx1"/>
                </a:solidFill>
                <a:effectLst/>
                <a:latin typeface="+mn-lt"/>
                <a:ea typeface="+mn-ea"/>
                <a:cs typeface="+mn-cs"/>
              </a:rPr>
              <a:t>(Selecting a Method Worksheet, Decision Tree, Presentation slides, Outcome Form) </a:t>
            </a:r>
          </a:p>
          <a:p>
            <a:pPr lvl="0"/>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47A9FB7-82FB-46E2-A1BE-C1AC8D273B11}" type="slidenum">
              <a:rPr lang="en-US" smtClean="0"/>
              <a:t>54</a:t>
            </a:fld>
            <a:endParaRPr lang="en-US" dirty="0"/>
          </a:p>
        </p:txBody>
      </p:sp>
    </p:spTree>
    <p:extLst>
      <p:ext uri="{BB962C8B-B14F-4D97-AF65-F5344CB8AC3E}">
        <p14:creationId xmlns:p14="http://schemas.microsoft.com/office/powerpoint/2010/main" val="25813536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119029-80D6-4719-88BC-DDBA32BCA208}"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18919735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Example of a rubric.</a:t>
            </a:r>
          </a:p>
          <a:p>
            <a:endParaRPr lang="en-US" sz="1600" dirty="0"/>
          </a:p>
          <a:p>
            <a:r>
              <a:rPr lang="en-US" sz="1600" dirty="0"/>
              <a:t>Scale is across the top</a:t>
            </a:r>
          </a:p>
          <a:p>
            <a:endParaRPr lang="en-US" sz="1600" dirty="0"/>
          </a:p>
          <a:p>
            <a:r>
              <a:rPr lang="en-US" sz="1600" dirty="0"/>
              <a:t>Items/criteria are the left</a:t>
            </a:r>
          </a:p>
          <a:p>
            <a:endParaRPr lang="en-US" sz="1600" dirty="0"/>
          </a:p>
          <a:p>
            <a:r>
              <a:rPr lang="en-US" sz="1600" dirty="0"/>
              <a:t>(GIVE HANDOUTS OF RUBRIC WITH BOTH ORANGE AND BLUE HEADINGS )</a:t>
            </a:r>
          </a:p>
        </p:txBody>
      </p:sp>
      <p:sp>
        <p:nvSpPr>
          <p:cNvPr id="4" name="Slide Number Placeholder 3"/>
          <p:cNvSpPr>
            <a:spLocks noGrp="1"/>
          </p:cNvSpPr>
          <p:nvPr>
            <p:ph type="sldNum" sz="quarter" idx="10"/>
          </p:nvPr>
        </p:nvSpPr>
        <p:spPr/>
        <p:txBody>
          <a:bodyPr/>
          <a:lstStyle/>
          <a:p>
            <a:fld id="{47FD2514-BAFE-4482-AA21-C2E5EEE11220}"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37998860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119029-80D6-4719-88BC-DDBA32BCA208}"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20315670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(Discuss findings from last </a:t>
            </a:r>
            <a:r>
              <a:rPr lang="en-US" sz="1600" dirty="0" smtClean="0"/>
              <a:t>two years)</a:t>
            </a:r>
            <a:endParaRPr lang="en-US" sz="1600" dirty="0"/>
          </a:p>
          <a:p>
            <a:endParaRPr lang="en-US" sz="1600" dirty="0"/>
          </a:p>
          <a:p>
            <a:r>
              <a:rPr lang="en-US" sz="1600" dirty="0"/>
              <a:t>(Ask participants if there were any shifts)</a:t>
            </a:r>
          </a:p>
        </p:txBody>
      </p:sp>
      <p:sp>
        <p:nvSpPr>
          <p:cNvPr id="4" name="Slide Number Placeholder 3"/>
          <p:cNvSpPr>
            <a:spLocks noGrp="1"/>
          </p:cNvSpPr>
          <p:nvPr>
            <p:ph type="sldNum" sz="quarter" idx="10"/>
          </p:nvPr>
        </p:nvSpPr>
        <p:spPr/>
        <p:txBody>
          <a:bodyPr/>
          <a:lstStyle/>
          <a:p>
            <a:fld id="{47FD2514-BAFE-4482-AA21-C2E5EEE11220}"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379988608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7A9FB7-82FB-46E2-A1BE-C1AC8D273B11}" type="slidenum">
              <a:rPr lang="en-US" smtClean="0"/>
              <a:t>59</a:t>
            </a:fld>
            <a:endParaRPr lang="en-US" dirty="0"/>
          </a:p>
        </p:txBody>
      </p:sp>
    </p:spTree>
    <p:extLst>
      <p:ext uri="{BB962C8B-B14F-4D97-AF65-F5344CB8AC3E}">
        <p14:creationId xmlns:p14="http://schemas.microsoft.com/office/powerpoint/2010/main" val="2435098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7A9FB7-82FB-46E2-A1BE-C1AC8D273B11}" type="slidenum">
              <a:rPr lang="en-US" smtClean="0"/>
              <a:t>6</a:t>
            </a:fld>
            <a:endParaRPr lang="en-US" dirty="0"/>
          </a:p>
        </p:txBody>
      </p:sp>
    </p:spTree>
    <p:extLst>
      <p:ext uri="{BB962C8B-B14F-4D97-AF65-F5344CB8AC3E}">
        <p14:creationId xmlns:p14="http://schemas.microsoft.com/office/powerpoint/2010/main" val="109173351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119029-80D6-4719-88BC-DDBA32BCA208}" type="slidenum">
              <a:rPr lang="en-US" smtClean="0">
                <a:solidFill>
                  <a:prstClr val="black"/>
                </a:solidFill>
              </a:rPr>
              <a:pPr/>
              <a:t>60</a:t>
            </a:fld>
            <a:endParaRPr lang="en-US" dirty="0">
              <a:solidFill>
                <a:prstClr val="black"/>
              </a:solidFill>
            </a:endParaRPr>
          </a:p>
        </p:txBody>
      </p:sp>
    </p:spTree>
    <p:extLst>
      <p:ext uri="{BB962C8B-B14F-4D97-AF65-F5344CB8AC3E}">
        <p14:creationId xmlns:p14="http://schemas.microsoft.com/office/powerpoint/2010/main" val="233467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7A9FB7-82FB-46E2-A1BE-C1AC8D273B11}" type="slidenum">
              <a:rPr lang="en-US" smtClean="0"/>
              <a:t>7</a:t>
            </a:fld>
            <a:endParaRPr lang="en-US" dirty="0"/>
          </a:p>
        </p:txBody>
      </p:sp>
    </p:spTree>
    <p:extLst>
      <p:ext uri="{BB962C8B-B14F-4D97-AF65-F5344CB8AC3E}">
        <p14:creationId xmlns:p14="http://schemas.microsoft.com/office/powerpoint/2010/main" val="4060003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7A9FB7-82FB-46E2-A1BE-C1AC8D273B11}" type="slidenum">
              <a:rPr lang="en-US" smtClean="0"/>
              <a:t>8</a:t>
            </a:fld>
            <a:endParaRPr lang="en-US" dirty="0"/>
          </a:p>
        </p:txBody>
      </p:sp>
    </p:spTree>
    <p:extLst>
      <p:ext uri="{BB962C8B-B14F-4D97-AF65-F5344CB8AC3E}">
        <p14:creationId xmlns:p14="http://schemas.microsoft.com/office/powerpoint/2010/main" val="1962330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7A9FB7-82FB-46E2-A1BE-C1AC8D273B11}" type="slidenum">
              <a:rPr lang="en-US" smtClean="0"/>
              <a:t>9</a:t>
            </a:fld>
            <a:endParaRPr lang="en-US" dirty="0"/>
          </a:p>
        </p:txBody>
      </p:sp>
    </p:spTree>
    <p:extLst>
      <p:ext uri="{BB962C8B-B14F-4D97-AF65-F5344CB8AC3E}">
        <p14:creationId xmlns:p14="http://schemas.microsoft.com/office/powerpoint/2010/main" val="712492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DEB8C87-813D-4BE3-9C5F-F21D963C85F8}" type="datetimeFigureOut">
              <a:rPr lang="en-US" smtClean="0"/>
              <a:t>6/25/2015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E9178-71B0-47FF-8870-C147259D3366}" type="slidenum">
              <a:rPr lang="en-US" smtClean="0"/>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B8C87-813D-4BE3-9C5F-F21D963C85F8}" type="datetimeFigureOut">
              <a:rPr lang="en-US" smtClean="0"/>
              <a:t>6/25/2015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E9178-71B0-47FF-8870-C147259D336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EB8C87-813D-4BE3-9C5F-F21D963C85F8}" type="datetimeFigureOut">
              <a:rPr lang="en-US" smtClean="0"/>
              <a:t>6/25/2015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E9178-71B0-47FF-8870-C147259D3366}"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DC8F2899-35D1-490C-9F0D-7EB91749FDFB}" type="datetimeFigureOut">
              <a:rPr lang="en-US" smtClean="0"/>
              <a:pPr/>
              <a:t>6/25/2015</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9E97503-19EF-49DC-9D6C-A4EA7A032FDE}" type="slidenum">
              <a:rPr lang="en-US" smtClean="0">
                <a:solidFill>
                  <a:srgbClr val="313340">
                    <a:shade val="75000"/>
                  </a:srgbClr>
                </a:solidFill>
              </a:rPr>
              <a:pPr/>
              <a:t>‹#›</a:t>
            </a:fld>
            <a:endParaRPr lang="en-US" dirty="0">
              <a:solidFill>
                <a:srgbClr val="313340">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32737147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C8F2899-35D1-490C-9F0D-7EB91749FDFB}" type="datetimeFigureOut">
              <a:rPr lang="en-US" smtClean="0"/>
              <a:pPr/>
              <a:t>6/25/2015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09E97503-19EF-49DC-9D6C-A4EA7A032FDE}" type="slidenum">
              <a:rPr lang="en-US" smtClean="0">
                <a:solidFill>
                  <a:srgbClr val="313340">
                    <a:shade val="75000"/>
                  </a:srgbClr>
                </a:solidFill>
              </a:rPr>
              <a:pPr/>
              <a:t>‹#›</a:t>
            </a:fld>
            <a:endParaRPr lang="en-US" dirty="0">
              <a:solidFill>
                <a:srgbClr val="313340">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162419381"/>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DC8F2899-35D1-490C-9F0D-7EB91749FDFB}" type="datetimeFigureOut">
              <a:rPr lang="en-US" smtClean="0"/>
              <a:pPr/>
              <a:t>6/25/2015</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9E97503-19EF-49DC-9D6C-A4EA7A032FDE}" type="slidenum">
              <a:rPr lang="en-US" smtClean="0">
                <a:solidFill>
                  <a:srgbClr val="313340">
                    <a:shade val="75000"/>
                  </a:srgbClr>
                </a:solidFill>
              </a:rPr>
              <a:pPr/>
              <a:t>‹#›</a:t>
            </a:fld>
            <a:endParaRPr lang="en-US" dirty="0">
              <a:solidFill>
                <a:srgbClr val="313340">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338341649"/>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DC8F2899-35D1-490C-9F0D-7EB91749FDFB}" type="datetimeFigureOut">
              <a:rPr lang="en-US" smtClean="0"/>
              <a:pPr/>
              <a:t>6/25/2015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9E97503-19EF-49DC-9D6C-A4EA7A032FDE}" type="slidenum">
              <a:rPr lang="en-US" smtClean="0">
                <a:solidFill>
                  <a:srgbClr val="313340">
                    <a:shade val="75000"/>
                  </a:srgbClr>
                </a:solidFill>
              </a:rPr>
              <a:pPr/>
              <a:t>‹#›</a:t>
            </a:fld>
            <a:endParaRPr lang="en-US" dirty="0">
              <a:solidFill>
                <a:srgbClr val="313340">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77813169"/>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C8F2899-35D1-490C-9F0D-7EB91749FDFB}" type="datetimeFigureOut">
              <a:rPr lang="en-US" smtClean="0"/>
              <a:pPr/>
              <a:t>6/25/2015</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09E97503-19EF-49DC-9D6C-A4EA7A032FDE}" type="slidenum">
              <a:rPr lang="en-US" smtClean="0">
                <a:solidFill>
                  <a:srgbClr val="313340">
                    <a:shade val="75000"/>
                  </a:srgbClr>
                </a:solidFill>
              </a:rPr>
              <a:pPr/>
              <a:t>‹#›</a:t>
            </a:fld>
            <a:endParaRPr lang="en-US" dirty="0">
              <a:solidFill>
                <a:srgbClr val="313340">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3503885127"/>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C8F2899-35D1-490C-9F0D-7EB91749FDFB}" type="datetimeFigureOut">
              <a:rPr lang="en-US" smtClean="0"/>
              <a:pPr/>
              <a:t>6/25/2015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09E97503-19EF-49DC-9D6C-A4EA7A032FDE}" type="slidenum">
              <a:rPr lang="en-US" smtClean="0">
                <a:solidFill>
                  <a:srgbClr val="313340">
                    <a:shade val="75000"/>
                  </a:srgbClr>
                </a:solidFill>
              </a:rPr>
              <a:pPr/>
              <a:t>‹#›</a:t>
            </a:fld>
            <a:endParaRPr lang="en-US" dirty="0">
              <a:solidFill>
                <a:srgbClr val="313340">
                  <a:shade val="75000"/>
                </a:srgbClr>
              </a:solidFill>
            </a:endParaRPr>
          </a:p>
        </p:txBody>
      </p:sp>
    </p:spTree>
    <p:extLst>
      <p:ext uri="{BB962C8B-B14F-4D97-AF65-F5344CB8AC3E}">
        <p14:creationId xmlns:p14="http://schemas.microsoft.com/office/powerpoint/2010/main" val="30717829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DC8F2899-35D1-490C-9F0D-7EB91749FDFB}" type="datetimeFigureOut">
              <a:rPr lang="en-US" smtClean="0"/>
              <a:pPr/>
              <a:t>6/25/2015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09E97503-19EF-49DC-9D6C-A4EA7A032FDE}" type="slidenum">
              <a:rPr lang="en-US" smtClean="0"/>
              <a:pPr/>
              <a:t>‹#›</a:t>
            </a:fld>
            <a:endParaRPr lang="en-US" dirty="0"/>
          </a:p>
        </p:txBody>
      </p:sp>
    </p:spTree>
    <p:extLst>
      <p:ext uri="{BB962C8B-B14F-4D97-AF65-F5344CB8AC3E}">
        <p14:creationId xmlns:p14="http://schemas.microsoft.com/office/powerpoint/2010/main" val="7792241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09E97503-19EF-49DC-9D6C-A4EA7A032FDE}" type="slidenum">
              <a:rPr lang="en-US" smtClean="0">
                <a:solidFill>
                  <a:srgbClr val="313340">
                    <a:shade val="75000"/>
                  </a:srgbClr>
                </a:solidFill>
              </a:rPr>
              <a:pPr/>
              <a:t>‹#›</a:t>
            </a:fld>
            <a:endParaRPr lang="en-US" dirty="0">
              <a:solidFill>
                <a:srgbClr val="313340">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Date Placeholder 4"/>
          <p:cNvSpPr>
            <a:spLocks noGrp="1"/>
          </p:cNvSpPr>
          <p:nvPr>
            <p:ph type="dt" sz="half" idx="10"/>
          </p:nvPr>
        </p:nvSpPr>
        <p:spPr/>
        <p:txBody>
          <a:bodyPr/>
          <a:lstStyle/>
          <a:p>
            <a:fld id="{DC8F2899-35D1-490C-9F0D-7EB91749FDFB}" type="datetimeFigureOut">
              <a:rPr lang="en-US" smtClean="0"/>
              <a:pPr/>
              <a:t>6/25/2015</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extLst>
      <p:ext uri="{BB962C8B-B14F-4D97-AF65-F5344CB8AC3E}">
        <p14:creationId xmlns:p14="http://schemas.microsoft.com/office/powerpoint/2010/main" val="74775924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B8C87-813D-4BE3-9C5F-F21D963C85F8}" type="datetimeFigureOut">
              <a:rPr lang="en-US" smtClean="0"/>
              <a:t>6/25/2015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E9178-71B0-47FF-8870-C147259D3366}"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09E97503-19EF-49DC-9D6C-A4EA7A032FDE}" type="slidenum">
              <a:rPr lang="en-US" smtClean="0">
                <a:solidFill>
                  <a:srgbClr val="313340">
                    <a:shade val="75000"/>
                  </a:srgbClr>
                </a:solidFill>
              </a:rPr>
              <a:pPr/>
              <a:t>‹#›</a:t>
            </a:fld>
            <a:endParaRPr lang="en-US" dirty="0">
              <a:solidFill>
                <a:srgbClr val="313340">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DC8F2899-35D1-490C-9F0D-7EB91749FDFB}" type="datetimeFigureOut">
              <a:rPr lang="en-US" smtClean="0"/>
              <a:pPr/>
              <a:t>6/25/2015</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extLst>
      <p:ext uri="{BB962C8B-B14F-4D97-AF65-F5344CB8AC3E}">
        <p14:creationId xmlns:p14="http://schemas.microsoft.com/office/powerpoint/2010/main" val="8085717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C8F2899-35D1-490C-9F0D-7EB91749FDFB}" type="datetimeFigureOut">
              <a:rPr lang="en-US" smtClean="0"/>
              <a:pPr/>
              <a:t>6/25/2015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E97503-19EF-49DC-9D6C-A4EA7A032FDE}" type="slidenum">
              <a:rPr lang="en-US" smtClean="0">
                <a:solidFill>
                  <a:srgbClr val="313340">
                    <a:shade val="75000"/>
                  </a:srgbClr>
                </a:solidFill>
              </a:rPr>
              <a:pPr/>
              <a:t>‹#›</a:t>
            </a:fld>
            <a:endParaRPr lang="en-US" dirty="0">
              <a:solidFill>
                <a:srgbClr val="313340">
                  <a:shade val="75000"/>
                </a:srgbClr>
              </a:solidFill>
            </a:endParaRPr>
          </a:p>
        </p:txBody>
      </p:sp>
    </p:spTree>
    <p:extLst>
      <p:ext uri="{BB962C8B-B14F-4D97-AF65-F5344CB8AC3E}">
        <p14:creationId xmlns:p14="http://schemas.microsoft.com/office/powerpoint/2010/main" val="54750106"/>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09E97503-19EF-49DC-9D6C-A4EA7A032FDE}" type="slidenum">
              <a:rPr lang="en-US" smtClean="0">
                <a:solidFill>
                  <a:srgbClr val="313340">
                    <a:shade val="75000"/>
                  </a:srgbClr>
                </a:solidFill>
              </a:rPr>
              <a:pPr/>
              <a:t>‹#›</a:t>
            </a:fld>
            <a:endParaRPr lang="en-US" dirty="0">
              <a:solidFill>
                <a:srgbClr val="313340">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C8F2899-35D1-490C-9F0D-7EB91749FDFB}" type="datetimeFigureOut">
              <a:rPr lang="en-US" smtClean="0"/>
              <a:pPr/>
              <a:t>6/25/2015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2388270181"/>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DC8F2899-35D1-490C-9F0D-7EB91749FDFB}" type="datetimeFigureOut">
              <a:rPr lang="en-US" smtClean="0"/>
              <a:pPr/>
              <a:t>6/25/2015</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9E97503-19EF-49DC-9D6C-A4EA7A032FDE}" type="slidenum">
              <a:rPr lang="en-US" smtClean="0">
                <a:solidFill>
                  <a:srgbClr val="313340">
                    <a:shade val="75000"/>
                  </a:srgbClr>
                </a:solidFill>
              </a:rPr>
              <a:pPr/>
              <a:t>‹#›</a:t>
            </a:fld>
            <a:endParaRPr lang="en-US" dirty="0">
              <a:solidFill>
                <a:srgbClr val="313340">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11102854"/>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C8F2899-35D1-490C-9F0D-7EB91749FDFB}" type="datetimeFigureOut">
              <a:rPr lang="en-US" smtClean="0"/>
              <a:pPr/>
              <a:t>6/25/2015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09E97503-19EF-49DC-9D6C-A4EA7A032FDE}" type="slidenum">
              <a:rPr lang="en-US" smtClean="0">
                <a:solidFill>
                  <a:srgbClr val="313340">
                    <a:shade val="75000"/>
                  </a:srgbClr>
                </a:solidFill>
              </a:rPr>
              <a:pPr/>
              <a:t>‹#›</a:t>
            </a:fld>
            <a:endParaRPr lang="en-US" dirty="0">
              <a:solidFill>
                <a:srgbClr val="313340">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238660891"/>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DC8F2899-35D1-490C-9F0D-7EB91749FDFB}" type="datetimeFigureOut">
              <a:rPr lang="en-US" smtClean="0"/>
              <a:pPr/>
              <a:t>6/25/2015</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9E97503-19EF-49DC-9D6C-A4EA7A032FDE}" type="slidenum">
              <a:rPr lang="en-US" smtClean="0">
                <a:solidFill>
                  <a:srgbClr val="313340">
                    <a:shade val="75000"/>
                  </a:srgbClr>
                </a:solidFill>
              </a:rPr>
              <a:pPr/>
              <a:t>‹#›</a:t>
            </a:fld>
            <a:endParaRPr lang="en-US" dirty="0">
              <a:solidFill>
                <a:srgbClr val="313340">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697860330"/>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DC8F2899-35D1-490C-9F0D-7EB91749FDFB}" type="datetimeFigureOut">
              <a:rPr lang="en-US" smtClean="0"/>
              <a:pPr/>
              <a:t>6/25/2015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9E97503-19EF-49DC-9D6C-A4EA7A032FDE}" type="slidenum">
              <a:rPr lang="en-US" smtClean="0">
                <a:solidFill>
                  <a:srgbClr val="313340">
                    <a:shade val="75000"/>
                  </a:srgbClr>
                </a:solidFill>
              </a:rPr>
              <a:pPr/>
              <a:t>‹#›</a:t>
            </a:fld>
            <a:endParaRPr lang="en-US" dirty="0">
              <a:solidFill>
                <a:srgbClr val="313340">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067891701"/>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C8F2899-35D1-490C-9F0D-7EB91749FDFB}" type="datetimeFigureOut">
              <a:rPr lang="en-US" smtClean="0"/>
              <a:pPr/>
              <a:t>6/25/2015</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09E97503-19EF-49DC-9D6C-A4EA7A032FDE}" type="slidenum">
              <a:rPr lang="en-US" smtClean="0">
                <a:solidFill>
                  <a:srgbClr val="313340">
                    <a:shade val="75000"/>
                  </a:srgbClr>
                </a:solidFill>
              </a:rPr>
              <a:pPr/>
              <a:t>‹#›</a:t>
            </a:fld>
            <a:endParaRPr lang="en-US" dirty="0">
              <a:solidFill>
                <a:srgbClr val="313340">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1116716773"/>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C8F2899-35D1-490C-9F0D-7EB91749FDFB}" type="datetimeFigureOut">
              <a:rPr lang="en-US" smtClean="0"/>
              <a:pPr/>
              <a:t>6/25/2015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09E97503-19EF-49DC-9D6C-A4EA7A032FDE}" type="slidenum">
              <a:rPr lang="en-US" smtClean="0">
                <a:solidFill>
                  <a:srgbClr val="313340">
                    <a:shade val="75000"/>
                  </a:srgbClr>
                </a:solidFill>
              </a:rPr>
              <a:pPr/>
              <a:t>‹#›</a:t>
            </a:fld>
            <a:endParaRPr lang="en-US" dirty="0">
              <a:solidFill>
                <a:srgbClr val="313340">
                  <a:shade val="75000"/>
                </a:srgbClr>
              </a:solidFill>
            </a:endParaRPr>
          </a:p>
        </p:txBody>
      </p:sp>
    </p:spTree>
    <p:extLst>
      <p:ext uri="{BB962C8B-B14F-4D97-AF65-F5344CB8AC3E}">
        <p14:creationId xmlns:p14="http://schemas.microsoft.com/office/powerpoint/2010/main" val="17001570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DC8F2899-35D1-490C-9F0D-7EB91749FDFB}" type="datetimeFigureOut">
              <a:rPr lang="en-US" smtClean="0"/>
              <a:pPr/>
              <a:t>6/25/2015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09E97503-19EF-49DC-9D6C-A4EA7A032FDE}" type="slidenum">
              <a:rPr lang="en-US" smtClean="0"/>
              <a:pPr/>
              <a:t>‹#›</a:t>
            </a:fld>
            <a:endParaRPr lang="en-US" dirty="0"/>
          </a:p>
        </p:txBody>
      </p:sp>
    </p:spTree>
    <p:extLst>
      <p:ext uri="{BB962C8B-B14F-4D97-AF65-F5344CB8AC3E}">
        <p14:creationId xmlns:p14="http://schemas.microsoft.com/office/powerpoint/2010/main" val="14358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EB8C87-813D-4BE3-9C5F-F21D963C85F8}" type="datetimeFigureOut">
              <a:rPr lang="en-US" smtClean="0"/>
              <a:t>6/25/2015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E9178-71B0-47FF-8870-C147259D3366}"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09E97503-19EF-49DC-9D6C-A4EA7A032FDE}" type="slidenum">
              <a:rPr lang="en-US" smtClean="0">
                <a:solidFill>
                  <a:srgbClr val="313340">
                    <a:shade val="75000"/>
                  </a:srgbClr>
                </a:solidFill>
              </a:rPr>
              <a:pPr/>
              <a:t>‹#›</a:t>
            </a:fld>
            <a:endParaRPr lang="en-US" dirty="0">
              <a:solidFill>
                <a:srgbClr val="313340">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Date Placeholder 4"/>
          <p:cNvSpPr>
            <a:spLocks noGrp="1"/>
          </p:cNvSpPr>
          <p:nvPr>
            <p:ph type="dt" sz="half" idx="10"/>
          </p:nvPr>
        </p:nvSpPr>
        <p:spPr/>
        <p:txBody>
          <a:bodyPr/>
          <a:lstStyle/>
          <a:p>
            <a:fld id="{DC8F2899-35D1-490C-9F0D-7EB91749FDFB}" type="datetimeFigureOut">
              <a:rPr lang="en-US" smtClean="0"/>
              <a:pPr/>
              <a:t>6/25/2015</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extLst>
      <p:ext uri="{BB962C8B-B14F-4D97-AF65-F5344CB8AC3E}">
        <p14:creationId xmlns:p14="http://schemas.microsoft.com/office/powerpoint/2010/main" val="687831590"/>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09E97503-19EF-49DC-9D6C-A4EA7A032FDE}" type="slidenum">
              <a:rPr lang="en-US" smtClean="0">
                <a:solidFill>
                  <a:srgbClr val="313340">
                    <a:shade val="75000"/>
                  </a:srgbClr>
                </a:solidFill>
              </a:rPr>
              <a:pPr/>
              <a:t>‹#›</a:t>
            </a:fld>
            <a:endParaRPr lang="en-US" dirty="0">
              <a:solidFill>
                <a:srgbClr val="313340">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DC8F2899-35D1-490C-9F0D-7EB91749FDFB}" type="datetimeFigureOut">
              <a:rPr lang="en-US" smtClean="0"/>
              <a:pPr/>
              <a:t>6/25/2015</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extLst>
      <p:ext uri="{BB962C8B-B14F-4D97-AF65-F5344CB8AC3E}">
        <p14:creationId xmlns:p14="http://schemas.microsoft.com/office/powerpoint/2010/main" val="8553394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C8F2899-35D1-490C-9F0D-7EB91749FDFB}" type="datetimeFigureOut">
              <a:rPr lang="en-US" smtClean="0"/>
              <a:pPr/>
              <a:t>6/25/2015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E97503-19EF-49DC-9D6C-A4EA7A032FDE}" type="slidenum">
              <a:rPr lang="en-US" smtClean="0">
                <a:solidFill>
                  <a:srgbClr val="313340">
                    <a:shade val="75000"/>
                  </a:srgbClr>
                </a:solidFill>
              </a:rPr>
              <a:pPr/>
              <a:t>‹#›</a:t>
            </a:fld>
            <a:endParaRPr lang="en-US" dirty="0">
              <a:solidFill>
                <a:srgbClr val="313340">
                  <a:shade val="75000"/>
                </a:srgbClr>
              </a:solidFill>
            </a:endParaRPr>
          </a:p>
        </p:txBody>
      </p:sp>
    </p:spTree>
    <p:extLst>
      <p:ext uri="{BB962C8B-B14F-4D97-AF65-F5344CB8AC3E}">
        <p14:creationId xmlns:p14="http://schemas.microsoft.com/office/powerpoint/2010/main" val="1281672233"/>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09E97503-19EF-49DC-9D6C-A4EA7A032FDE}" type="slidenum">
              <a:rPr lang="en-US" smtClean="0">
                <a:solidFill>
                  <a:srgbClr val="313340">
                    <a:shade val="75000"/>
                  </a:srgbClr>
                </a:solidFill>
              </a:rPr>
              <a:pPr/>
              <a:t>‹#›</a:t>
            </a:fld>
            <a:endParaRPr lang="en-US" dirty="0">
              <a:solidFill>
                <a:srgbClr val="313340">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C8F2899-35D1-490C-9F0D-7EB91749FDFB}" type="datetimeFigureOut">
              <a:rPr lang="en-US" smtClean="0"/>
              <a:pPr/>
              <a:t>6/25/2015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2808698825"/>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5B7B04E9-C034-4B56-A7B6-C6376CC0F063}" type="datetimeFigureOut">
              <a:rPr lang="en-US" smtClean="0">
                <a:solidFill>
                  <a:srgbClr val="FC6A10"/>
                </a:solidFill>
              </a:rPr>
              <a:pPr/>
              <a:t>6/25/2015</a:t>
            </a:fld>
            <a:endParaRPr lang="en-US" dirty="0">
              <a:solidFill>
                <a:srgbClr val="FC6A10"/>
              </a:solidFill>
            </a:endParaRPr>
          </a:p>
        </p:txBody>
      </p:sp>
      <p:sp>
        <p:nvSpPr>
          <p:cNvPr id="17" name="Footer Placeholder 16"/>
          <p:cNvSpPr>
            <a:spLocks noGrp="1"/>
          </p:cNvSpPr>
          <p:nvPr>
            <p:ph type="ftr" sz="quarter" idx="11"/>
          </p:nvPr>
        </p:nvSpPr>
        <p:spPr>
          <a:xfrm>
            <a:off x="5410200" y="4205288"/>
            <a:ext cx="1295400" cy="457200"/>
          </a:xfrm>
        </p:spPr>
        <p:txBody>
          <a:bodyPr/>
          <a:lstStyle/>
          <a:p>
            <a:endParaRPr lang="en-US" dirty="0">
              <a:solidFill>
                <a:srgbClr val="FC6A10"/>
              </a:solidFill>
            </a:endParaRPr>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0B5FDF77-4473-43BE-9625-F842B046907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826922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7B04E9-C034-4B56-A7B6-C6376CC0F063}" type="datetimeFigureOut">
              <a:rPr lang="en-US" smtClean="0">
                <a:solidFill>
                  <a:srgbClr val="FC6A10"/>
                </a:solidFill>
              </a:rPr>
              <a:pPr/>
              <a:t>6/25/2015</a:t>
            </a:fld>
            <a:endParaRPr lang="en-US" dirty="0">
              <a:solidFill>
                <a:srgbClr val="FC6A10"/>
              </a:solidFill>
            </a:endParaRPr>
          </a:p>
        </p:txBody>
      </p:sp>
      <p:sp>
        <p:nvSpPr>
          <p:cNvPr id="5" name="Footer Placeholder 4"/>
          <p:cNvSpPr>
            <a:spLocks noGrp="1"/>
          </p:cNvSpPr>
          <p:nvPr>
            <p:ph type="ftr" sz="quarter" idx="11"/>
          </p:nvPr>
        </p:nvSpPr>
        <p:spPr/>
        <p:txBody>
          <a:bodyPr/>
          <a:lstStyle/>
          <a:p>
            <a:endParaRPr lang="en-US" dirty="0">
              <a:solidFill>
                <a:srgbClr val="FC6A10"/>
              </a:solidFill>
            </a:endParaRPr>
          </a:p>
        </p:txBody>
      </p:sp>
      <p:sp>
        <p:nvSpPr>
          <p:cNvPr id="6" name="Slide Number Placeholder 5"/>
          <p:cNvSpPr>
            <a:spLocks noGrp="1"/>
          </p:cNvSpPr>
          <p:nvPr>
            <p:ph type="sldNum" sz="quarter" idx="12"/>
          </p:nvPr>
        </p:nvSpPr>
        <p:spPr/>
        <p:txBody>
          <a:bodyPr/>
          <a:lstStyle/>
          <a:p>
            <a:fld id="{0B5FDF77-4473-43BE-9625-F842B046907E}" type="slidenum">
              <a:rPr lang="en-US" smtClean="0"/>
              <a:pPr/>
              <a:t>‹#›</a:t>
            </a:fld>
            <a:endParaRPr lang="en-US" dirty="0"/>
          </a:p>
        </p:txBody>
      </p:sp>
    </p:spTree>
    <p:extLst>
      <p:ext uri="{BB962C8B-B14F-4D97-AF65-F5344CB8AC3E}">
        <p14:creationId xmlns:p14="http://schemas.microsoft.com/office/powerpoint/2010/main" val="4119425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B7B04E9-C034-4B56-A7B6-C6376CC0F063}" type="datetimeFigureOut">
              <a:rPr lang="en-US" smtClean="0">
                <a:solidFill>
                  <a:srgbClr val="FC6A10"/>
                </a:solidFill>
              </a:rPr>
              <a:pPr/>
              <a:t>6/25/2015</a:t>
            </a:fld>
            <a:endParaRPr lang="en-US" dirty="0">
              <a:solidFill>
                <a:srgbClr val="FC6A10"/>
              </a:solidFill>
            </a:endParaRPr>
          </a:p>
        </p:txBody>
      </p:sp>
      <p:sp>
        <p:nvSpPr>
          <p:cNvPr id="5" name="Footer Placeholder 4"/>
          <p:cNvSpPr>
            <a:spLocks noGrp="1"/>
          </p:cNvSpPr>
          <p:nvPr>
            <p:ph type="ftr" sz="quarter" idx="11"/>
          </p:nvPr>
        </p:nvSpPr>
        <p:spPr/>
        <p:txBody>
          <a:bodyPr/>
          <a:lstStyle/>
          <a:p>
            <a:endParaRPr lang="en-US" dirty="0">
              <a:solidFill>
                <a:srgbClr val="FC6A10"/>
              </a:solidFill>
            </a:endParaRPr>
          </a:p>
        </p:txBody>
      </p:sp>
      <p:sp>
        <p:nvSpPr>
          <p:cNvPr id="6" name="Slide Number Placeholder 5"/>
          <p:cNvSpPr>
            <a:spLocks noGrp="1"/>
          </p:cNvSpPr>
          <p:nvPr>
            <p:ph type="sldNum" sz="quarter" idx="12"/>
          </p:nvPr>
        </p:nvSpPr>
        <p:spPr/>
        <p:txBody>
          <a:bodyPr/>
          <a:lstStyle/>
          <a:p>
            <a:fld id="{0B5FDF77-4473-43BE-9625-F842B046907E}" type="slidenum">
              <a:rPr lang="en-US" smtClean="0"/>
              <a:pPr/>
              <a:t>‹#›</a:t>
            </a:fld>
            <a:endParaRPr lang="en-US" dirty="0"/>
          </a:p>
        </p:txBody>
      </p:sp>
    </p:spTree>
    <p:extLst>
      <p:ext uri="{BB962C8B-B14F-4D97-AF65-F5344CB8AC3E}">
        <p14:creationId xmlns:p14="http://schemas.microsoft.com/office/powerpoint/2010/main" val="33680276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B7B04E9-C034-4B56-A7B6-C6376CC0F063}" type="datetimeFigureOut">
              <a:rPr lang="en-US" smtClean="0">
                <a:solidFill>
                  <a:srgbClr val="FC6A10"/>
                </a:solidFill>
              </a:rPr>
              <a:pPr/>
              <a:t>6/25/2015</a:t>
            </a:fld>
            <a:endParaRPr lang="en-US" dirty="0">
              <a:solidFill>
                <a:srgbClr val="FC6A10"/>
              </a:solidFill>
            </a:endParaRPr>
          </a:p>
        </p:txBody>
      </p:sp>
      <p:sp>
        <p:nvSpPr>
          <p:cNvPr id="6" name="Footer Placeholder 5"/>
          <p:cNvSpPr>
            <a:spLocks noGrp="1"/>
          </p:cNvSpPr>
          <p:nvPr>
            <p:ph type="ftr" sz="quarter" idx="11"/>
          </p:nvPr>
        </p:nvSpPr>
        <p:spPr/>
        <p:txBody>
          <a:bodyPr/>
          <a:lstStyle/>
          <a:p>
            <a:endParaRPr lang="en-US" dirty="0">
              <a:solidFill>
                <a:srgbClr val="FC6A10"/>
              </a:solidFill>
            </a:endParaRPr>
          </a:p>
        </p:txBody>
      </p:sp>
      <p:sp>
        <p:nvSpPr>
          <p:cNvPr id="7" name="Slide Number Placeholder 6"/>
          <p:cNvSpPr>
            <a:spLocks noGrp="1"/>
          </p:cNvSpPr>
          <p:nvPr>
            <p:ph type="sldNum" sz="quarter" idx="12"/>
          </p:nvPr>
        </p:nvSpPr>
        <p:spPr/>
        <p:txBody>
          <a:bodyPr/>
          <a:lstStyle/>
          <a:p>
            <a:fld id="{0B5FDF77-4473-43BE-9625-F842B046907E}" type="slidenum">
              <a:rPr lang="en-US" smtClean="0"/>
              <a:pPr/>
              <a:t>‹#›</a:t>
            </a:fld>
            <a:endParaRPr lang="en-US" dirty="0"/>
          </a:p>
        </p:txBody>
      </p:sp>
    </p:spTree>
    <p:extLst>
      <p:ext uri="{BB962C8B-B14F-4D97-AF65-F5344CB8AC3E}">
        <p14:creationId xmlns:p14="http://schemas.microsoft.com/office/powerpoint/2010/main" val="20637282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5B7B04E9-C034-4B56-A7B6-C6376CC0F063}" type="datetimeFigureOut">
              <a:rPr lang="en-US" smtClean="0">
                <a:solidFill>
                  <a:srgbClr val="FC6A10"/>
                </a:solidFill>
              </a:rPr>
              <a:pPr/>
              <a:t>6/25/2015</a:t>
            </a:fld>
            <a:endParaRPr lang="en-US" dirty="0">
              <a:solidFill>
                <a:srgbClr val="FC6A10"/>
              </a:solidFill>
            </a:endParaRPr>
          </a:p>
        </p:txBody>
      </p:sp>
      <p:sp>
        <p:nvSpPr>
          <p:cNvPr id="27" name="Slide Number Placeholder 26"/>
          <p:cNvSpPr>
            <a:spLocks noGrp="1"/>
          </p:cNvSpPr>
          <p:nvPr>
            <p:ph type="sldNum" sz="quarter" idx="11"/>
          </p:nvPr>
        </p:nvSpPr>
        <p:spPr/>
        <p:txBody>
          <a:bodyPr rtlCol="0"/>
          <a:lstStyle/>
          <a:p>
            <a:fld id="{0B5FDF77-4473-43BE-9625-F842B046907E}" type="slidenum">
              <a:rPr lang="en-US" smtClean="0"/>
              <a:pPr/>
              <a:t>‹#›</a:t>
            </a:fld>
            <a:endParaRPr lang="en-US" dirty="0"/>
          </a:p>
        </p:txBody>
      </p:sp>
      <p:sp>
        <p:nvSpPr>
          <p:cNvPr id="28" name="Footer Placeholder 27"/>
          <p:cNvSpPr>
            <a:spLocks noGrp="1"/>
          </p:cNvSpPr>
          <p:nvPr>
            <p:ph type="ftr" sz="quarter" idx="12"/>
          </p:nvPr>
        </p:nvSpPr>
        <p:spPr/>
        <p:txBody>
          <a:bodyPr rtlCol="0"/>
          <a:lstStyle/>
          <a:p>
            <a:endParaRPr lang="en-US" dirty="0">
              <a:solidFill>
                <a:srgbClr val="FC6A10"/>
              </a:solidFill>
            </a:endParaRPr>
          </a:p>
        </p:txBody>
      </p:sp>
    </p:spTree>
    <p:extLst>
      <p:ext uri="{BB962C8B-B14F-4D97-AF65-F5344CB8AC3E}">
        <p14:creationId xmlns:p14="http://schemas.microsoft.com/office/powerpoint/2010/main" val="42747159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5B7B04E9-C034-4B56-A7B6-C6376CC0F063}" type="datetimeFigureOut">
              <a:rPr lang="en-US" smtClean="0">
                <a:solidFill>
                  <a:srgbClr val="FC6A10"/>
                </a:solidFill>
              </a:rPr>
              <a:pPr/>
              <a:t>6/25/2015</a:t>
            </a:fld>
            <a:endParaRPr lang="en-US" dirty="0">
              <a:solidFill>
                <a:srgbClr val="FC6A10"/>
              </a:solidFill>
            </a:endParaRPr>
          </a:p>
        </p:txBody>
      </p:sp>
      <p:sp>
        <p:nvSpPr>
          <p:cNvPr id="4" name="Footer Placeholder 3"/>
          <p:cNvSpPr>
            <a:spLocks noGrp="1"/>
          </p:cNvSpPr>
          <p:nvPr>
            <p:ph type="ftr" sz="quarter" idx="11"/>
          </p:nvPr>
        </p:nvSpPr>
        <p:spPr>
          <a:xfrm>
            <a:off x="5257800" y="612648"/>
            <a:ext cx="1325880" cy="457200"/>
          </a:xfrm>
        </p:spPr>
        <p:txBody>
          <a:bodyPr/>
          <a:lstStyle/>
          <a:p>
            <a:endParaRPr lang="en-US" dirty="0">
              <a:solidFill>
                <a:srgbClr val="FC6A10"/>
              </a:solidFill>
            </a:endParaRPr>
          </a:p>
        </p:txBody>
      </p:sp>
      <p:sp>
        <p:nvSpPr>
          <p:cNvPr id="5" name="Slide Number Placeholder 4"/>
          <p:cNvSpPr>
            <a:spLocks noGrp="1"/>
          </p:cNvSpPr>
          <p:nvPr>
            <p:ph type="sldNum" sz="quarter" idx="12"/>
          </p:nvPr>
        </p:nvSpPr>
        <p:spPr>
          <a:xfrm>
            <a:off x="8174736" y="2272"/>
            <a:ext cx="762000" cy="365760"/>
          </a:xfrm>
        </p:spPr>
        <p:txBody>
          <a:bodyPr/>
          <a:lstStyle/>
          <a:p>
            <a:fld id="{0B5FDF77-4473-43BE-9625-F842B046907E}" type="slidenum">
              <a:rPr lang="en-US" smtClean="0"/>
              <a:pPr/>
              <a:t>‹#›</a:t>
            </a:fld>
            <a:endParaRPr lang="en-US" dirty="0"/>
          </a:p>
        </p:txBody>
      </p:sp>
    </p:spTree>
    <p:extLst>
      <p:ext uri="{BB962C8B-B14F-4D97-AF65-F5344CB8AC3E}">
        <p14:creationId xmlns:p14="http://schemas.microsoft.com/office/powerpoint/2010/main" val="3037091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DEB8C87-813D-4BE3-9C5F-F21D963C85F8}" type="datetimeFigureOut">
              <a:rPr lang="en-US" smtClean="0"/>
              <a:t>6/25/2015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2E9178-71B0-47FF-8870-C147259D3366}"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7B04E9-C034-4B56-A7B6-C6376CC0F063}" type="datetimeFigureOut">
              <a:rPr lang="en-US" smtClean="0">
                <a:solidFill>
                  <a:srgbClr val="FC6A10"/>
                </a:solidFill>
              </a:rPr>
              <a:pPr/>
              <a:t>6/25/2015</a:t>
            </a:fld>
            <a:endParaRPr lang="en-US" dirty="0">
              <a:solidFill>
                <a:srgbClr val="FC6A10"/>
              </a:solidFill>
            </a:endParaRPr>
          </a:p>
        </p:txBody>
      </p:sp>
      <p:sp>
        <p:nvSpPr>
          <p:cNvPr id="3" name="Footer Placeholder 2"/>
          <p:cNvSpPr>
            <a:spLocks noGrp="1"/>
          </p:cNvSpPr>
          <p:nvPr>
            <p:ph type="ftr" sz="quarter" idx="11"/>
          </p:nvPr>
        </p:nvSpPr>
        <p:spPr/>
        <p:txBody>
          <a:bodyPr/>
          <a:lstStyle/>
          <a:p>
            <a:endParaRPr lang="en-US" dirty="0">
              <a:solidFill>
                <a:srgbClr val="FC6A10"/>
              </a:solidFill>
            </a:endParaRPr>
          </a:p>
        </p:txBody>
      </p:sp>
      <p:sp>
        <p:nvSpPr>
          <p:cNvPr id="4" name="Slide Number Placeholder 3"/>
          <p:cNvSpPr>
            <a:spLocks noGrp="1"/>
          </p:cNvSpPr>
          <p:nvPr>
            <p:ph type="sldNum" sz="quarter" idx="12"/>
          </p:nvPr>
        </p:nvSpPr>
        <p:spPr/>
        <p:txBody>
          <a:bodyPr/>
          <a:lstStyle/>
          <a:p>
            <a:fld id="{0B5FDF77-4473-43BE-9625-F842B046907E}" type="slidenum">
              <a:rPr lang="en-US" smtClean="0"/>
              <a:pPr/>
              <a:t>‹#›</a:t>
            </a:fld>
            <a:endParaRPr lang="en-US" dirty="0"/>
          </a:p>
        </p:txBody>
      </p:sp>
    </p:spTree>
    <p:extLst>
      <p:ext uri="{BB962C8B-B14F-4D97-AF65-F5344CB8AC3E}">
        <p14:creationId xmlns:p14="http://schemas.microsoft.com/office/powerpoint/2010/main" val="4773860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B7B04E9-C034-4B56-A7B6-C6376CC0F063}" type="datetimeFigureOut">
              <a:rPr lang="en-US" smtClean="0">
                <a:solidFill>
                  <a:srgbClr val="FC6A10"/>
                </a:solidFill>
              </a:rPr>
              <a:pPr/>
              <a:t>6/25/2015</a:t>
            </a:fld>
            <a:endParaRPr lang="en-US" dirty="0">
              <a:solidFill>
                <a:srgbClr val="FC6A10"/>
              </a:solidFill>
            </a:endParaRPr>
          </a:p>
        </p:txBody>
      </p:sp>
      <p:sp>
        <p:nvSpPr>
          <p:cNvPr id="6" name="Footer Placeholder 5"/>
          <p:cNvSpPr>
            <a:spLocks noGrp="1"/>
          </p:cNvSpPr>
          <p:nvPr>
            <p:ph type="ftr" sz="quarter" idx="11"/>
          </p:nvPr>
        </p:nvSpPr>
        <p:spPr/>
        <p:txBody>
          <a:bodyPr/>
          <a:lstStyle/>
          <a:p>
            <a:endParaRPr lang="en-US" dirty="0">
              <a:solidFill>
                <a:srgbClr val="FC6A10"/>
              </a:solidFill>
            </a:endParaRPr>
          </a:p>
        </p:txBody>
      </p:sp>
      <p:sp>
        <p:nvSpPr>
          <p:cNvPr id="7" name="Slide Number Placeholder 6"/>
          <p:cNvSpPr>
            <a:spLocks noGrp="1"/>
          </p:cNvSpPr>
          <p:nvPr>
            <p:ph type="sldNum" sz="quarter" idx="12"/>
          </p:nvPr>
        </p:nvSpPr>
        <p:spPr/>
        <p:txBody>
          <a:bodyPr/>
          <a:lstStyle/>
          <a:p>
            <a:fld id="{0B5FDF77-4473-43BE-9625-F842B046907E}" type="slidenum">
              <a:rPr lang="en-US" smtClean="0"/>
              <a:pPr/>
              <a:t>‹#›</a:t>
            </a:fld>
            <a:endParaRPr lang="en-US" dirty="0"/>
          </a:p>
        </p:txBody>
      </p:sp>
    </p:spTree>
    <p:extLst>
      <p:ext uri="{BB962C8B-B14F-4D97-AF65-F5344CB8AC3E}">
        <p14:creationId xmlns:p14="http://schemas.microsoft.com/office/powerpoint/2010/main" val="13817331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B7B04E9-C034-4B56-A7B6-C6376CC0F063}" type="datetimeFigureOut">
              <a:rPr lang="en-US" smtClean="0">
                <a:solidFill>
                  <a:srgbClr val="FC6A10"/>
                </a:solidFill>
              </a:rPr>
              <a:pPr/>
              <a:t>6/25/2015</a:t>
            </a:fld>
            <a:endParaRPr lang="en-US" dirty="0">
              <a:solidFill>
                <a:srgbClr val="FC6A10"/>
              </a:solidFill>
            </a:endParaRPr>
          </a:p>
        </p:txBody>
      </p:sp>
      <p:sp>
        <p:nvSpPr>
          <p:cNvPr id="6" name="Footer Placeholder 5"/>
          <p:cNvSpPr>
            <a:spLocks noGrp="1"/>
          </p:cNvSpPr>
          <p:nvPr>
            <p:ph type="ftr" sz="quarter" idx="11"/>
          </p:nvPr>
        </p:nvSpPr>
        <p:spPr/>
        <p:txBody>
          <a:bodyPr/>
          <a:lstStyle/>
          <a:p>
            <a:endParaRPr lang="en-US" dirty="0">
              <a:solidFill>
                <a:srgbClr val="FC6A10"/>
              </a:solidFill>
            </a:endParaRPr>
          </a:p>
        </p:txBody>
      </p:sp>
      <p:sp>
        <p:nvSpPr>
          <p:cNvPr id="7" name="Slide Number Placeholder 6"/>
          <p:cNvSpPr>
            <a:spLocks noGrp="1"/>
          </p:cNvSpPr>
          <p:nvPr>
            <p:ph type="sldNum" sz="quarter" idx="12"/>
          </p:nvPr>
        </p:nvSpPr>
        <p:spPr/>
        <p:txBody>
          <a:bodyPr/>
          <a:lstStyle/>
          <a:p>
            <a:fld id="{0B5FDF77-4473-43BE-9625-F842B046907E}" type="slidenum">
              <a:rPr lang="en-US" smtClean="0"/>
              <a:pPr/>
              <a:t>‹#›</a:t>
            </a:fld>
            <a:endParaRPr lang="en-US" dirty="0"/>
          </a:p>
        </p:txBody>
      </p:sp>
    </p:spTree>
    <p:extLst>
      <p:ext uri="{BB962C8B-B14F-4D97-AF65-F5344CB8AC3E}">
        <p14:creationId xmlns:p14="http://schemas.microsoft.com/office/powerpoint/2010/main" val="9750403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7B04E9-C034-4B56-A7B6-C6376CC0F063}" type="datetimeFigureOut">
              <a:rPr lang="en-US" smtClean="0">
                <a:solidFill>
                  <a:srgbClr val="FC6A10"/>
                </a:solidFill>
              </a:rPr>
              <a:pPr/>
              <a:t>6/25/2015</a:t>
            </a:fld>
            <a:endParaRPr lang="en-US" dirty="0">
              <a:solidFill>
                <a:srgbClr val="FC6A10"/>
              </a:solidFill>
            </a:endParaRPr>
          </a:p>
        </p:txBody>
      </p:sp>
      <p:sp>
        <p:nvSpPr>
          <p:cNvPr id="5" name="Footer Placeholder 4"/>
          <p:cNvSpPr>
            <a:spLocks noGrp="1"/>
          </p:cNvSpPr>
          <p:nvPr>
            <p:ph type="ftr" sz="quarter" idx="11"/>
          </p:nvPr>
        </p:nvSpPr>
        <p:spPr/>
        <p:txBody>
          <a:bodyPr/>
          <a:lstStyle/>
          <a:p>
            <a:endParaRPr lang="en-US" dirty="0">
              <a:solidFill>
                <a:srgbClr val="FC6A10"/>
              </a:solidFill>
            </a:endParaRPr>
          </a:p>
        </p:txBody>
      </p:sp>
      <p:sp>
        <p:nvSpPr>
          <p:cNvPr id="6" name="Slide Number Placeholder 5"/>
          <p:cNvSpPr>
            <a:spLocks noGrp="1"/>
          </p:cNvSpPr>
          <p:nvPr>
            <p:ph type="sldNum" sz="quarter" idx="12"/>
          </p:nvPr>
        </p:nvSpPr>
        <p:spPr/>
        <p:txBody>
          <a:bodyPr/>
          <a:lstStyle/>
          <a:p>
            <a:fld id="{0B5FDF77-4473-43BE-9625-F842B046907E}" type="slidenum">
              <a:rPr lang="en-US" smtClean="0"/>
              <a:pPr/>
              <a:t>‹#›</a:t>
            </a:fld>
            <a:endParaRPr lang="en-US" dirty="0"/>
          </a:p>
        </p:txBody>
      </p:sp>
    </p:spTree>
    <p:extLst>
      <p:ext uri="{BB962C8B-B14F-4D97-AF65-F5344CB8AC3E}">
        <p14:creationId xmlns:p14="http://schemas.microsoft.com/office/powerpoint/2010/main" val="41042169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7B04E9-C034-4B56-A7B6-C6376CC0F063}" type="datetimeFigureOut">
              <a:rPr lang="en-US" smtClean="0">
                <a:solidFill>
                  <a:srgbClr val="FC6A10"/>
                </a:solidFill>
              </a:rPr>
              <a:pPr/>
              <a:t>6/25/2015</a:t>
            </a:fld>
            <a:endParaRPr lang="en-US" dirty="0">
              <a:solidFill>
                <a:srgbClr val="FC6A10"/>
              </a:solidFill>
            </a:endParaRPr>
          </a:p>
        </p:txBody>
      </p:sp>
      <p:sp>
        <p:nvSpPr>
          <p:cNvPr id="5" name="Footer Placeholder 4"/>
          <p:cNvSpPr>
            <a:spLocks noGrp="1"/>
          </p:cNvSpPr>
          <p:nvPr>
            <p:ph type="ftr" sz="quarter" idx="11"/>
          </p:nvPr>
        </p:nvSpPr>
        <p:spPr/>
        <p:txBody>
          <a:bodyPr/>
          <a:lstStyle/>
          <a:p>
            <a:endParaRPr lang="en-US" dirty="0">
              <a:solidFill>
                <a:srgbClr val="FC6A10"/>
              </a:solidFill>
            </a:endParaRPr>
          </a:p>
        </p:txBody>
      </p:sp>
      <p:sp>
        <p:nvSpPr>
          <p:cNvPr id="6" name="Slide Number Placeholder 5"/>
          <p:cNvSpPr>
            <a:spLocks noGrp="1"/>
          </p:cNvSpPr>
          <p:nvPr>
            <p:ph type="sldNum" sz="quarter" idx="12"/>
          </p:nvPr>
        </p:nvSpPr>
        <p:spPr/>
        <p:txBody>
          <a:bodyPr/>
          <a:lstStyle/>
          <a:p>
            <a:fld id="{0B5FDF77-4473-43BE-9625-F842B046907E}" type="slidenum">
              <a:rPr lang="en-US" smtClean="0"/>
              <a:pPr/>
              <a:t>‹#›</a:t>
            </a:fld>
            <a:endParaRPr lang="en-US" dirty="0"/>
          </a:p>
        </p:txBody>
      </p:sp>
    </p:spTree>
    <p:extLst>
      <p:ext uri="{BB962C8B-B14F-4D97-AF65-F5344CB8AC3E}">
        <p14:creationId xmlns:p14="http://schemas.microsoft.com/office/powerpoint/2010/main" val="494674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DEB8C87-813D-4BE3-9C5F-F21D963C85F8}" type="datetimeFigureOut">
              <a:rPr lang="en-US" smtClean="0"/>
              <a:t>6/25/2015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2E9178-71B0-47FF-8870-C147259D3366}"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EB8C87-813D-4BE3-9C5F-F21D963C85F8}" type="datetimeFigureOut">
              <a:rPr lang="en-US" smtClean="0"/>
              <a:t>6/25/2015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2E9178-71B0-47FF-8870-C147259D3366}"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B8C87-813D-4BE3-9C5F-F21D963C85F8}" type="datetimeFigureOut">
              <a:rPr lang="en-US" smtClean="0"/>
              <a:t>6/25/2015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2E9178-71B0-47FF-8870-C147259D3366}"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B8C87-813D-4BE3-9C5F-F21D963C85F8}" type="datetimeFigureOut">
              <a:rPr lang="en-US" smtClean="0"/>
              <a:t>6/25/2015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2E9178-71B0-47FF-8870-C147259D3366}" type="slidenum">
              <a:rPr lang="en-US" smtClean="0"/>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B8C87-813D-4BE3-9C5F-F21D963C85F8}" type="datetimeFigureOut">
              <a:rPr lang="en-US" smtClean="0"/>
              <a:t>6/25/2015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2E9178-71B0-47FF-8870-C147259D3366}"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DDEB8C87-813D-4BE3-9C5F-F21D963C85F8}" type="datetimeFigureOut">
              <a:rPr lang="en-US" smtClean="0"/>
              <a:t>6/25/2015</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A72E9178-71B0-47FF-8870-C147259D3366}"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DC8F2899-35D1-490C-9F0D-7EB91749FDFB}" type="datetimeFigureOut">
              <a:rPr lang="en-US" smtClean="0"/>
              <a:pPr/>
              <a:t>6/25/2015</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9E97503-19EF-49DC-9D6C-A4EA7A032FDE}" type="slidenum">
              <a:rPr lang="en-US" smtClean="0">
                <a:solidFill>
                  <a:srgbClr val="313340">
                    <a:shade val="75000"/>
                  </a:srgbClr>
                </a:solidFill>
              </a:rPr>
              <a:pPr/>
              <a:t>‹#›</a:t>
            </a:fld>
            <a:endParaRPr lang="en-US" dirty="0">
              <a:solidFill>
                <a:srgbClr val="313340">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171268665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DC8F2899-35D1-490C-9F0D-7EB91749FDFB}" type="datetimeFigureOut">
              <a:rPr lang="en-US" smtClean="0"/>
              <a:pPr/>
              <a:t>6/25/2015</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9E97503-19EF-49DC-9D6C-A4EA7A032FDE}" type="slidenum">
              <a:rPr lang="en-US" smtClean="0">
                <a:solidFill>
                  <a:srgbClr val="313340">
                    <a:shade val="75000"/>
                  </a:srgbClr>
                </a:solidFill>
              </a:rPr>
              <a:pPr/>
              <a:t>‹#›</a:t>
            </a:fld>
            <a:endParaRPr lang="en-US" dirty="0">
              <a:solidFill>
                <a:srgbClr val="313340">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268014095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B7B04E9-C034-4B56-A7B6-C6376CC0F063}" type="datetimeFigureOut">
              <a:rPr lang="en-US" smtClean="0">
                <a:solidFill>
                  <a:srgbClr val="FC6A10"/>
                </a:solidFill>
              </a:rPr>
              <a:pPr/>
              <a:t>6/25/2015</a:t>
            </a:fld>
            <a:endParaRPr lang="en-US" dirty="0">
              <a:solidFill>
                <a:srgbClr val="FC6A10"/>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dirty="0">
              <a:solidFill>
                <a:srgbClr val="FC6A10"/>
              </a:solidFill>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0B5FDF77-4473-43BE-9625-F842B046907E}" type="slidenum">
              <a:rPr lang="en-US" smtClean="0"/>
              <a:pPr/>
              <a:t>‹#›</a:t>
            </a:fld>
            <a:endParaRPr lang="en-US" dirty="0"/>
          </a:p>
        </p:txBody>
      </p:sp>
    </p:spTree>
    <p:extLst>
      <p:ext uri="{BB962C8B-B14F-4D97-AF65-F5344CB8AC3E}">
        <p14:creationId xmlns:p14="http://schemas.microsoft.com/office/powerpoint/2010/main" val="299103260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tandards.cas.edu/getpdf.cfm?PDF=E868395C-F784-2293-129ED7842334B22A"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education.auburn.edu/programs/ahe/"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auburn.campuslabs.com/app/ClientWeb/Documents/DocumentList.aspx"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78903"/>
            <a:ext cx="7772400" cy="2200275"/>
          </a:xfrm>
        </p:spPr>
        <p:txBody>
          <a:bodyPr/>
          <a:lstStyle/>
          <a:p>
            <a:pPr algn="ctr"/>
            <a:r>
              <a:rPr lang="en-US" b="1" dirty="0" smtClean="0">
                <a:solidFill>
                  <a:srgbClr val="DA5D10"/>
                </a:solidFill>
                <a:latin typeface="Garamond" panose="02020404030301010803" pitchFamily="18" charset="0"/>
              </a:rPr>
              <a:t>June</a:t>
            </a:r>
            <a:r>
              <a:rPr lang="en-US" b="1" dirty="0" smtClean="0">
                <a:solidFill>
                  <a:srgbClr val="DA5D10"/>
                </a:solidFill>
              </a:rPr>
              <a:t> </a:t>
            </a:r>
            <a:r>
              <a:rPr lang="en-US" b="1" dirty="0" smtClean="0">
                <a:solidFill>
                  <a:srgbClr val="DA5D10"/>
                </a:solidFill>
                <a:latin typeface="Garamond" panose="02020404030301010803" pitchFamily="18" charset="0"/>
              </a:rPr>
              <a:t>Workshop</a:t>
            </a:r>
            <a:endParaRPr lang="en-US" b="1" dirty="0">
              <a:solidFill>
                <a:srgbClr val="DA5D10"/>
              </a:solidFill>
              <a:latin typeface="Garamond" panose="02020404030301010803" pitchFamily="18" charset="0"/>
            </a:endParaRPr>
          </a:p>
        </p:txBody>
      </p:sp>
      <p:sp>
        <p:nvSpPr>
          <p:cNvPr id="5" name="Text Placeholder 4"/>
          <p:cNvSpPr>
            <a:spLocks noGrp="1"/>
          </p:cNvSpPr>
          <p:nvPr>
            <p:ph type="body" idx="1"/>
          </p:nvPr>
        </p:nvSpPr>
        <p:spPr>
          <a:xfrm>
            <a:off x="685800" y="4648200"/>
            <a:ext cx="7924800" cy="2209800"/>
          </a:xfrm>
        </p:spPr>
        <p:txBody>
          <a:bodyPr>
            <a:normAutofit fontScale="47500" lnSpcReduction="20000"/>
          </a:bodyPr>
          <a:lstStyle/>
          <a:p>
            <a:pPr algn="ctr"/>
            <a:r>
              <a:rPr lang="en-US" sz="7000" dirty="0" smtClean="0">
                <a:latin typeface="Garamond" panose="02020404030301010803" pitchFamily="18" charset="0"/>
              </a:rPr>
              <a:t>Division of Student Affairs</a:t>
            </a:r>
          </a:p>
          <a:p>
            <a:endParaRPr lang="en-US" sz="2300" dirty="0">
              <a:latin typeface="Garamond" panose="02020404030301010803" pitchFamily="18" charset="0"/>
            </a:endParaRPr>
          </a:p>
          <a:p>
            <a:pPr algn="ctr"/>
            <a:r>
              <a:rPr lang="en-US" sz="7000" dirty="0" smtClean="0">
                <a:latin typeface="Garamond" panose="02020404030301010803" pitchFamily="18" charset="0"/>
              </a:rPr>
              <a:t>June 16, 2015</a:t>
            </a:r>
          </a:p>
          <a:p>
            <a:pPr algn="ctr"/>
            <a:endParaRPr lang="en-US" sz="2300" dirty="0">
              <a:latin typeface="Garamond" panose="02020404030301010803" pitchFamily="18" charset="0"/>
            </a:endParaRPr>
          </a:p>
          <a:p>
            <a:pPr lvl="0" algn="ctr"/>
            <a:r>
              <a:rPr lang="en-US" sz="7000" i="1" dirty="0">
                <a:solidFill>
                  <a:schemeClr val="tx1"/>
                </a:solidFill>
                <a:latin typeface="Garamond" panose="02020404030301010803" pitchFamily="18" charset="0"/>
              </a:rPr>
              <a:t>Please find a seat with others from your department.</a:t>
            </a:r>
          </a:p>
          <a:p>
            <a:pPr algn="ctr"/>
            <a:endParaRPr lang="en-US" dirty="0" smtClean="0">
              <a:latin typeface="Garamond" panose="02020404030301010803" pitchFamily="18" charset="0"/>
            </a:endParaRPr>
          </a:p>
          <a:p>
            <a:endParaRPr lang="en-US" dirty="0">
              <a:latin typeface="Garamond" panose="02020404030301010803" pitchFamily="18" charset="0"/>
            </a:endParaRPr>
          </a:p>
          <a:p>
            <a:endParaRPr lang="en-US" dirty="0">
              <a:latin typeface="Garamond" panose="02020404030301010803" pitchFamily="18" charset="0"/>
            </a:endParaRPr>
          </a:p>
        </p:txBody>
      </p:sp>
      <p:sp>
        <p:nvSpPr>
          <p:cNvPr id="6" name="TextBox 5"/>
          <p:cNvSpPr txBox="1"/>
          <p:nvPr/>
        </p:nvSpPr>
        <p:spPr>
          <a:xfrm>
            <a:off x="1638300" y="762000"/>
            <a:ext cx="5638800" cy="769441"/>
          </a:xfrm>
          <a:prstGeom prst="rect">
            <a:avLst/>
          </a:prstGeom>
          <a:noFill/>
        </p:spPr>
        <p:txBody>
          <a:bodyPr wrap="square" rtlCol="0">
            <a:spAutoFit/>
          </a:bodyPr>
          <a:lstStyle/>
          <a:p>
            <a:pPr algn="ctr"/>
            <a:r>
              <a:rPr lang="en-US" sz="4400" dirty="0" smtClean="0">
                <a:latin typeface="Garamond" panose="02020404030301010803" pitchFamily="18" charset="0"/>
              </a:rPr>
              <a:t>Welcome</a:t>
            </a:r>
            <a:endParaRPr lang="en-US" sz="4400" dirty="0">
              <a:latin typeface="Garamond" panose="02020404030301010803" pitchFamily="18"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667000"/>
            <a:ext cx="2514600" cy="1593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306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990600"/>
          </a:xfrm>
        </p:spPr>
        <p:txBody>
          <a:bodyPr>
            <a:normAutofit/>
          </a:bodyPr>
          <a:lstStyle/>
          <a:p>
            <a:r>
              <a:rPr lang="en-US" b="1" dirty="0">
                <a:latin typeface="Georgia" panose="02040502050405020303" pitchFamily="18" charset="0"/>
              </a:rPr>
              <a:t>A-Team </a:t>
            </a:r>
            <a:r>
              <a:rPr lang="en-US" b="1" dirty="0" smtClean="0">
                <a:latin typeface="Georgia" panose="02040502050405020303" pitchFamily="18" charset="0"/>
              </a:rPr>
              <a:t>Completed Action Steps</a:t>
            </a:r>
            <a:endParaRPr lang="en-US" dirty="0"/>
          </a:p>
        </p:txBody>
      </p:sp>
      <p:sp>
        <p:nvSpPr>
          <p:cNvPr id="4" name="Content Placeholder 2"/>
          <p:cNvSpPr txBox="1">
            <a:spLocks/>
          </p:cNvSpPr>
          <p:nvPr/>
        </p:nvSpPr>
        <p:spPr>
          <a:xfrm>
            <a:off x="228600" y="1295400"/>
            <a:ext cx="8610600" cy="5791200"/>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331470" lvl="2" indent="-285750">
              <a:spcBef>
                <a:spcPts val="1800"/>
              </a:spcBef>
              <a:buSzPct val="85000"/>
            </a:pPr>
            <a:r>
              <a:rPr lang="en-US" sz="2000" dirty="0" smtClean="0">
                <a:latin typeface="Georgia" panose="02040502050405020303" pitchFamily="18" charset="0"/>
              </a:rPr>
              <a:t>Brainstormed, trained for, and participated in creation of 2013-2018 strategic plan key components (spring/summer 2013)</a:t>
            </a:r>
          </a:p>
          <a:p>
            <a:pPr marL="331470" lvl="2" indent="-285750">
              <a:spcBef>
                <a:spcPts val="1800"/>
              </a:spcBef>
              <a:buSzPct val="85000"/>
            </a:pPr>
            <a:r>
              <a:rPr lang="en-US" sz="2000" dirty="0" smtClean="0">
                <a:latin typeface="Georgia" panose="02040502050405020303" pitchFamily="18" charset="0"/>
              </a:rPr>
              <a:t>Assisted with launch of Campus Labs software (spring 2013) and transitions off of SurveyMonkey  (fall 2013)</a:t>
            </a:r>
          </a:p>
          <a:p>
            <a:pPr marL="331470" lvl="2" indent="-285750">
              <a:spcBef>
                <a:spcPts val="1800"/>
              </a:spcBef>
              <a:buSzPct val="85000"/>
            </a:pPr>
            <a:r>
              <a:rPr lang="en-US" sz="2000" dirty="0" smtClean="0">
                <a:latin typeface="Georgia" panose="02040502050405020303" pitchFamily="18" charset="0"/>
              </a:rPr>
              <a:t>Created </a:t>
            </a:r>
            <a:r>
              <a:rPr lang="en-US" sz="2000" dirty="0">
                <a:latin typeface="Georgia" panose="02040502050405020303" pitchFamily="18" charset="0"/>
              </a:rPr>
              <a:t>an A-Team strategic plan </a:t>
            </a:r>
            <a:r>
              <a:rPr lang="en-US" sz="2000" dirty="0" smtClean="0">
                <a:latin typeface="Georgia" panose="02040502050405020303" pitchFamily="18" charset="0"/>
              </a:rPr>
              <a:t>(fall 2013- present)</a:t>
            </a:r>
            <a:endParaRPr lang="en-US" sz="2000" dirty="0">
              <a:latin typeface="Georgia" panose="02040502050405020303" pitchFamily="18" charset="0"/>
            </a:endParaRPr>
          </a:p>
          <a:p>
            <a:pPr marL="331470" lvl="2" indent="-285750">
              <a:spcBef>
                <a:spcPts val="1800"/>
              </a:spcBef>
              <a:buSzPct val="85000"/>
            </a:pPr>
            <a:r>
              <a:rPr lang="en-US" sz="2000" dirty="0" smtClean="0">
                <a:latin typeface="Georgia" panose="02040502050405020303" pitchFamily="18" charset="0"/>
              </a:rPr>
              <a:t>Created </a:t>
            </a:r>
            <a:r>
              <a:rPr lang="en-US" sz="2000" dirty="0">
                <a:latin typeface="Georgia" panose="02040502050405020303" pitchFamily="18" charset="0"/>
              </a:rPr>
              <a:t>an assessment decision tree for methods selection (spring 2014</a:t>
            </a:r>
            <a:r>
              <a:rPr lang="en-US" sz="2000" dirty="0" smtClean="0">
                <a:latin typeface="Georgia" panose="02040502050405020303" pitchFamily="18" charset="0"/>
              </a:rPr>
              <a:t>)</a:t>
            </a:r>
          </a:p>
          <a:p>
            <a:pPr marL="331470" lvl="2" indent="-285750">
              <a:spcBef>
                <a:spcPts val="1800"/>
              </a:spcBef>
              <a:buSzPct val="85000"/>
            </a:pPr>
            <a:r>
              <a:rPr lang="en-US" sz="2000" dirty="0" smtClean="0">
                <a:latin typeface="Georgia" panose="02040502050405020303" pitchFamily="18" charset="0"/>
              </a:rPr>
              <a:t>Created </a:t>
            </a:r>
            <a:r>
              <a:rPr lang="en-US" sz="2000" dirty="0">
                <a:latin typeface="Georgia" panose="02040502050405020303" pitchFamily="18" charset="0"/>
              </a:rPr>
              <a:t>survey/focus group question banks and templates (spring 2014</a:t>
            </a:r>
            <a:r>
              <a:rPr lang="en-US" sz="2000" dirty="0" smtClean="0">
                <a:latin typeface="Georgia" panose="02040502050405020303" pitchFamily="18" charset="0"/>
              </a:rPr>
              <a:t>)</a:t>
            </a:r>
          </a:p>
          <a:p>
            <a:pPr marL="331470" lvl="2" indent="-285750">
              <a:spcBef>
                <a:spcPts val="1800"/>
              </a:spcBef>
              <a:buSzPct val="85000"/>
            </a:pPr>
            <a:r>
              <a:rPr lang="en-US" sz="2000" dirty="0" smtClean="0">
                <a:latin typeface="Georgia" panose="02040502050405020303" pitchFamily="18" charset="0"/>
              </a:rPr>
              <a:t>Created </a:t>
            </a:r>
            <a:r>
              <a:rPr lang="en-US" sz="2000" dirty="0">
                <a:latin typeface="Georgia" panose="02040502050405020303" pitchFamily="18" charset="0"/>
              </a:rPr>
              <a:t>frequently asked questions and answers related to assessment and strategic planning </a:t>
            </a:r>
            <a:r>
              <a:rPr lang="en-US" sz="2000" i="1" u="sng" dirty="0">
                <a:latin typeface="Georgia" panose="02040502050405020303" pitchFamily="18" charset="0"/>
              </a:rPr>
              <a:t>(Partially complete as of spring 2014</a:t>
            </a:r>
            <a:r>
              <a:rPr lang="en-US" sz="2000" i="1" u="sng" dirty="0" smtClean="0">
                <a:latin typeface="Georgia" panose="02040502050405020303" pitchFamily="18" charset="0"/>
              </a:rPr>
              <a:t>)</a:t>
            </a:r>
          </a:p>
          <a:p>
            <a:pPr marL="331470" lvl="2" indent="-285750">
              <a:spcBef>
                <a:spcPts val="1800"/>
              </a:spcBef>
              <a:buSzPct val="85000"/>
            </a:pPr>
            <a:r>
              <a:rPr lang="en-US" sz="2000" dirty="0">
                <a:latin typeface="Georgia" panose="02040502050405020303" pitchFamily="18" charset="0"/>
              </a:rPr>
              <a:t>Revised Expanded Common Language and </a:t>
            </a:r>
            <a:r>
              <a:rPr lang="en-US" sz="2000" dirty="0" smtClean="0">
                <a:latin typeface="Georgia" panose="02040502050405020303" pitchFamily="18" charset="0"/>
              </a:rPr>
              <a:t>distributed </a:t>
            </a:r>
            <a:r>
              <a:rPr lang="en-US" sz="2000" dirty="0">
                <a:latin typeface="Georgia" panose="02040502050405020303" pitchFamily="18" charset="0"/>
              </a:rPr>
              <a:t>to the DoSA (spring 2014</a:t>
            </a:r>
            <a:r>
              <a:rPr lang="en-US" sz="2000" dirty="0" smtClean="0">
                <a:latin typeface="Georgia" panose="02040502050405020303" pitchFamily="18" charset="0"/>
              </a:rPr>
              <a:t>)</a:t>
            </a:r>
          </a:p>
          <a:p>
            <a:pPr marL="331470" lvl="2" indent="-285750">
              <a:spcBef>
                <a:spcPts val="1800"/>
              </a:spcBef>
              <a:buSzPct val="85000"/>
            </a:pPr>
            <a:r>
              <a:rPr lang="en-US" sz="2000" dirty="0">
                <a:latin typeface="Georgia" panose="02040502050405020303" pitchFamily="18" charset="0"/>
              </a:rPr>
              <a:t>Marketed assessment by way of T-shirts for the A-Team (summer 2014</a:t>
            </a:r>
            <a:r>
              <a:rPr lang="en-US" sz="2000" dirty="0" smtClean="0">
                <a:latin typeface="Georgia" panose="02040502050405020303" pitchFamily="18" charset="0"/>
              </a:rPr>
              <a:t>)</a:t>
            </a:r>
            <a:endParaRPr lang="en-US" sz="2000" dirty="0">
              <a:latin typeface="Georgia" panose="02040502050405020303" pitchFamily="18" charset="0"/>
            </a:endParaRPr>
          </a:p>
        </p:txBody>
      </p:sp>
    </p:spTree>
    <p:extLst>
      <p:ext uri="{BB962C8B-B14F-4D97-AF65-F5344CB8AC3E}">
        <p14:creationId xmlns:p14="http://schemas.microsoft.com/office/powerpoint/2010/main" val="1551793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anghat\AppData\Local\Microsoft\Windows\Temporary Internet Files\Content.Outlook\942I37MI\A-Team T-shirt Final Proof.jpg"/>
          <p:cNvPicPr>
            <a:picLocks noChangeAspect="1" noChangeArrowheads="1"/>
          </p:cNvPicPr>
          <p:nvPr/>
        </p:nvPicPr>
        <p:blipFill rotWithShape="1">
          <a:blip r:embed="rId3">
            <a:extLst>
              <a:ext uri="{28A0092B-C50C-407E-A947-70E740481C1C}">
                <a14:useLocalDpi xmlns:a14="http://schemas.microsoft.com/office/drawing/2010/main" val="0"/>
              </a:ext>
            </a:extLst>
          </a:blip>
          <a:srcRect l="399" r="21770" b="17242"/>
          <a:stretch/>
        </p:blipFill>
        <p:spPr bwMode="auto">
          <a:xfrm>
            <a:off x="685800" y="609600"/>
            <a:ext cx="7523016" cy="5996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686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990600"/>
          </a:xfrm>
        </p:spPr>
        <p:txBody>
          <a:bodyPr>
            <a:normAutofit/>
          </a:bodyPr>
          <a:lstStyle/>
          <a:p>
            <a:r>
              <a:rPr lang="en-US" b="1" dirty="0">
                <a:latin typeface="Georgia" panose="02040502050405020303" pitchFamily="18" charset="0"/>
              </a:rPr>
              <a:t>A-Team </a:t>
            </a:r>
            <a:r>
              <a:rPr lang="en-US" b="1" dirty="0" smtClean="0">
                <a:latin typeface="Georgia" panose="02040502050405020303" pitchFamily="18" charset="0"/>
              </a:rPr>
              <a:t>Completed Action Steps</a:t>
            </a:r>
            <a:endParaRPr lang="en-US" dirty="0"/>
          </a:p>
        </p:txBody>
      </p:sp>
      <p:sp>
        <p:nvSpPr>
          <p:cNvPr id="4" name="Content Placeholder 2"/>
          <p:cNvSpPr txBox="1">
            <a:spLocks/>
          </p:cNvSpPr>
          <p:nvPr/>
        </p:nvSpPr>
        <p:spPr>
          <a:xfrm>
            <a:off x="152400" y="990600"/>
            <a:ext cx="8991600" cy="6934200"/>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331470" lvl="2" indent="-285750">
              <a:spcBef>
                <a:spcPts val="1200"/>
              </a:spcBef>
              <a:buSzPct val="85000"/>
            </a:pPr>
            <a:r>
              <a:rPr lang="en-US" sz="2000" dirty="0" smtClean="0">
                <a:latin typeface="Georgia" panose="02040502050405020303" pitchFamily="18" charset="0"/>
              </a:rPr>
              <a:t>Incorporated </a:t>
            </a:r>
            <a:r>
              <a:rPr lang="en-US" sz="2000" dirty="0">
                <a:latin typeface="Georgia" panose="02040502050405020303" pitchFamily="18" charset="0"/>
              </a:rPr>
              <a:t>assessment highlights at all Division-wide events (i.e. assessment table decorations) (Ex: Holiday Summit table cards, </a:t>
            </a:r>
            <a:r>
              <a:rPr lang="en-US" sz="2000" dirty="0" smtClean="0">
                <a:latin typeface="Georgia" panose="02040502050405020303" pitchFamily="18" charset="0"/>
              </a:rPr>
              <a:t>fall </a:t>
            </a:r>
            <a:r>
              <a:rPr lang="en-US" sz="2000" dirty="0">
                <a:latin typeface="Georgia" panose="02040502050405020303" pitchFamily="18" charset="0"/>
              </a:rPr>
              <a:t>2014</a:t>
            </a:r>
            <a:r>
              <a:rPr lang="en-US" sz="2000" dirty="0" smtClean="0">
                <a:latin typeface="Georgia" panose="02040502050405020303" pitchFamily="18" charset="0"/>
              </a:rPr>
              <a:t>)</a:t>
            </a:r>
          </a:p>
          <a:p>
            <a:pPr marL="331470" lvl="2" indent="-285750">
              <a:spcBef>
                <a:spcPts val="1200"/>
              </a:spcBef>
              <a:buSzPct val="85000"/>
            </a:pPr>
            <a:r>
              <a:rPr lang="en-US" sz="2000" dirty="0" smtClean="0">
                <a:latin typeface="Georgia" panose="02040502050405020303" pitchFamily="18" charset="0"/>
              </a:rPr>
              <a:t>Created </a:t>
            </a:r>
            <a:r>
              <a:rPr lang="en-US" sz="2000" dirty="0">
                <a:latin typeface="Georgia" panose="02040502050405020303" pitchFamily="18" charset="0"/>
              </a:rPr>
              <a:t>an assessment library (fall 2014</a:t>
            </a:r>
            <a:r>
              <a:rPr lang="en-US" sz="2000" dirty="0" smtClean="0">
                <a:latin typeface="Georgia" panose="02040502050405020303" pitchFamily="18" charset="0"/>
              </a:rPr>
              <a:t>)</a:t>
            </a:r>
          </a:p>
          <a:p>
            <a:pPr marL="331470" lvl="2" indent="-285750">
              <a:spcBef>
                <a:spcPts val="1200"/>
              </a:spcBef>
              <a:buSzPct val="85000"/>
            </a:pPr>
            <a:r>
              <a:rPr lang="en-US" sz="2000" dirty="0" smtClean="0">
                <a:latin typeface="Georgia" panose="02040502050405020303" pitchFamily="18" charset="0"/>
              </a:rPr>
              <a:t>Conducted </a:t>
            </a:r>
            <a:r>
              <a:rPr lang="en-US" sz="2000" dirty="0">
                <a:latin typeface="Georgia" panose="02040502050405020303" pitchFamily="18" charset="0"/>
              </a:rPr>
              <a:t>peer reviews of assessments and reports (ex: Effectiveness </a:t>
            </a:r>
            <a:r>
              <a:rPr lang="en-US" sz="2000" dirty="0" smtClean="0">
                <a:latin typeface="Georgia" panose="02040502050405020303" pitchFamily="18" charset="0"/>
              </a:rPr>
              <a:t>Reports, fall 2013 and 2014)  </a:t>
            </a:r>
            <a:r>
              <a:rPr lang="en-US" sz="2000" i="1" dirty="0">
                <a:latin typeface="Georgia" panose="02040502050405020303" pitchFamily="18" charset="0"/>
              </a:rPr>
              <a:t>(NOTE: This is ongoing annually)</a:t>
            </a:r>
          </a:p>
          <a:p>
            <a:pPr marL="331470" lvl="2" indent="-285750">
              <a:spcBef>
                <a:spcPts val="1200"/>
              </a:spcBef>
              <a:buSzPct val="85000"/>
            </a:pPr>
            <a:r>
              <a:rPr lang="en-US" sz="2000" dirty="0" smtClean="0">
                <a:latin typeface="Georgia" panose="02040502050405020303" pitchFamily="18" charset="0"/>
              </a:rPr>
              <a:t>Used </a:t>
            </a:r>
            <a:r>
              <a:rPr lang="en-US" sz="2000" dirty="0">
                <a:latin typeface="Georgia" panose="02040502050405020303" pitchFamily="18" charset="0"/>
              </a:rPr>
              <a:t>results from Staff Aptitude, Attitude, and Experience with Assessment Survey to understand comfort levels and gaps with assessment (spring 2015)</a:t>
            </a:r>
          </a:p>
          <a:p>
            <a:pPr marL="331470" lvl="2" indent="-285750">
              <a:spcBef>
                <a:spcPts val="1200"/>
              </a:spcBef>
              <a:buSzPct val="85000"/>
            </a:pPr>
            <a:r>
              <a:rPr lang="en-US" sz="2000" dirty="0" smtClean="0">
                <a:latin typeface="Georgia" panose="02040502050405020303" pitchFamily="18" charset="0"/>
              </a:rPr>
              <a:t>Planned/conducted </a:t>
            </a:r>
            <a:r>
              <a:rPr lang="en-US" sz="2000" dirty="0" smtClean="0">
                <a:latin typeface="Georgia" panose="02040502050405020303" pitchFamily="18" charset="0"/>
              </a:rPr>
              <a:t>2013-2018 Strategic Plan focus groups with students (HIED 8200 completed, spring 2015)</a:t>
            </a:r>
          </a:p>
          <a:p>
            <a:pPr marL="331470" lvl="2" indent="-285750">
              <a:spcBef>
                <a:spcPts val="1200"/>
              </a:spcBef>
              <a:buSzPct val="85000"/>
            </a:pPr>
            <a:r>
              <a:rPr lang="en-US" sz="2000" dirty="0" smtClean="0">
                <a:latin typeface="Georgia" panose="02040502050405020303" pitchFamily="18" charset="0"/>
              </a:rPr>
              <a:t>Highlighted </a:t>
            </a:r>
            <a:r>
              <a:rPr lang="en-US" sz="2000" dirty="0">
                <a:latin typeface="Georgia" panose="02040502050405020303" pitchFamily="18" charset="0"/>
              </a:rPr>
              <a:t>key findings from assessments </a:t>
            </a:r>
            <a:r>
              <a:rPr lang="en-US" sz="2000" dirty="0" smtClean="0">
                <a:latin typeface="Georgia" panose="02040502050405020303" pitchFamily="18" charset="0"/>
              </a:rPr>
              <a:t>at </a:t>
            </a:r>
            <a:r>
              <a:rPr lang="en-US" sz="2000" dirty="0">
                <a:latin typeface="Georgia" panose="02040502050405020303" pitchFamily="18" charset="0"/>
              </a:rPr>
              <a:t>monthly coffees (began spring 2015)</a:t>
            </a:r>
          </a:p>
          <a:p>
            <a:pPr marL="331470" lvl="2" indent="-285750">
              <a:spcBef>
                <a:spcPts val="1200"/>
              </a:spcBef>
              <a:buSzPct val="85000"/>
            </a:pPr>
            <a:r>
              <a:rPr lang="en-US" sz="2000" dirty="0" smtClean="0">
                <a:latin typeface="Georgia" panose="02040502050405020303" pitchFamily="18" charset="0"/>
              </a:rPr>
              <a:t>Created an assessment cycle calendar for routine reporting (summer 2015)</a:t>
            </a:r>
          </a:p>
          <a:p>
            <a:pPr marL="285750" lvl="2" indent="-285750">
              <a:spcBef>
                <a:spcPts val="1200"/>
              </a:spcBef>
              <a:buSzPct val="85000"/>
            </a:pPr>
            <a:r>
              <a:rPr lang="en-US" sz="2000" dirty="0" smtClean="0">
                <a:latin typeface="Georgia" panose="02040502050405020303" pitchFamily="18" charset="0"/>
              </a:rPr>
              <a:t>Provided </a:t>
            </a:r>
            <a:r>
              <a:rPr lang="en-US" sz="2000" dirty="0">
                <a:latin typeface="Georgia" panose="02040502050405020303" pitchFamily="18" charset="0"/>
              </a:rPr>
              <a:t>transparency regarding Assessment Team progress (summer 2015 progress update at June </a:t>
            </a:r>
            <a:r>
              <a:rPr lang="en-US" sz="2000" dirty="0" smtClean="0">
                <a:latin typeface="Georgia" panose="02040502050405020303" pitchFamily="18" charset="0"/>
              </a:rPr>
              <a:t>Workshop)</a:t>
            </a:r>
            <a:endParaRPr lang="en-US" sz="2000" dirty="0"/>
          </a:p>
        </p:txBody>
      </p:sp>
    </p:spTree>
    <p:extLst>
      <p:ext uri="{BB962C8B-B14F-4D97-AF65-F5344CB8AC3E}">
        <p14:creationId xmlns:p14="http://schemas.microsoft.com/office/powerpoint/2010/main" val="2612339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eorgia" panose="02040502050405020303" pitchFamily="18" charset="0"/>
              </a:rPr>
              <a:t>A-Team </a:t>
            </a:r>
            <a:r>
              <a:rPr lang="en-US" b="1" dirty="0" smtClean="0">
                <a:latin typeface="Georgia" panose="02040502050405020303" pitchFamily="18" charset="0"/>
              </a:rPr>
              <a:t>Upcoming </a:t>
            </a:r>
            <a:r>
              <a:rPr lang="en-US" b="1" dirty="0">
                <a:latin typeface="Georgia" panose="02040502050405020303" pitchFamily="18" charset="0"/>
              </a:rPr>
              <a:t>Action Steps</a:t>
            </a:r>
            <a:endParaRPr lang="en-US" dirty="0"/>
          </a:p>
        </p:txBody>
      </p:sp>
      <p:sp>
        <p:nvSpPr>
          <p:cNvPr id="3" name="Content Placeholder 2"/>
          <p:cNvSpPr>
            <a:spLocks noGrp="1"/>
          </p:cNvSpPr>
          <p:nvPr>
            <p:ph idx="1"/>
          </p:nvPr>
        </p:nvSpPr>
        <p:spPr/>
        <p:txBody>
          <a:bodyPr>
            <a:normAutofit/>
          </a:bodyPr>
          <a:lstStyle/>
          <a:p>
            <a:pPr marL="331470" lvl="2" indent="-285750">
              <a:buSzPct val="85000"/>
            </a:pPr>
            <a:r>
              <a:rPr lang="en-US" sz="2300" dirty="0" smtClean="0">
                <a:latin typeface="Georgia" panose="02040502050405020303" pitchFamily="18" charset="0"/>
              </a:rPr>
              <a:t>Develop Assessment Training Series</a:t>
            </a:r>
          </a:p>
          <a:p>
            <a:pPr marL="331470" lvl="2" indent="-285750">
              <a:buSzPct val="85000"/>
            </a:pPr>
            <a:endParaRPr lang="en-US" sz="2300" dirty="0" smtClean="0">
              <a:latin typeface="Georgia" panose="02040502050405020303" pitchFamily="18" charset="0"/>
            </a:endParaRPr>
          </a:p>
          <a:p>
            <a:pPr marL="331470" lvl="2" indent="-285750">
              <a:buSzPct val="85000"/>
            </a:pPr>
            <a:r>
              <a:rPr lang="en-US" sz="2300" dirty="0" smtClean="0">
                <a:latin typeface="Georgia" panose="02040502050405020303" pitchFamily="18" charset="0"/>
              </a:rPr>
              <a:t>Incorporate assessment 101 into new employee orientation</a:t>
            </a:r>
          </a:p>
          <a:p>
            <a:pPr marL="331470" lvl="2" indent="-285750">
              <a:buSzPct val="85000"/>
            </a:pPr>
            <a:endParaRPr lang="en-US" sz="2300" dirty="0" smtClean="0">
              <a:latin typeface="Georgia" panose="02040502050405020303" pitchFamily="18" charset="0"/>
            </a:endParaRPr>
          </a:p>
          <a:p>
            <a:pPr marL="331470" lvl="2" indent="-285750">
              <a:buSzPct val="85000"/>
            </a:pPr>
            <a:r>
              <a:rPr lang="en-US" sz="2300" dirty="0" smtClean="0">
                <a:latin typeface="Georgia" panose="02040502050405020303" pitchFamily="18" charset="0"/>
              </a:rPr>
              <a:t>Pilot test future Office of Assessment &amp; Strategic Planning Website/evaluate usefulness and value of site</a:t>
            </a:r>
          </a:p>
          <a:p>
            <a:pPr marL="331470" lvl="2" indent="-285750">
              <a:buSzPct val="85000"/>
            </a:pPr>
            <a:endParaRPr lang="en-US" sz="2300" dirty="0" smtClean="0">
              <a:latin typeface="Georgia" panose="02040502050405020303" pitchFamily="18" charset="0"/>
            </a:endParaRPr>
          </a:p>
          <a:p>
            <a:pPr marL="331470" lvl="2" indent="-285750">
              <a:buSzPct val="85000"/>
            </a:pPr>
            <a:r>
              <a:rPr lang="en-US" sz="2300" dirty="0" smtClean="0">
                <a:latin typeface="Georgia" panose="02040502050405020303" pitchFamily="18" charset="0"/>
              </a:rPr>
              <a:t>Continue ongoing team professional development</a:t>
            </a:r>
          </a:p>
        </p:txBody>
      </p:sp>
    </p:spTree>
    <p:extLst>
      <p:ext uri="{BB962C8B-B14F-4D97-AF65-F5344CB8AC3E}">
        <p14:creationId xmlns:p14="http://schemas.microsoft.com/office/powerpoint/2010/main" val="963926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Georgia" panose="02040502050405020303" pitchFamily="18" charset="0"/>
              </a:rPr>
              <a:t>Overview of outcome writing</a:t>
            </a:r>
            <a:endParaRPr lang="en-US" dirty="0">
              <a:latin typeface="Georgia" panose="02040502050405020303" pitchFamily="18" charset="0"/>
            </a:endParaRPr>
          </a:p>
        </p:txBody>
      </p:sp>
      <p:sp>
        <p:nvSpPr>
          <p:cNvPr id="5" name="Text Placeholder 4"/>
          <p:cNvSpPr>
            <a:spLocks noGrp="1"/>
          </p:cNvSpPr>
          <p:nvPr>
            <p:ph type="body" idx="1"/>
          </p:nvPr>
        </p:nvSpPr>
        <p:spPr/>
        <p:txBody>
          <a:bodyPr/>
          <a:lstStyle/>
          <a:p>
            <a:r>
              <a:rPr lang="en-US" dirty="0" smtClean="0">
                <a:latin typeface="Georgia" panose="02040502050405020303" pitchFamily="18" charset="0"/>
              </a:rPr>
              <a:t>Part 1 – Vision, Values, Mission, Goals, and Objectives</a:t>
            </a:r>
            <a:endParaRPr lang="en-US" dirty="0">
              <a:latin typeface="Georgia" panose="02040502050405020303" pitchFamily="18" charset="0"/>
            </a:endParaRPr>
          </a:p>
        </p:txBody>
      </p:sp>
    </p:spTree>
    <p:extLst>
      <p:ext uri="{BB962C8B-B14F-4D97-AF65-F5344CB8AC3E}">
        <p14:creationId xmlns:p14="http://schemas.microsoft.com/office/powerpoint/2010/main" val="1298911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Georgia" panose="02040502050405020303" pitchFamily="18" charset="0"/>
              </a:rPr>
              <a:t>Today’s Learning </a:t>
            </a:r>
            <a:r>
              <a:rPr lang="en-US" b="1" dirty="0">
                <a:latin typeface="Georgia" panose="02040502050405020303" pitchFamily="18" charset="0"/>
              </a:rPr>
              <a:t>Outcomes</a:t>
            </a:r>
          </a:p>
        </p:txBody>
      </p:sp>
      <p:sp>
        <p:nvSpPr>
          <p:cNvPr id="3" name="Content Placeholder 2"/>
          <p:cNvSpPr>
            <a:spLocks noGrp="1"/>
          </p:cNvSpPr>
          <p:nvPr>
            <p:ph idx="1"/>
          </p:nvPr>
        </p:nvSpPr>
        <p:spPr/>
        <p:txBody>
          <a:bodyPr>
            <a:normAutofit fontScale="70000" lnSpcReduction="20000"/>
          </a:bodyPr>
          <a:lstStyle/>
          <a:p>
            <a:pPr marL="0" lvl="0" indent="0">
              <a:lnSpc>
                <a:spcPct val="120000"/>
              </a:lnSpc>
              <a:spcBef>
                <a:spcPts val="1200"/>
              </a:spcBef>
              <a:buClr>
                <a:srgbClr val="FC6A10"/>
              </a:buClr>
              <a:buNone/>
            </a:pPr>
            <a:r>
              <a:rPr lang="en-US" sz="2500" b="1" spc="250" dirty="0">
                <a:solidFill>
                  <a:schemeClr val="accent2"/>
                </a:solidFill>
                <a:latin typeface="Georgia" panose="02040502050405020303" pitchFamily="18" charset="0"/>
              </a:rPr>
              <a:t>As a result of attending this session, </a:t>
            </a:r>
            <a:r>
              <a:rPr lang="en-US" sz="2500" b="1" u="sng" spc="250" dirty="0">
                <a:solidFill>
                  <a:schemeClr val="accent2"/>
                </a:solidFill>
                <a:latin typeface="Georgia" panose="02040502050405020303" pitchFamily="18" charset="0"/>
              </a:rPr>
              <a:t>attendees will be able to</a:t>
            </a:r>
            <a:r>
              <a:rPr lang="en-US" sz="2500" b="1" spc="250" dirty="0">
                <a:solidFill>
                  <a:schemeClr val="accent2"/>
                </a:solidFill>
                <a:latin typeface="Georgia" panose="02040502050405020303" pitchFamily="18" charset="0"/>
              </a:rPr>
              <a:t>:</a:t>
            </a:r>
          </a:p>
          <a:p>
            <a:pPr marL="342900" lvl="0" indent="-342900">
              <a:lnSpc>
                <a:spcPct val="120000"/>
              </a:lnSpc>
              <a:spcBef>
                <a:spcPts val="1200"/>
              </a:spcBef>
              <a:buClr>
                <a:srgbClr val="FC6A10"/>
              </a:buClr>
            </a:pPr>
            <a:r>
              <a:rPr lang="en-US" sz="2500" spc="250" dirty="0" smtClean="0">
                <a:solidFill>
                  <a:schemeClr val="accent2"/>
                </a:solidFill>
                <a:latin typeface="Georgia" panose="02040502050405020303" pitchFamily="18" charset="0"/>
              </a:rPr>
              <a:t>Relate Departmental Goals with DoSA and AU Goals</a:t>
            </a:r>
          </a:p>
          <a:p>
            <a:pPr marL="342900" lvl="0" indent="-342900">
              <a:lnSpc>
                <a:spcPct val="120000"/>
              </a:lnSpc>
              <a:spcBef>
                <a:spcPts val="1200"/>
              </a:spcBef>
              <a:buClr>
                <a:srgbClr val="FC6A10"/>
              </a:buClr>
            </a:pPr>
            <a:r>
              <a:rPr lang="en-US" sz="2500" spc="250" dirty="0" smtClean="0">
                <a:solidFill>
                  <a:schemeClr val="accent2"/>
                </a:solidFill>
                <a:latin typeface="Georgia" panose="02040502050405020303" pitchFamily="18" charset="0"/>
              </a:rPr>
              <a:t>Apply professional standards when developing outcomes.</a:t>
            </a:r>
          </a:p>
          <a:p>
            <a:pPr marL="342900" lvl="0" indent="-342900">
              <a:lnSpc>
                <a:spcPct val="120000"/>
              </a:lnSpc>
              <a:spcBef>
                <a:spcPts val="1200"/>
              </a:spcBef>
              <a:buClr>
                <a:srgbClr val="FC6A10"/>
              </a:buClr>
            </a:pPr>
            <a:r>
              <a:rPr lang="en-US" sz="2500" spc="250" dirty="0" smtClean="0">
                <a:solidFill>
                  <a:schemeClr val="accent2"/>
                </a:solidFill>
                <a:latin typeface="Georgia" panose="02040502050405020303" pitchFamily="18" charset="0"/>
              </a:rPr>
              <a:t>Differentiate </a:t>
            </a:r>
            <a:r>
              <a:rPr lang="en-US" sz="2500" spc="250" dirty="0">
                <a:solidFill>
                  <a:schemeClr val="accent2"/>
                </a:solidFill>
                <a:latin typeface="Georgia" panose="02040502050405020303" pitchFamily="18" charset="0"/>
              </a:rPr>
              <a:t>between program and learning outcomes.</a:t>
            </a:r>
          </a:p>
          <a:p>
            <a:pPr marL="285750" lvl="0" indent="-285750">
              <a:lnSpc>
                <a:spcPct val="120000"/>
              </a:lnSpc>
              <a:spcBef>
                <a:spcPts val="1200"/>
              </a:spcBef>
              <a:buClr>
                <a:srgbClr val="FC6A10"/>
              </a:buClr>
            </a:pPr>
            <a:r>
              <a:rPr lang="en-US" sz="2500" spc="250" dirty="0" smtClean="0">
                <a:solidFill>
                  <a:schemeClr val="accent2"/>
                </a:solidFill>
                <a:latin typeface="Georgia" panose="02040502050405020303" pitchFamily="18" charset="0"/>
              </a:rPr>
              <a:t>Apply </a:t>
            </a:r>
            <a:r>
              <a:rPr lang="en-US" sz="2500" spc="250" dirty="0">
                <a:solidFill>
                  <a:schemeClr val="accent2"/>
                </a:solidFill>
                <a:latin typeface="Georgia" panose="02040502050405020303" pitchFamily="18" charset="0"/>
              </a:rPr>
              <a:t>the ABCD structure when writing </a:t>
            </a:r>
            <a:r>
              <a:rPr lang="en-US" sz="2500" spc="250" dirty="0" smtClean="0">
                <a:solidFill>
                  <a:schemeClr val="accent2"/>
                </a:solidFill>
                <a:latin typeface="Georgia" panose="02040502050405020303" pitchFamily="18" charset="0"/>
              </a:rPr>
              <a:t>outcomes.</a:t>
            </a:r>
            <a:endParaRPr lang="en-US" sz="2500" spc="250" dirty="0">
              <a:solidFill>
                <a:schemeClr val="accent2"/>
              </a:solidFill>
              <a:latin typeface="Georgia" panose="02040502050405020303" pitchFamily="18" charset="0"/>
            </a:endParaRPr>
          </a:p>
          <a:p>
            <a:pPr marL="285750" lvl="0" indent="-285750">
              <a:lnSpc>
                <a:spcPct val="120000"/>
              </a:lnSpc>
              <a:spcBef>
                <a:spcPts val="1200"/>
              </a:spcBef>
              <a:buClr>
                <a:srgbClr val="FC6A10"/>
              </a:buClr>
            </a:pPr>
            <a:r>
              <a:rPr lang="en-US" sz="2500" spc="250" dirty="0">
                <a:solidFill>
                  <a:schemeClr val="accent2"/>
                </a:solidFill>
                <a:latin typeface="Georgia" panose="02040502050405020303" pitchFamily="18" charset="0"/>
              </a:rPr>
              <a:t>Assess whether </a:t>
            </a:r>
            <a:r>
              <a:rPr lang="en-US" sz="2500" spc="250" dirty="0" smtClean="0">
                <a:solidFill>
                  <a:schemeClr val="accent2"/>
                </a:solidFill>
                <a:latin typeface="Georgia" panose="02040502050405020303" pitchFamily="18" charset="0"/>
              </a:rPr>
              <a:t>outcomes are </a:t>
            </a:r>
            <a:r>
              <a:rPr lang="en-US" sz="2500" spc="250" dirty="0">
                <a:solidFill>
                  <a:schemeClr val="accent2"/>
                </a:solidFill>
                <a:latin typeface="Georgia" panose="02040502050405020303" pitchFamily="18" charset="0"/>
              </a:rPr>
              <a:t>meaningful, manageable, and measurable.</a:t>
            </a:r>
          </a:p>
          <a:p>
            <a:pPr marL="285750" lvl="0" indent="-285750">
              <a:lnSpc>
                <a:spcPct val="120000"/>
              </a:lnSpc>
              <a:spcBef>
                <a:spcPts val="1200"/>
              </a:spcBef>
              <a:buClr>
                <a:srgbClr val="FC6A10"/>
              </a:buClr>
            </a:pPr>
            <a:r>
              <a:rPr lang="en-US" sz="2500" spc="250" dirty="0">
                <a:solidFill>
                  <a:schemeClr val="accent2"/>
                </a:solidFill>
                <a:latin typeface="Georgia" panose="02040502050405020303" pitchFamily="18" charset="0"/>
              </a:rPr>
              <a:t>Apply Bloom’s Taxonomy when creating </a:t>
            </a:r>
            <a:r>
              <a:rPr lang="en-US" sz="2500" spc="250" dirty="0" smtClean="0">
                <a:solidFill>
                  <a:schemeClr val="accent2"/>
                </a:solidFill>
                <a:latin typeface="Georgia" panose="02040502050405020303" pitchFamily="18" charset="0"/>
              </a:rPr>
              <a:t>outcomes.</a:t>
            </a:r>
            <a:endParaRPr lang="en-US" sz="2500" spc="250" dirty="0">
              <a:solidFill>
                <a:schemeClr val="accent2"/>
              </a:solidFill>
              <a:latin typeface="Georgia" panose="02040502050405020303" pitchFamily="18" charset="0"/>
            </a:endParaRPr>
          </a:p>
          <a:p>
            <a:pPr marL="285750" lvl="0" indent="-285750">
              <a:lnSpc>
                <a:spcPct val="120000"/>
              </a:lnSpc>
              <a:spcBef>
                <a:spcPts val="1200"/>
              </a:spcBef>
              <a:buClr>
                <a:srgbClr val="FC6A10"/>
              </a:buClr>
            </a:pPr>
            <a:r>
              <a:rPr lang="en-US" sz="2500" spc="250" dirty="0">
                <a:solidFill>
                  <a:schemeClr val="accent2"/>
                </a:solidFill>
                <a:latin typeface="Georgia" panose="02040502050405020303" pitchFamily="18" charset="0"/>
              </a:rPr>
              <a:t>Evaluate whether </a:t>
            </a:r>
            <a:r>
              <a:rPr lang="en-US" sz="2500" spc="250" dirty="0" smtClean="0">
                <a:solidFill>
                  <a:schemeClr val="accent2"/>
                </a:solidFill>
                <a:latin typeface="Georgia" panose="02040502050405020303" pitchFamily="18" charset="0"/>
              </a:rPr>
              <a:t>outcomes are SMART.</a:t>
            </a:r>
          </a:p>
          <a:p>
            <a:pPr marL="285750" lvl="0" indent="-285750">
              <a:lnSpc>
                <a:spcPct val="120000"/>
              </a:lnSpc>
              <a:spcBef>
                <a:spcPts val="1200"/>
              </a:spcBef>
              <a:buClr>
                <a:srgbClr val="FC6A10"/>
              </a:buClr>
            </a:pPr>
            <a:r>
              <a:rPr lang="en-US" sz="2500" spc="250" dirty="0" smtClean="0">
                <a:solidFill>
                  <a:schemeClr val="accent2"/>
                </a:solidFill>
                <a:latin typeface="Georgia" panose="02040502050405020303" pitchFamily="18" charset="0"/>
              </a:rPr>
              <a:t>Identify appropriate assessment methods for outcomes.</a:t>
            </a:r>
          </a:p>
          <a:p>
            <a:pPr marL="285750" lvl="0" indent="-285750">
              <a:lnSpc>
                <a:spcPct val="120000"/>
              </a:lnSpc>
              <a:spcBef>
                <a:spcPts val="1200"/>
              </a:spcBef>
              <a:buClr>
                <a:srgbClr val="FC6A10"/>
              </a:buClr>
            </a:pPr>
            <a:r>
              <a:rPr lang="en-US" sz="2500" spc="250" dirty="0" smtClean="0">
                <a:solidFill>
                  <a:schemeClr val="accent2"/>
                </a:solidFill>
                <a:latin typeface="Georgia" panose="02040502050405020303" pitchFamily="18" charset="0"/>
              </a:rPr>
              <a:t>Describe action steps needed to achieve outcomes.</a:t>
            </a:r>
          </a:p>
          <a:p>
            <a:pPr marL="285750" lvl="0" indent="-285750">
              <a:spcBef>
                <a:spcPts val="1200"/>
              </a:spcBef>
              <a:buClr>
                <a:srgbClr val="FC6A10"/>
              </a:buClr>
            </a:pPr>
            <a:endParaRPr lang="en-US" sz="2500" spc="250" dirty="0">
              <a:solidFill>
                <a:schemeClr val="accent4">
                  <a:lumMod val="60000"/>
                  <a:lumOff val="40000"/>
                </a:schemeClr>
              </a:solidFill>
              <a:latin typeface="Garamond" panose="02020404030301010803" pitchFamily="18" charset="0"/>
            </a:endParaRPr>
          </a:p>
          <a:p>
            <a:pPr marL="285750" lvl="0" indent="-285750">
              <a:buClr>
                <a:srgbClr val="FC6A10"/>
              </a:buClr>
            </a:pPr>
            <a:endParaRPr lang="en-US" sz="1400" b="1" spc="250" dirty="0">
              <a:solidFill>
                <a:srgbClr val="424456"/>
              </a:solidFill>
              <a:latin typeface="Georgia"/>
            </a:endParaRPr>
          </a:p>
          <a:p>
            <a:endParaRPr lang="en-US" dirty="0"/>
          </a:p>
        </p:txBody>
      </p:sp>
    </p:spTree>
    <p:extLst>
      <p:ext uri="{BB962C8B-B14F-4D97-AF65-F5344CB8AC3E}">
        <p14:creationId xmlns:p14="http://schemas.microsoft.com/office/powerpoint/2010/main" val="6442499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124006" cy="6858000"/>
          </a:xfrm>
          <a:prstGeom prst="rect">
            <a:avLst/>
          </a:prstGeom>
        </p:spPr>
      </p:pic>
      <p:sp>
        <p:nvSpPr>
          <p:cNvPr id="4" name="TextBox 3"/>
          <p:cNvSpPr txBox="1"/>
          <p:nvPr/>
        </p:nvSpPr>
        <p:spPr>
          <a:xfrm>
            <a:off x="4343400" y="457200"/>
            <a:ext cx="4495800" cy="4216539"/>
          </a:xfrm>
          <a:prstGeom prst="rect">
            <a:avLst/>
          </a:prstGeom>
          <a:noFill/>
        </p:spPr>
        <p:txBody>
          <a:bodyPr wrap="square" rtlCol="0">
            <a:spAutoFit/>
          </a:bodyPr>
          <a:lstStyle/>
          <a:p>
            <a:pPr algn="ctr"/>
            <a:r>
              <a:rPr lang="en-US" sz="4000" dirty="0">
                <a:solidFill>
                  <a:prstClr val="black"/>
                </a:solidFill>
              </a:rPr>
              <a:t>Division of Student Affairs’</a:t>
            </a:r>
          </a:p>
          <a:p>
            <a:pPr algn="ctr"/>
            <a:endParaRPr lang="en-US" sz="4000" dirty="0">
              <a:solidFill>
                <a:prstClr val="black"/>
              </a:solidFill>
            </a:endParaRPr>
          </a:p>
          <a:p>
            <a:pPr algn="ctr"/>
            <a:r>
              <a:rPr lang="en-US" sz="4000" dirty="0">
                <a:solidFill>
                  <a:prstClr val="black"/>
                </a:solidFill>
              </a:rPr>
              <a:t>Strategic Planning Common Language</a:t>
            </a:r>
          </a:p>
          <a:p>
            <a:pPr algn="ctr"/>
            <a:endParaRPr lang="en-US" sz="2800" dirty="0">
              <a:solidFill>
                <a:prstClr val="black"/>
              </a:solidFill>
            </a:endParaRPr>
          </a:p>
        </p:txBody>
      </p:sp>
    </p:spTree>
    <p:extLst>
      <p:ext uri="{BB962C8B-B14F-4D97-AF65-F5344CB8AC3E}">
        <p14:creationId xmlns:p14="http://schemas.microsoft.com/office/powerpoint/2010/main" val="37100351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1626495"/>
              </p:ext>
            </p:extLst>
          </p:nvPr>
        </p:nvGraphicFramePr>
        <p:xfrm>
          <a:off x="0" y="1416808"/>
          <a:ext cx="9144000" cy="5582095"/>
        </p:xfrm>
        <a:graphic>
          <a:graphicData uri="http://schemas.openxmlformats.org/drawingml/2006/table">
            <a:tbl>
              <a:tblPr firstCol="1" bandRow="1">
                <a:tableStyleId>{5C22544A-7EE6-4342-B048-85BDC9FD1C3A}</a:tableStyleId>
              </a:tblPr>
              <a:tblGrid>
                <a:gridCol w="4572000"/>
                <a:gridCol w="4572000"/>
              </a:tblGrid>
              <a:tr h="850075">
                <a:tc>
                  <a:txBody>
                    <a:bodyPr/>
                    <a:lstStyle/>
                    <a:p>
                      <a:pPr marL="0" marR="0" algn="ctr">
                        <a:lnSpc>
                          <a:spcPct val="115000"/>
                        </a:lnSpc>
                        <a:spcBef>
                          <a:spcPts val="0"/>
                        </a:spcBef>
                        <a:spcAft>
                          <a:spcPts val="0"/>
                        </a:spcAft>
                      </a:pPr>
                      <a:r>
                        <a:rPr lang="en-US" sz="1800" dirty="0">
                          <a:effectLst/>
                          <a:latin typeface="Georgia" panose="02040502050405020303" pitchFamily="18" charset="0"/>
                        </a:rPr>
                        <a:t>Hard Work</a:t>
                      </a:r>
                      <a:endParaRPr lang="en-US" sz="1800" dirty="0">
                        <a:effectLst/>
                        <a:latin typeface="Georgia" panose="02040502050405020303" pitchFamily="18"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latin typeface="Georgia" panose="02040502050405020303" pitchFamily="18" charset="0"/>
                        </a:rPr>
                        <a:t>Commitment, Responsibility, Dedication, Perseverance, Helping Students Succeed</a:t>
                      </a:r>
                      <a:endParaRPr lang="en-US" sz="1800" dirty="0">
                        <a:effectLst/>
                        <a:latin typeface="Georgia" panose="02040502050405020303" pitchFamily="18" charset="0"/>
                        <a:ea typeface="Calibri"/>
                        <a:cs typeface="Times New Roman"/>
                      </a:endParaRPr>
                    </a:p>
                  </a:txBody>
                  <a:tcPr marL="68580" marR="68580" marT="0" marB="0"/>
                </a:tc>
              </a:tr>
              <a:tr h="767539">
                <a:tc>
                  <a:txBody>
                    <a:bodyPr/>
                    <a:lstStyle/>
                    <a:p>
                      <a:pPr marL="0" marR="0" algn="ctr">
                        <a:lnSpc>
                          <a:spcPct val="115000"/>
                        </a:lnSpc>
                        <a:spcBef>
                          <a:spcPts val="0"/>
                        </a:spcBef>
                        <a:spcAft>
                          <a:spcPts val="0"/>
                        </a:spcAft>
                      </a:pPr>
                      <a:r>
                        <a:rPr lang="en-US" sz="1800" dirty="0">
                          <a:effectLst/>
                          <a:latin typeface="Georgia" panose="02040502050405020303" pitchFamily="18" charset="0"/>
                        </a:rPr>
                        <a:t>Education</a:t>
                      </a:r>
                      <a:endParaRPr lang="en-US" sz="1800" dirty="0">
                        <a:effectLst/>
                        <a:latin typeface="Georgia" panose="02040502050405020303" pitchFamily="18"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latin typeface="Georgia" panose="02040502050405020303" pitchFamily="18" charset="0"/>
                        </a:rPr>
                        <a:t>Personal and Professional Development, Continuous Improvement, Knowledge, Developing Skills, Growth</a:t>
                      </a:r>
                      <a:endParaRPr lang="en-US" sz="1800" dirty="0">
                        <a:effectLst/>
                        <a:latin typeface="Georgia" panose="02040502050405020303" pitchFamily="18" charset="0"/>
                        <a:ea typeface="Calibri"/>
                        <a:cs typeface="Times New Roman"/>
                      </a:endParaRPr>
                    </a:p>
                  </a:txBody>
                  <a:tcPr marL="68580" marR="68580" marT="0" marB="0"/>
                </a:tc>
              </a:tr>
              <a:tr h="506153">
                <a:tc>
                  <a:txBody>
                    <a:bodyPr/>
                    <a:lstStyle/>
                    <a:p>
                      <a:pPr marL="0" marR="0" algn="ctr">
                        <a:lnSpc>
                          <a:spcPct val="115000"/>
                        </a:lnSpc>
                        <a:spcBef>
                          <a:spcPts val="0"/>
                        </a:spcBef>
                        <a:spcAft>
                          <a:spcPts val="0"/>
                        </a:spcAft>
                      </a:pPr>
                      <a:r>
                        <a:rPr lang="en-US" sz="1800" dirty="0">
                          <a:effectLst/>
                          <a:latin typeface="Georgia" panose="02040502050405020303" pitchFamily="18" charset="0"/>
                        </a:rPr>
                        <a:t>Honesty and Truthfulness</a:t>
                      </a:r>
                      <a:endParaRPr lang="en-US" sz="1800" dirty="0">
                        <a:effectLst/>
                        <a:latin typeface="Georgia" panose="02040502050405020303" pitchFamily="18"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latin typeface="Georgia" panose="02040502050405020303" pitchFamily="18" charset="0"/>
                        </a:rPr>
                        <a:t>Integrity, Mutual Respect, Transparency, Morals, Openness</a:t>
                      </a:r>
                      <a:endParaRPr lang="en-US" sz="1800" dirty="0">
                        <a:effectLst/>
                        <a:latin typeface="Georgia" panose="02040502050405020303" pitchFamily="18" charset="0"/>
                        <a:ea typeface="Calibri"/>
                        <a:cs typeface="Times New Roman"/>
                      </a:endParaRPr>
                    </a:p>
                  </a:txBody>
                  <a:tcPr marL="68580" marR="68580" marT="0" marB="0"/>
                </a:tc>
              </a:tr>
              <a:tr h="506153">
                <a:tc>
                  <a:txBody>
                    <a:bodyPr/>
                    <a:lstStyle/>
                    <a:p>
                      <a:pPr marL="0" marR="0" algn="ctr">
                        <a:lnSpc>
                          <a:spcPct val="115000"/>
                        </a:lnSpc>
                        <a:spcBef>
                          <a:spcPts val="0"/>
                        </a:spcBef>
                        <a:spcAft>
                          <a:spcPts val="0"/>
                        </a:spcAft>
                      </a:pPr>
                      <a:r>
                        <a:rPr lang="en-US" sz="1800" dirty="0">
                          <a:effectLst/>
                          <a:latin typeface="Georgia" panose="02040502050405020303" pitchFamily="18" charset="0"/>
                        </a:rPr>
                        <a:t>Sound Mind, Body, and Spirit</a:t>
                      </a:r>
                      <a:endParaRPr lang="en-US" sz="1800" dirty="0">
                        <a:effectLst/>
                        <a:latin typeface="Georgia" panose="02040502050405020303" pitchFamily="18"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latin typeface="Georgia" panose="02040502050405020303" pitchFamily="18" charset="0"/>
                        </a:rPr>
                        <a:t>Balance, Self-Awareness, Health and Wellness, Holistic, Care</a:t>
                      </a:r>
                      <a:endParaRPr lang="en-US" sz="1800" dirty="0">
                        <a:effectLst/>
                        <a:latin typeface="Georgia" panose="02040502050405020303" pitchFamily="18" charset="0"/>
                        <a:ea typeface="Calibri"/>
                        <a:cs typeface="Times New Roman"/>
                      </a:endParaRPr>
                    </a:p>
                  </a:txBody>
                  <a:tcPr marL="68580" marR="68580" marT="0" marB="0"/>
                </a:tc>
              </a:tr>
              <a:tr h="506153">
                <a:tc>
                  <a:txBody>
                    <a:bodyPr/>
                    <a:lstStyle/>
                    <a:p>
                      <a:pPr marL="0" marR="0" algn="ctr">
                        <a:lnSpc>
                          <a:spcPct val="115000"/>
                        </a:lnSpc>
                        <a:spcBef>
                          <a:spcPts val="0"/>
                        </a:spcBef>
                        <a:spcAft>
                          <a:spcPts val="0"/>
                        </a:spcAft>
                      </a:pPr>
                      <a:r>
                        <a:rPr lang="en-US" sz="1800" dirty="0">
                          <a:effectLst/>
                          <a:latin typeface="Georgia" panose="02040502050405020303" pitchFamily="18" charset="0"/>
                        </a:rPr>
                        <a:t>Obedience to Law</a:t>
                      </a:r>
                      <a:endParaRPr lang="en-US" sz="1800" dirty="0">
                        <a:effectLst/>
                        <a:latin typeface="Georgia" panose="02040502050405020303" pitchFamily="18"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latin typeface="Georgia" panose="02040502050405020303" pitchFamily="18" charset="0"/>
                        </a:rPr>
                        <a:t>Respect, Equality, Rights of all, Safe Environment, Inclusion</a:t>
                      </a:r>
                      <a:endParaRPr lang="en-US" sz="1800" dirty="0">
                        <a:effectLst/>
                        <a:latin typeface="Georgia" panose="02040502050405020303" pitchFamily="18" charset="0"/>
                        <a:ea typeface="Calibri"/>
                        <a:cs typeface="Times New Roman"/>
                      </a:endParaRPr>
                    </a:p>
                  </a:txBody>
                  <a:tcPr marL="68580" marR="68580" marT="0" marB="0"/>
                </a:tc>
              </a:tr>
              <a:tr h="506153">
                <a:tc>
                  <a:txBody>
                    <a:bodyPr/>
                    <a:lstStyle/>
                    <a:p>
                      <a:pPr marL="0" marR="0" algn="ctr">
                        <a:lnSpc>
                          <a:spcPct val="115000"/>
                        </a:lnSpc>
                        <a:spcBef>
                          <a:spcPts val="0"/>
                        </a:spcBef>
                        <a:spcAft>
                          <a:spcPts val="0"/>
                        </a:spcAft>
                      </a:pPr>
                      <a:r>
                        <a:rPr lang="en-US" sz="1800" dirty="0">
                          <a:effectLst/>
                          <a:latin typeface="Georgia" panose="02040502050405020303" pitchFamily="18" charset="0"/>
                        </a:rPr>
                        <a:t>Human Touch</a:t>
                      </a:r>
                      <a:endParaRPr lang="en-US" sz="1800" dirty="0">
                        <a:effectLst/>
                        <a:latin typeface="Georgia" panose="02040502050405020303" pitchFamily="18"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latin typeface="Georgia" panose="02040502050405020303" pitchFamily="18" charset="0"/>
                        </a:rPr>
                        <a:t>Compassion, Empathy, Service, Understanding, Caring</a:t>
                      </a:r>
                      <a:endParaRPr lang="en-US" sz="1800" dirty="0">
                        <a:effectLst/>
                        <a:latin typeface="Georgia" panose="02040502050405020303" pitchFamily="18" charset="0"/>
                        <a:ea typeface="Calibri"/>
                        <a:cs typeface="Times New Roman"/>
                      </a:endParaRPr>
                    </a:p>
                  </a:txBody>
                  <a:tcPr marL="68580" marR="68580" marT="0" marB="0"/>
                </a:tc>
              </a:tr>
              <a:tr h="506153">
                <a:tc>
                  <a:txBody>
                    <a:bodyPr/>
                    <a:lstStyle/>
                    <a:p>
                      <a:pPr marL="0" marR="0" algn="ctr">
                        <a:lnSpc>
                          <a:spcPct val="115000"/>
                        </a:lnSpc>
                        <a:spcBef>
                          <a:spcPts val="0"/>
                        </a:spcBef>
                        <a:spcAft>
                          <a:spcPts val="0"/>
                        </a:spcAft>
                      </a:pPr>
                      <a:r>
                        <a:rPr lang="en-US" sz="1800" dirty="0">
                          <a:effectLst/>
                          <a:latin typeface="Georgia" panose="02040502050405020303" pitchFamily="18" charset="0"/>
                        </a:rPr>
                        <a:t>Service</a:t>
                      </a:r>
                      <a:endParaRPr lang="en-US" sz="1800" dirty="0">
                        <a:effectLst/>
                        <a:latin typeface="Georgia" panose="02040502050405020303" pitchFamily="18"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latin typeface="Georgia" panose="02040502050405020303" pitchFamily="18" charset="0"/>
                        </a:rPr>
                        <a:t>Pride, Appreciation, Freedom, Acceptance, Civic Engagement</a:t>
                      </a:r>
                      <a:endParaRPr lang="en-US" sz="1800" dirty="0">
                        <a:effectLst/>
                        <a:latin typeface="Georgia" panose="02040502050405020303" pitchFamily="18" charset="0"/>
                        <a:ea typeface="Calibri"/>
                        <a:cs typeface="Times New Roman"/>
                      </a:endParaRPr>
                    </a:p>
                  </a:txBody>
                  <a:tcPr marL="68580" marR="68580" marT="0" marB="0"/>
                </a:tc>
              </a:tr>
              <a:tr h="506153">
                <a:tc>
                  <a:txBody>
                    <a:bodyPr/>
                    <a:lstStyle/>
                    <a:p>
                      <a:pPr marL="0" marR="0" algn="ctr">
                        <a:lnSpc>
                          <a:spcPct val="115000"/>
                        </a:lnSpc>
                        <a:spcBef>
                          <a:spcPts val="0"/>
                        </a:spcBef>
                        <a:spcAft>
                          <a:spcPts val="0"/>
                        </a:spcAft>
                      </a:pPr>
                      <a:r>
                        <a:rPr lang="en-US" sz="1800" dirty="0">
                          <a:effectLst/>
                          <a:latin typeface="Georgia" panose="02040502050405020303" pitchFamily="18" charset="0"/>
                        </a:rPr>
                        <a:t>Auburn</a:t>
                      </a:r>
                      <a:endParaRPr lang="en-US" sz="1800" dirty="0">
                        <a:effectLst/>
                        <a:latin typeface="Georgia" panose="02040502050405020303" pitchFamily="18"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latin typeface="Georgia" panose="02040502050405020303" pitchFamily="18" charset="0"/>
                        </a:rPr>
                        <a:t>Community, Family, Tradition, Pride, Excellence, Connection</a:t>
                      </a:r>
                      <a:endParaRPr lang="en-US" sz="1800" dirty="0">
                        <a:effectLst/>
                        <a:latin typeface="Georgia" panose="02040502050405020303" pitchFamily="18" charset="0"/>
                        <a:ea typeface="Calibri"/>
                        <a:cs typeface="Times New Roman"/>
                      </a:endParaRPr>
                    </a:p>
                  </a:txBody>
                  <a:tcPr marL="68580" marR="68580" marT="0" marB="0"/>
                </a:tc>
              </a:tr>
            </a:tbl>
          </a:graphicData>
        </a:graphic>
      </p:graphicFrame>
      <p:sp>
        <p:nvSpPr>
          <p:cNvPr id="3" name="Rectangle 1"/>
          <p:cNvSpPr>
            <a:spLocks noChangeArrowheads="1"/>
          </p:cNvSpPr>
          <p:nvPr/>
        </p:nvSpPr>
        <p:spPr bwMode="auto">
          <a:xfrm>
            <a:off x="-92485" y="609600"/>
            <a:ext cx="909896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4000" b="1" i="0" u="none" strike="noStrike" cap="none" normalizeH="0" baseline="0" dirty="0" smtClean="0">
                <a:ln>
                  <a:noFill/>
                </a:ln>
                <a:solidFill>
                  <a:schemeClr val="tx1"/>
                </a:solidFill>
                <a:effectLst/>
                <a:latin typeface="Georgia" panose="02040502050405020303" pitchFamily="18" charset="0"/>
                <a:ea typeface="Calibri" pitchFamily="34" charset="0"/>
                <a:cs typeface="Times New Roman" pitchFamily="18" charset="0"/>
              </a:rPr>
              <a:t>Division of Student Affairs Values</a:t>
            </a:r>
            <a:endParaRPr kumimoji="0" lang="en-US" altLang="en-US" sz="4000" b="0" i="0" u="none" strike="noStrike" cap="none" normalizeH="0" baseline="0" dirty="0" smtClean="0">
              <a:ln>
                <a:noFill/>
              </a:ln>
              <a:solidFill>
                <a:schemeClr val="tx1"/>
              </a:solidFill>
              <a:effectLst/>
              <a:latin typeface="Georgia" panose="02040502050405020303" pitchFamily="18" charset="0"/>
              <a:cs typeface="Arial" pitchFamily="34" charset="0"/>
            </a:endParaRPr>
          </a:p>
        </p:txBody>
      </p:sp>
    </p:spTree>
    <p:extLst>
      <p:ext uri="{BB962C8B-B14F-4D97-AF65-F5344CB8AC3E}">
        <p14:creationId xmlns:p14="http://schemas.microsoft.com/office/powerpoint/2010/main" val="6326882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nip Same Side Corner Rectangle 49"/>
          <p:cNvSpPr/>
          <p:nvPr/>
        </p:nvSpPr>
        <p:spPr>
          <a:xfrm flipV="1">
            <a:off x="3091150" y="6492272"/>
            <a:ext cx="1593712" cy="304800"/>
          </a:xfrm>
          <a:prstGeom prst="snip2Same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9" name="Snip Same Side Corner Rectangle 48"/>
          <p:cNvSpPr/>
          <p:nvPr/>
        </p:nvSpPr>
        <p:spPr>
          <a:xfrm flipV="1">
            <a:off x="4825978" y="6487699"/>
            <a:ext cx="1593712" cy="304800"/>
          </a:xfrm>
          <a:prstGeom prst="snip2Same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8" name="Snip Same Side Corner Rectangle 47"/>
          <p:cNvSpPr/>
          <p:nvPr/>
        </p:nvSpPr>
        <p:spPr>
          <a:xfrm flipV="1">
            <a:off x="6562978" y="6470822"/>
            <a:ext cx="1593712" cy="304800"/>
          </a:xfrm>
          <a:prstGeom prst="snip2Same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5" name="Rectangle 44"/>
          <p:cNvSpPr/>
          <p:nvPr/>
        </p:nvSpPr>
        <p:spPr>
          <a:xfrm>
            <a:off x="3124246" y="2479895"/>
            <a:ext cx="1605972" cy="16383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6" name="Rectangle 45"/>
          <p:cNvSpPr/>
          <p:nvPr/>
        </p:nvSpPr>
        <p:spPr>
          <a:xfrm>
            <a:off x="4835621" y="2488447"/>
            <a:ext cx="1605972" cy="16383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7" name="Rectangle 46"/>
          <p:cNvSpPr/>
          <p:nvPr/>
        </p:nvSpPr>
        <p:spPr>
          <a:xfrm>
            <a:off x="6550718" y="2489802"/>
            <a:ext cx="1605972" cy="16383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idx="4294967295"/>
          </p:nvPr>
        </p:nvSpPr>
        <p:spPr>
          <a:xfrm>
            <a:off x="-161914" y="664880"/>
            <a:ext cx="2374645" cy="802620"/>
          </a:xfrm>
        </p:spPr>
        <p:txBody>
          <a:bodyPr>
            <a:noAutofit/>
          </a:bodyPr>
          <a:lstStyle/>
          <a:p>
            <a:pPr algn="ctr"/>
            <a:r>
              <a:rPr lang="en-US" sz="2000" dirty="0" smtClean="0"/>
              <a:t>DoSA </a:t>
            </a:r>
            <a:br>
              <a:rPr lang="en-US" sz="2000" dirty="0" smtClean="0"/>
            </a:br>
            <a:r>
              <a:rPr lang="en-US" sz="2000" dirty="0" smtClean="0"/>
              <a:t>2013-2018</a:t>
            </a:r>
            <a:br>
              <a:rPr lang="en-US" sz="2000" dirty="0" smtClean="0"/>
            </a:br>
            <a:r>
              <a:rPr lang="en-US" sz="2000" dirty="0" smtClean="0"/>
              <a:t>Strategic Plan Overview</a:t>
            </a:r>
            <a:endParaRPr lang="en-US" sz="2000" dirty="0"/>
          </a:p>
        </p:txBody>
      </p:sp>
      <p:sp>
        <p:nvSpPr>
          <p:cNvPr id="4" name="Isosceles Triangle 3"/>
          <p:cNvSpPr/>
          <p:nvPr/>
        </p:nvSpPr>
        <p:spPr>
          <a:xfrm>
            <a:off x="1359819" y="0"/>
            <a:ext cx="6796872" cy="1516797"/>
          </a:xfrm>
          <a:prstGeom prst="triangl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 name="Rectangle 4"/>
          <p:cNvSpPr/>
          <p:nvPr/>
        </p:nvSpPr>
        <p:spPr>
          <a:xfrm>
            <a:off x="1403154" y="1602714"/>
            <a:ext cx="6753130" cy="78508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Rectangle 5"/>
          <p:cNvSpPr/>
          <p:nvPr/>
        </p:nvSpPr>
        <p:spPr>
          <a:xfrm>
            <a:off x="1409745" y="2479895"/>
            <a:ext cx="1605972" cy="16383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TextBox 10"/>
          <p:cNvSpPr txBox="1"/>
          <p:nvPr/>
        </p:nvSpPr>
        <p:spPr>
          <a:xfrm>
            <a:off x="3276600" y="152400"/>
            <a:ext cx="2971800" cy="338554"/>
          </a:xfrm>
          <a:prstGeom prst="rect">
            <a:avLst/>
          </a:prstGeom>
          <a:noFill/>
        </p:spPr>
        <p:txBody>
          <a:bodyPr wrap="square" rtlCol="0">
            <a:spAutoFit/>
          </a:bodyPr>
          <a:lstStyle/>
          <a:p>
            <a:pPr algn="ctr"/>
            <a:r>
              <a:rPr lang="en-US" sz="1600" b="1" dirty="0">
                <a:solidFill>
                  <a:srgbClr val="292934"/>
                </a:solidFill>
              </a:rPr>
              <a:t>Vision</a:t>
            </a:r>
          </a:p>
        </p:txBody>
      </p:sp>
      <p:sp>
        <p:nvSpPr>
          <p:cNvPr id="12" name="TextBox 11"/>
          <p:cNvSpPr txBox="1"/>
          <p:nvPr/>
        </p:nvSpPr>
        <p:spPr>
          <a:xfrm>
            <a:off x="2172360" y="1557411"/>
            <a:ext cx="5257800" cy="338554"/>
          </a:xfrm>
          <a:prstGeom prst="rect">
            <a:avLst/>
          </a:prstGeom>
          <a:noFill/>
        </p:spPr>
        <p:txBody>
          <a:bodyPr wrap="square" rtlCol="0">
            <a:spAutoFit/>
          </a:bodyPr>
          <a:lstStyle/>
          <a:p>
            <a:pPr algn="ctr"/>
            <a:r>
              <a:rPr lang="en-US" sz="1600" b="1" dirty="0">
                <a:solidFill>
                  <a:srgbClr val="292934"/>
                </a:solidFill>
              </a:rPr>
              <a:t>Mission</a:t>
            </a:r>
          </a:p>
        </p:txBody>
      </p:sp>
      <p:sp>
        <p:nvSpPr>
          <p:cNvPr id="13" name="TextBox 12"/>
          <p:cNvSpPr txBox="1"/>
          <p:nvPr/>
        </p:nvSpPr>
        <p:spPr>
          <a:xfrm>
            <a:off x="1471657" y="2504065"/>
            <a:ext cx="1482148" cy="1885131"/>
          </a:xfrm>
          <a:prstGeom prst="rect">
            <a:avLst/>
          </a:prstGeom>
          <a:noFill/>
        </p:spPr>
        <p:txBody>
          <a:bodyPr wrap="square" rtlCol="0">
            <a:spAutoFit/>
          </a:bodyPr>
          <a:lstStyle/>
          <a:p>
            <a:pPr algn="ctr"/>
            <a:r>
              <a:rPr lang="en-US" sz="1600" b="1" dirty="0" smtClean="0">
                <a:solidFill>
                  <a:srgbClr val="292934"/>
                </a:solidFill>
              </a:rPr>
              <a:t>Goal 1:</a:t>
            </a:r>
            <a:endParaRPr lang="en-US" sz="1600" b="1" dirty="0">
              <a:solidFill>
                <a:srgbClr val="292934"/>
              </a:solidFill>
            </a:endParaRPr>
          </a:p>
          <a:p>
            <a:pPr algn="ctr"/>
            <a:r>
              <a:rPr lang="en-US" sz="1600" dirty="0" smtClean="0">
                <a:solidFill>
                  <a:srgbClr val="292934"/>
                </a:solidFill>
              </a:rPr>
              <a:t>Student Learning: </a:t>
            </a:r>
          </a:p>
          <a:p>
            <a:pPr algn="ctr"/>
            <a:r>
              <a:rPr lang="en-US" sz="1050" dirty="0" smtClean="0">
                <a:solidFill>
                  <a:prstClr val="black"/>
                </a:solidFill>
                <a:latin typeface="Calibri" pitchFamily="34" charset="0"/>
              </a:rPr>
              <a:t>The </a:t>
            </a:r>
            <a:r>
              <a:rPr lang="en-US" sz="1050" dirty="0">
                <a:solidFill>
                  <a:prstClr val="black"/>
                </a:solidFill>
                <a:latin typeface="Calibri" pitchFamily="34" charset="0"/>
              </a:rPr>
              <a:t>Division will enhance learning through intentional co-curricular experiences and opportunities.</a:t>
            </a:r>
          </a:p>
          <a:p>
            <a:pPr algn="ctr"/>
            <a:r>
              <a:rPr lang="en-US" sz="1600" dirty="0" smtClean="0">
                <a:solidFill>
                  <a:srgbClr val="292934"/>
                </a:solidFill>
              </a:rPr>
              <a:t>  </a:t>
            </a:r>
            <a:endParaRPr lang="en-US" sz="1600" dirty="0">
              <a:solidFill>
                <a:srgbClr val="292934"/>
              </a:solidFill>
            </a:endParaRPr>
          </a:p>
        </p:txBody>
      </p:sp>
      <p:sp>
        <p:nvSpPr>
          <p:cNvPr id="15" name="TextBox 14"/>
          <p:cNvSpPr txBox="1"/>
          <p:nvPr/>
        </p:nvSpPr>
        <p:spPr>
          <a:xfrm>
            <a:off x="4851128" y="2489802"/>
            <a:ext cx="1699590" cy="1808187"/>
          </a:xfrm>
          <a:prstGeom prst="rect">
            <a:avLst/>
          </a:prstGeom>
          <a:noFill/>
        </p:spPr>
        <p:txBody>
          <a:bodyPr wrap="square" rtlCol="0">
            <a:spAutoFit/>
          </a:bodyPr>
          <a:lstStyle/>
          <a:p>
            <a:pPr algn="ctr"/>
            <a:r>
              <a:rPr lang="en-US" sz="1600" b="1" dirty="0" smtClean="0">
                <a:solidFill>
                  <a:srgbClr val="292934"/>
                </a:solidFill>
              </a:rPr>
              <a:t>Goal 3:</a:t>
            </a:r>
            <a:endParaRPr lang="en-US" sz="1600" b="1" dirty="0">
              <a:solidFill>
                <a:srgbClr val="292934"/>
              </a:solidFill>
            </a:endParaRPr>
          </a:p>
          <a:p>
            <a:pPr algn="ctr"/>
            <a:r>
              <a:rPr lang="en-US" sz="1600" dirty="0">
                <a:solidFill>
                  <a:srgbClr val="292934"/>
                </a:solidFill>
              </a:rPr>
              <a:t>Health, Wellness, &amp; </a:t>
            </a:r>
            <a:r>
              <a:rPr lang="en-US" sz="1600" dirty="0" smtClean="0">
                <a:solidFill>
                  <a:srgbClr val="292934"/>
                </a:solidFill>
              </a:rPr>
              <a:t>Safety:</a:t>
            </a:r>
          </a:p>
          <a:p>
            <a:pPr algn="ctr"/>
            <a:r>
              <a:rPr lang="en-US" sz="1050" dirty="0" smtClean="0">
                <a:solidFill>
                  <a:prstClr val="black"/>
                </a:solidFill>
                <a:latin typeface="Calibri" pitchFamily="34" charset="0"/>
              </a:rPr>
              <a:t>The Division will promote a healthy and safe campus community</a:t>
            </a:r>
            <a:r>
              <a:rPr lang="en-US" sz="1050" dirty="0" smtClean="0">
                <a:solidFill>
                  <a:prstClr val="black"/>
                </a:solidFill>
              </a:rPr>
              <a:t>.</a:t>
            </a:r>
          </a:p>
          <a:p>
            <a:pPr algn="ctr"/>
            <a:endParaRPr lang="en-US" sz="1600" dirty="0">
              <a:solidFill>
                <a:srgbClr val="292934"/>
              </a:solidFill>
            </a:endParaRPr>
          </a:p>
        </p:txBody>
      </p:sp>
      <p:sp>
        <p:nvSpPr>
          <p:cNvPr id="14" name="TextBox 13"/>
          <p:cNvSpPr txBox="1"/>
          <p:nvPr/>
        </p:nvSpPr>
        <p:spPr>
          <a:xfrm>
            <a:off x="3169600" y="2485654"/>
            <a:ext cx="1515263" cy="1846659"/>
          </a:xfrm>
          <a:prstGeom prst="rect">
            <a:avLst/>
          </a:prstGeom>
          <a:noFill/>
        </p:spPr>
        <p:txBody>
          <a:bodyPr wrap="square" rtlCol="0">
            <a:spAutoFit/>
          </a:bodyPr>
          <a:lstStyle/>
          <a:p>
            <a:pPr algn="ctr"/>
            <a:r>
              <a:rPr lang="en-US" sz="1600" b="1" dirty="0" smtClean="0">
                <a:solidFill>
                  <a:srgbClr val="292934"/>
                </a:solidFill>
              </a:rPr>
              <a:t>Goal 2:</a:t>
            </a:r>
            <a:endParaRPr lang="en-US" sz="1600" b="1" dirty="0">
              <a:solidFill>
                <a:srgbClr val="292934"/>
              </a:solidFill>
            </a:endParaRPr>
          </a:p>
          <a:p>
            <a:pPr algn="ctr"/>
            <a:r>
              <a:rPr lang="en-US" sz="1600" dirty="0">
                <a:solidFill>
                  <a:srgbClr val="292934"/>
                </a:solidFill>
              </a:rPr>
              <a:t>Student </a:t>
            </a:r>
            <a:r>
              <a:rPr lang="en-US" sz="1600" dirty="0" smtClean="0">
                <a:solidFill>
                  <a:srgbClr val="292934"/>
                </a:solidFill>
              </a:rPr>
              <a:t>Engagement:</a:t>
            </a:r>
          </a:p>
          <a:p>
            <a:pPr algn="ctr"/>
            <a:r>
              <a:rPr lang="en-US" sz="1000" dirty="0">
                <a:solidFill>
                  <a:prstClr val="black"/>
                </a:solidFill>
                <a:latin typeface="Calibri"/>
              </a:rPr>
              <a:t>The Division will create </a:t>
            </a:r>
            <a:r>
              <a:rPr lang="en-US" sz="1000" dirty="0" smtClean="0">
                <a:solidFill>
                  <a:prstClr val="black"/>
                </a:solidFill>
                <a:latin typeface="Calibri"/>
              </a:rPr>
              <a:t>meaningful opportunities </a:t>
            </a:r>
            <a:r>
              <a:rPr lang="en-US" sz="1000" dirty="0">
                <a:solidFill>
                  <a:prstClr val="black"/>
                </a:solidFill>
                <a:latin typeface="Calibri"/>
              </a:rPr>
              <a:t>for students to be actively engaged with the campus community.</a:t>
            </a:r>
          </a:p>
          <a:p>
            <a:pPr algn="ctr"/>
            <a:endParaRPr lang="en-US" sz="1600" dirty="0">
              <a:solidFill>
                <a:srgbClr val="292934"/>
              </a:solidFill>
            </a:endParaRPr>
          </a:p>
        </p:txBody>
      </p:sp>
      <p:sp>
        <p:nvSpPr>
          <p:cNvPr id="16" name="TextBox 15"/>
          <p:cNvSpPr txBox="1"/>
          <p:nvPr/>
        </p:nvSpPr>
        <p:spPr>
          <a:xfrm>
            <a:off x="6550718" y="2485654"/>
            <a:ext cx="1590260" cy="1315745"/>
          </a:xfrm>
          <a:prstGeom prst="rect">
            <a:avLst/>
          </a:prstGeom>
          <a:noFill/>
        </p:spPr>
        <p:txBody>
          <a:bodyPr wrap="square" rtlCol="0">
            <a:spAutoFit/>
          </a:bodyPr>
          <a:lstStyle/>
          <a:p>
            <a:pPr algn="ctr"/>
            <a:r>
              <a:rPr lang="en-US" sz="1600" b="1" dirty="0" smtClean="0">
                <a:solidFill>
                  <a:srgbClr val="292934"/>
                </a:solidFill>
              </a:rPr>
              <a:t>Goal 4:</a:t>
            </a:r>
            <a:endParaRPr lang="en-US" sz="1600" b="1" dirty="0">
              <a:solidFill>
                <a:srgbClr val="292934"/>
              </a:solidFill>
            </a:endParaRPr>
          </a:p>
          <a:p>
            <a:pPr algn="ctr"/>
            <a:r>
              <a:rPr lang="en-US" sz="1600" dirty="0">
                <a:solidFill>
                  <a:srgbClr val="292934"/>
                </a:solidFill>
              </a:rPr>
              <a:t>Professional </a:t>
            </a:r>
            <a:r>
              <a:rPr lang="en-US" sz="1600" dirty="0" smtClean="0">
                <a:solidFill>
                  <a:srgbClr val="292934"/>
                </a:solidFill>
              </a:rPr>
              <a:t>Readiness:</a:t>
            </a:r>
          </a:p>
          <a:p>
            <a:pPr algn="ctr"/>
            <a:r>
              <a:rPr lang="en-US" sz="1050" dirty="0">
                <a:solidFill>
                  <a:prstClr val="black"/>
                </a:solidFill>
                <a:latin typeface="Calibri"/>
              </a:rPr>
              <a:t>The Division will prepare students for professional success.</a:t>
            </a:r>
            <a:endParaRPr lang="en-US" sz="1050" dirty="0">
              <a:solidFill>
                <a:srgbClr val="292934"/>
              </a:solidFill>
            </a:endParaRPr>
          </a:p>
        </p:txBody>
      </p:sp>
      <p:sp>
        <p:nvSpPr>
          <p:cNvPr id="18" name="TextBox 17"/>
          <p:cNvSpPr txBox="1"/>
          <p:nvPr/>
        </p:nvSpPr>
        <p:spPr>
          <a:xfrm>
            <a:off x="2052824" y="1771991"/>
            <a:ext cx="5396345" cy="646331"/>
          </a:xfrm>
          <a:prstGeom prst="rect">
            <a:avLst/>
          </a:prstGeom>
          <a:noFill/>
        </p:spPr>
        <p:txBody>
          <a:bodyPr wrap="square" rtlCol="0">
            <a:spAutoFit/>
          </a:bodyPr>
          <a:lstStyle/>
          <a:p>
            <a:pPr algn="ctr"/>
            <a:r>
              <a:rPr lang="en-US" sz="1200" dirty="0">
                <a:solidFill>
                  <a:srgbClr val="292934"/>
                </a:solidFill>
                <a:latin typeface="Calibri" pitchFamily="34" charset="0"/>
              </a:rPr>
              <a:t>The mission of the Division of Student Affairs is to cultivate a healthy and supportive campus environment that engages students, advances learning, encourages leadership, and prepares students for future success.</a:t>
            </a:r>
          </a:p>
        </p:txBody>
      </p:sp>
      <p:sp>
        <p:nvSpPr>
          <p:cNvPr id="19" name="TextBox 18"/>
          <p:cNvSpPr txBox="1"/>
          <p:nvPr/>
        </p:nvSpPr>
        <p:spPr>
          <a:xfrm>
            <a:off x="3218918" y="685800"/>
            <a:ext cx="3121603" cy="830997"/>
          </a:xfrm>
          <a:prstGeom prst="rect">
            <a:avLst/>
          </a:prstGeom>
          <a:noFill/>
        </p:spPr>
        <p:txBody>
          <a:bodyPr wrap="square" rtlCol="0">
            <a:spAutoFit/>
          </a:bodyPr>
          <a:lstStyle/>
          <a:p>
            <a:pPr algn="ctr"/>
            <a:r>
              <a:rPr lang="en-US" sz="1200" dirty="0">
                <a:solidFill>
                  <a:srgbClr val="292934"/>
                </a:solidFill>
                <a:latin typeface="Calibri" pitchFamily="34" charset="0"/>
              </a:rPr>
              <a:t>The vision of </a:t>
            </a:r>
            <a:r>
              <a:rPr lang="en-US" sz="1200" dirty="0" smtClean="0">
                <a:solidFill>
                  <a:srgbClr val="292934"/>
                </a:solidFill>
                <a:latin typeface="Calibri" pitchFamily="34" charset="0"/>
              </a:rPr>
              <a:t>“Student Success” for </a:t>
            </a:r>
            <a:r>
              <a:rPr lang="en-US" sz="1200" dirty="0">
                <a:solidFill>
                  <a:srgbClr val="292934"/>
                </a:solidFill>
                <a:latin typeface="Calibri" pitchFamily="34" charset="0"/>
              </a:rPr>
              <a:t>the Division of Student Affairs is to empower students to be well-rounded and productive members of society who positively impact the </a:t>
            </a:r>
            <a:r>
              <a:rPr lang="en-US" sz="1200" dirty="0" smtClean="0">
                <a:solidFill>
                  <a:srgbClr val="292934"/>
                </a:solidFill>
                <a:latin typeface="Calibri" pitchFamily="34" charset="0"/>
              </a:rPr>
              <a:t>world.</a:t>
            </a:r>
            <a:endParaRPr lang="en-US" sz="1200" dirty="0">
              <a:solidFill>
                <a:srgbClr val="292934"/>
              </a:solidFill>
              <a:latin typeface="Calibri" pitchFamily="34" charset="0"/>
            </a:endParaRPr>
          </a:p>
        </p:txBody>
      </p:sp>
      <p:sp>
        <p:nvSpPr>
          <p:cNvPr id="20" name="Rounded Rectangle 19"/>
          <p:cNvSpPr/>
          <p:nvPr/>
        </p:nvSpPr>
        <p:spPr>
          <a:xfrm>
            <a:off x="1352815" y="4145814"/>
            <a:ext cx="1639089" cy="186674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Rounded Rectangle 21"/>
          <p:cNvSpPr/>
          <p:nvPr/>
        </p:nvSpPr>
        <p:spPr>
          <a:xfrm>
            <a:off x="4801261" y="4154357"/>
            <a:ext cx="1618430" cy="185905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Objectives:</a:t>
            </a:r>
          </a:p>
          <a:p>
            <a:pPr lvl="0" algn="ctr"/>
            <a:endParaRPr lang="en-US" sz="500" dirty="0" smtClean="0">
              <a:solidFill>
                <a:schemeClr val="tx1"/>
              </a:solidFill>
              <a:latin typeface="Calibri" panose="020F0502020204030204" pitchFamily="34" charset="0"/>
            </a:endParaRPr>
          </a:p>
          <a:p>
            <a:pPr lvl="0" algn="ctr"/>
            <a:r>
              <a:rPr lang="en-US" sz="1050" b="1" dirty="0" smtClean="0">
                <a:solidFill>
                  <a:schemeClr val="tx1"/>
                </a:solidFill>
                <a:latin typeface="Calibri" panose="020F0502020204030204" pitchFamily="34" charset="0"/>
              </a:rPr>
              <a:t>3.1</a:t>
            </a:r>
            <a:r>
              <a:rPr lang="en-US" sz="1050" dirty="0" smtClean="0">
                <a:solidFill>
                  <a:schemeClr val="tx1"/>
                </a:solidFill>
                <a:latin typeface="Calibri" panose="020F0502020204030204" pitchFamily="34" charset="0"/>
              </a:rPr>
              <a:t> </a:t>
            </a:r>
            <a:r>
              <a:rPr lang="en-US" sz="1050" dirty="0">
                <a:solidFill>
                  <a:schemeClr val="tx1"/>
                </a:solidFill>
                <a:latin typeface="Calibri" panose="020F0502020204030204" pitchFamily="34" charset="0"/>
              </a:rPr>
              <a:t>- Improve student health and wellness through prevention, education, and intervention initiatives</a:t>
            </a:r>
            <a:r>
              <a:rPr lang="en-US" sz="1050" dirty="0" smtClean="0">
                <a:solidFill>
                  <a:schemeClr val="tx1"/>
                </a:solidFill>
                <a:latin typeface="Calibri" panose="020F0502020204030204" pitchFamily="34" charset="0"/>
              </a:rPr>
              <a:t>.</a:t>
            </a:r>
          </a:p>
          <a:p>
            <a:pPr lvl="0" algn="ctr"/>
            <a:endParaRPr lang="en-US" sz="800" dirty="0" smtClean="0">
              <a:solidFill>
                <a:schemeClr val="tx1"/>
              </a:solidFill>
              <a:latin typeface="Calibri" panose="020F0502020204030204" pitchFamily="34" charset="0"/>
            </a:endParaRPr>
          </a:p>
          <a:p>
            <a:pPr algn="ctr"/>
            <a:r>
              <a:rPr lang="en-US" sz="1050" b="1" dirty="0">
                <a:solidFill>
                  <a:schemeClr val="tx1"/>
                </a:solidFill>
                <a:latin typeface="Calibri" panose="020F0502020204030204" pitchFamily="34" charset="0"/>
              </a:rPr>
              <a:t>3.2 </a:t>
            </a:r>
            <a:r>
              <a:rPr lang="en-US" sz="1050" dirty="0">
                <a:solidFill>
                  <a:schemeClr val="tx1"/>
                </a:solidFill>
                <a:latin typeface="Calibri" panose="020F0502020204030204" pitchFamily="34" charset="0"/>
              </a:rPr>
              <a:t>- Emphasize the importance of personal safety.</a:t>
            </a:r>
          </a:p>
          <a:p>
            <a:pPr lvl="0" algn="ctr"/>
            <a:endParaRPr lang="en-US" sz="1050" dirty="0">
              <a:latin typeface="Calibri" panose="020F0502020204030204" pitchFamily="34" charset="0"/>
            </a:endParaRPr>
          </a:p>
        </p:txBody>
      </p:sp>
      <p:sp>
        <p:nvSpPr>
          <p:cNvPr id="23" name="Rounded Rectangle 22"/>
          <p:cNvSpPr/>
          <p:nvPr/>
        </p:nvSpPr>
        <p:spPr>
          <a:xfrm>
            <a:off x="6528673" y="4154357"/>
            <a:ext cx="1634349" cy="185905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smtClean="0">
              <a:solidFill>
                <a:srgbClr val="292934"/>
              </a:solidFill>
            </a:endParaRPr>
          </a:p>
          <a:p>
            <a:pPr lvl="0" algn="ctr"/>
            <a:r>
              <a:rPr lang="en-US" sz="1050" b="1" dirty="0" smtClean="0">
                <a:solidFill>
                  <a:schemeClr val="tx1"/>
                </a:solidFill>
                <a:latin typeface="Calibri" panose="020F0502020204030204" pitchFamily="34" charset="0"/>
              </a:rPr>
              <a:t>4.1</a:t>
            </a:r>
            <a:r>
              <a:rPr lang="en-US" sz="1050" dirty="0" smtClean="0">
                <a:solidFill>
                  <a:schemeClr val="tx1"/>
                </a:solidFill>
                <a:latin typeface="Calibri" panose="020F0502020204030204" pitchFamily="34" charset="0"/>
              </a:rPr>
              <a:t> </a:t>
            </a:r>
            <a:r>
              <a:rPr lang="en-US" sz="1050" dirty="0">
                <a:solidFill>
                  <a:schemeClr val="tx1"/>
                </a:solidFill>
                <a:latin typeface="Calibri" panose="020F0502020204030204" pitchFamily="34" charset="0"/>
              </a:rPr>
              <a:t>- Utilize student involvement to develop professional skills or competencies</a:t>
            </a:r>
            <a:r>
              <a:rPr lang="en-US" sz="1600" dirty="0">
                <a:solidFill>
                  <a:schemeClr val="tx1"/>
                </a:solidFill>
              </a:rPr>
              <a:t>.</a:t>
            </a:r>
          </a:p>
          <a:p>
            <a:pPr algn="ctr"/>
            <a:endParaRPr lang="en-US" sz="1600" b="1" dirty="0">
              <a:solidFill>
                <a:srgbClr val="292934"/>
              </a:solidFill>
            </a:endParaRPr>
          </a:p>
        </p:txBody>
      </p:sp>
      <p:sp>
        <p:nvSpPr>
          <p:cNvPr id="24" name="TextBox 23"/>
          <p:cNvSpPr txBox="1"/>
          <p:nvPr/>
        </p:nvSpPr>
        <p:spPr>
          <a:xfrm>
            <a:off x="1409745" y="4124546"/>
            <a:ext cx="1593987" cy="2064317"/>
          </a:xfrm>
          <a:prstGeom prst="rect">
            <a:avLst/>
          </a:prstGeom>
          <a:noFill/>
        </p:spPr>
        <p:txBody>
          <a:bodyPr wrap="square" rtlCol="0">
            <a:spAutoFit/>
          </a:bodyPr>
          <a:lstStyle/>
          <a:p>
            <a:pPr algn="ctr"/>
            <a:r>
              <a:rPr lang="en-US" sz="1600" b="1" dirty="0" smtClean="0">
                <a:solidFill>
                  <a:srgbClr val="292934"/>
                </a:solidFill>
              </a:rPr>
              <a:t>Objectives:</a:t>
            </a:r>
          </a:p>
          <a:p>
            <a:pPr algn="ctr"/>
            <a:endParaRPr lang="en-US" sz="1600" b="1" dirty="0" smtClean="0">
              <a:solidFill>
                <a:srgbClr val="292934"/>
              </a:solidFill>
            </a:endParaRPr>
          </a:p>
          <a:p>
            <a:pPr algn="ctr"/>
            <a:r>
              <a:rPr lang="en-US" sz="1050" b="1" dirty="0" smtClean="0">
                <a:solidFill>
                  <a:srgbClr val="292934"/>
                </a:solidFill>
                <a:latin typeface="Calibri" panose="020F0502020204030204" pitchFamily="34" charset="0"/>
              </a:rPr>
              <a:t>1.1</a:t>
            </a:r>
            <a:r>
              <a:rPr lang="en-US" sz="1050" dirty="0" smtClean="0">
                <a:solidFill>
                  <a:srgbClr val="292934"/>
                </a:solidFill>
                <a:latin typeface="Calibri" panose="020F0502020204030204" pitchFamily="34" charset="0"/>
              </a:rPr>
              <a:t> - Foster a culture of student academic success</a:t>
            </a:r>
          </a:p>
          <a:p>
            <a:pPr algn="ctr"/>
            <a:endParaRPr lang="en-US" sz="1050" dirty="0" smtClean="0">
              <a:solidFill>
                <a:srgbClr val="292934"/>
              </a:solidFill>
              <a:latin typeface="Calibri" panose="020F0502020204030204" pitchFamily="34" charset="0"/>
            </a:endParaRPr>
          </a:p>
          <a:p>
            <a:pPr algn="ctr"/>
            <a:r>
              <a:rPr lang="en-US" sz="1050" b="1" dirty="0" smtClean="0">
                <a:solidFill>
                  <a:srgbClr val="292934"/>
                </a:solidFill>
                <a:latin typeface="Calibri" panose="020F0502020204030204" pitchFamily="34" charset="0"/>
              </a:rPr>
              <a:t>1.2</a:t>
            </a:r>
            <a:r>
              <a:rPr lang="en-US" sz="1050" dirty="0" smtClean="0">
                <a:solidFill>
                  <a:srgbClr val="292934"/>
                </a:solidFill>
                <a:latin typeface="Calibri" panose="020F0502020204030204" pitchFamily="34" charset="0"/>
              </a:rPr>
              <a:t> -Prepare students to address society’s most pressing challenges</a:t>
            </a:r>
            <a:r>
              <a:rPr lang="en-US" sz="1050" b="1" dirty="0" smtClean="0">
                <a:solidFill>
                  <a:srgbClr val="292934"/>
                </a:solidFill>
                <a:latin typeface="Calibri" panose="020F0502020204030204" pitchFamily="34" charset="0"/>
              </a:rPr>
              <a:t>.</a:t>
            </a:r>
          </a:p>
          <a:p>
            <a:pPr algn="ctr"/>
            <a:endParaRPr lang="en-US" sz="1600" b="1" dirty="0">
              <a:solidFill>
                <a:srgbClr val="292934"/>
              </a:solidFill>
            </a:endParaRPr>
          </a:p>
          <a:p>
            <a:pPr algn="ctr"/>
            <a:endParaRPr lang="en-US" sz="1600" b="1" dirty="0">
              <a:solidFill>
                <a:srgbClr val="292934"/>
              </a:solidFill>
            </a:endParaRPr>
          </a:p>
        </p:txBody>
      </p:sp>
      <p:sp>
        <p:nvSpPr>
          <p:cNvPr id="28" name="Oval 27"/>
          <p:cNvSpPr/>
          <p:nvPr/>
        </p:nvSpPr>
        <p:spPr>
          <a:xfrm>
            <a:off x="6562977" y="6041655"/>
            <a:ext cx="1534573" cy="42277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2" name="TextBox 31"/>
          <p:cNvSpPr txBox="1"/>
          <p:nvPr/>
        </p:nvSpPr>
        <p:spPr>
          <a:xfrm>
            <a:off x="6729740" y="6087165"/>
            <a:ext cx="1260188" cy="338554"/>
          </a:xfrm>
          <a:prstGeom prst="rect">
            <a:avLst/>
          </a:prstGeom>
          <a:noFill/>
        </p:spPr>
        <p:txBody>
          <a:bodyPr wrap="square" rtlCol="0">
            <a:spAutoFit/>
          </a:bodyPr>
          <a:lstStyle/>
          <a:p>
            <a:r>
              <a:rPr lang="en-US" sz="1600" b="1" dirty="0">
                <a:solidFill>
                  <a:srgbClr val="292934"/>
                </a:solidFill>
              </a:rPr>
              <a:t>Outcomes</a:t>
            </a:r>
          </a:p>
        </p:txBody>
      </p:sp>
      <p:sp>
        <p:nvSpPr>
          <p:cNvPr id="33" name="Snip Same Side Corner Rectangle 32"/>
          <p:cNvSpPr/>
          <p:nvPr/>
        </p:nvSpPr>
        <p:spPr>
          <a:xfrm flipV="1">
            <a:off x="1306974" y="6492272"/>
            <a:ext cx="1593712" cy="304800"/>
          </a:xfrm>
          <a:prstGeom prst="snip2Same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7" name="TextBox 36"/>
          <p:cNvSpPr txBox="1"/>
          <p:nvPr/>
        </p:nvSpPr>
        <p:spPr>
          <a:xfrm>
            <a:off x="1352816" y="6470822"/>
            <a:ext cx="1639088" cy="338554"/>
          </a:xfrm>
          <a:prstGeom prst="rect">
            <a:avLst/>
          </a:prstGeom>
          <a:noFill/>
        </p:spPr>
        <p:txBody>
          <a:bodyPr wrap="square" rtlCol="0">
            <a:spAutoFit/>
          </a:bodyPr>
          <a:lstStyle/>
          <a:p>
            <a:pPr algn="ctr"/>
            <a:r>
              <a:rPr lang="en-US" sz="1600" b="1" dirty="0">
                <a:solidFill>
                  <a:srgbClr val="292934"/>
                </a:solidFill>
              </a:rPr>
              <a:t>Action Steps</a:t>
            </a:r>
          </a:p>
        </p:txBody>
      </p:sp>
      <p:sp>
        <p:nvSpPr>
          <p:cNvPr id="38" name="TextBox 37"/>
          <p:cNvSpPr txBox="1"/>
          <p:nvPr/>
        </p:nvSpPr>
        <p:spPr>
          <a:xfrm>
            <a:off x="3091210" y="6475395"/>
            <a:ext cx="1593652" cy="338554"/>
          </a:xfrm>
          <a:prstGeom prst="rect">
            <a:avLst/>
          </a:prstGeom>
          <a:noFill/>
        </p:spPr>
        <p:txBody>
          <a:bodyPr wrap="square" rtlCol="0">
            <a:spAutoFit/>
          </a:bodyPr>
          <a:lstStyle/>
          <a:p>
            <a:pPr algn="ctr"/>
            <a:r>
              <a:rPr lang="en-US" sz="1600" b="1" dirty="0">
                <a:solidFill>
                  <a:srgbClr val="292934"/>
                </a:solidFill>
              </a:rPr>
              <a:t>Action Steps</a:t>
            </a:r>
          </a:p>
        </p:txBody>
      </p:sp>
      <p:sp>
        <p:nvSpPr>
          <p:cNvPr id="39" name="TextBox 38"/>
          <p:cNvSpPr txBox="1"/>
          <p:nvPr/>
        </p:nvSpPr>
        <p:spPr>
          <a:xfrm>
            <a:off x="4835357" y="6484468"/>
            <a:ext cx="1561836" cy="338554"/>
          </a:xfrm>
          <a:prstGeom prst="rect">
            <a:avLst/>
          </a:prstGeom>
          <a:noFill/>
        </p:spPr>
        <p:txBody>
          <a:bodyPr wrap="square" rtlCol="0">
            <a:spAutoFit/>
          </a:bodyPr>
          <a:lstStyle/>
          <a:p>
            <a:pPr algn="ctr"/>
            <a:r>
              <a:rPr lang="en-US" sz="1600" b="1" dirty="0">
                <a:solidFill>
                  <a:srgbClr val="292934"/>
                </a:solidFill>
              </a:rPr>
              <a:t>Action Steps</a:t>
            </a:r>
          </a:p>
        </p:txBody>
      </p:sp>
      <p:sp>
        <p:nvSpPr>
          <p:cNvPr id="40" name="TextBox 39"/>
          <p:cNvSpPr txBox="1"/>
          <p:nvPr/>
        </p:nvSpPr>
        <p:spPr>
          <a:xfrm>
            <a:off x="6550718" y="6468378"/>
            <a:ext cx="1668220" cy="348466"/>
          </a:xfrm>
          <a:prstGeom prst="rect">
            <a:avLst/>
          </a:prstGeom>
          <a:noFill/>
        </p:spPr>
        <p:txBody>
          <a:bodyPr wrap="square" rtlCol="0">
            <a:spAutoFit/>
          </a:bodyPr>
          <a:lstStyle/>
          <a:p>
            <a:pPr algn="ctr"/>
            <a:r>
              <a:rPr lang="en-US" sz="1600" b="1" dirty="0">
                <a:solidFill>
                  <a:srgbClr val="292934"/>
                </a:solidFill>
              </a:rPr>
              <a:t>Action Steps</a:t>
            </a:r>
          </a:p>
        </p:txBody>
      </p:sp>
      <p:sp>
        <p:nvSpPr>
          <p:cNvPr id="3" name="Rectangle 2"/>
          <p:cNvSpPr/>
          <p:nvPr/>
        </p:nvSpPr>
        <p:spPr>
          <a:xfrm>
            <a:off x="1509757" y="6090414"/>
            <a:ext cx="1188146" cy="338554"/>
          </a:xfrm>
          <a:prstGeom prst="rect">
            <a:avLst/>
          </a:prstGeom>
        </p:spPr>
        <p:txBody>
          <a:bodyPr wrap="none">
            <a:spAutoFit/>
          </a:bodyPr>
          <a:lstStyle/>
          <a:p>
            <a:r>
              <a:rPr lang="en-US" sz="1600" b="1" dirty="0">
                <a:solidFill>
                  <a:srgbClr val="292934"/>
                </a:solidFill>
              </a:rPr>
              <a:t>Outcomes</a:t>
            </a:r>
          </a:p>
        </p:txBody>
      </p:sp>
      <p:sp>
        <p:nvSpPr>
          <p:cNvPr id="7" name="TextBox 6"/>
          <p:cNvSpPr txBox="1"/>
          <p:nvPr/>
        </p:nvSpPr>
        <p:spPr>
          <a:xfrm>
            <a:off x="7999482" y="6672676"/>
            <a:ext cx="1183987" cy="246221"/>
          </a:xfrm>
          <a:prstGeom prst="rect">
            <a:avLst/>
          </a:prstGeom>
          <a:noFill/>
        </p:spPr>
        <p:txBody>
          <a:bodyPr wrap="square" rtlCol="0">
            <a:spAutoFit/>
          </a:bodyPr>
          <a:lstStyle/>
          <a:p>
            <a:pPr algn="ctr"/>
            <a:r>
              <a:rPr lang="en-US" sz="1000" dirty="0" smtClean="0">
                <a:solidFill>
                  <a:prstClr val="black">
                    <a:lumMod val="50000"/>
                    <a:lumOff val="50000"/>
                  </a:prstClr>
                </a:solidFill>
              </a:rPr>
              <a:t>6/16/2015</a:t>
            </a:r>
            <a:endParaRPr lang="en-US" sz="1000" dirty="0">
              <a:solidFill>
                <a:prstClr val="black">
                  <a:lumMod val="50000"/>
                  <a:lumOff val="50000"/>
                </a:prstClr>
              </a:solidFill>
            </a:endParaRPr>
          </a:p>
        </p:txBody>
      </p:sp>
      <p:sp>
        <p:nvSpPr>
          <p:cNvPr id="44" name="Rounded Rectangle 43"/>
          <p:cNvSpPr/>
          <p:nvPr/>
        </p:nvSpPr>
        <p:spPr>
          <a:xfrm>
            <a:off x="3068491" y="4154357"/>
            <a:ext cx="1639089" cy="186674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TextBox 8"/>
          <p:cNvSpPr txBox="1"/>
          <p:nvPr/>
        </p:nvSpPr>
        <p:spPr>
          <a:xfrm>
            <a:off x="3068462" y="4332313"/>
            <a:ext cx="1682534" cy="1746632"/>
          </a:xfrm>
          <a:prstGeom prst="rect">
            <a:avLst/>
          </a:prstGeom>
          <a:noFill/>
        </p:spPr>
        <p:txBody>
          <a:bodyPr wrap="square" rtlCol="0">
            <a:spAutoFit/>
          </a:bodyPr>
          <a:lstStyle/>
          <a:p>
            <a:pPr lvl="0" algn="ctr"/>
            <a:endParaRPr lang="en-US" sz="500" dirty="0" smtClean="0">
              <a:latin typeface="Calibri" panose="020F0502020204030204" pitchFamily="34" charset="0"/>
            </a:endParaRPr>
          </a:p>
          <a:p>
            <a:pPr lvl="0" algn="ctr"/>
            <a:r>
              <a:rPr lang="en-US" sz="1050" b="1" dirty="0" smtClean="0">
                <a:latin typeface="Calibri" panose="020F0502020204030204" pitchFamily="34" charset="0"/>
              </a:rPr>
              <a:t>2.1</a:t>
            </a:r>
            <a:r>
              <a:rPr lang="en-US" sz="1050" dirty="0" smtClean="0">
                <a:latin typeface="Calibri" panose="020F0502020204030204" pitchFamily="34" charset="0"/>
              </a:rPr>
              <a:t> </a:t>
            </a:r>
            <a:r>
              <a:rPr lang="en-US" sz="1050" dirty="0">
                <a:latin typeface="Calibri" panose="020F0502020204030204" pitchFamily="34" charset="0"/>
              </a:rPr>
              <a:t>- Shape the campus environment to encourage and support student success.  </a:t>
            </a:r>
          </a:p>
          <a:p>
            <a:pPr lvl="0" algn="ctr"/>
            <a:endParaRPr lang="en-US" sz="800" dirty="0">
              <a:latin typeface="Calibri" panose="020F0502020204030204" pitchFamily="34" charset="0"/>
            </a:endParaRPr>
          </a:p>
          <a:p>
            <a:pPr lvl="0" algn="ctr"/>
            <a:r>
              <a:rPr lang="en-US" sz="1050" b="1" dirty="0">
                <a:latin typeface="Calibri" panose="020F0502020204030204" pitchFamily="34" charset="0"/>
              </a:rPr>
              <a:t>2.2</a:t>
            </a:r>
            <a:r>
              <a:rPr lang="en-US" sz="1050" dirty="0">
                <a:latin typeface="Calibri" panose="020F0502020204030204" pitchFamily="34" charset="0"/>
              </a:rPr>
              <a:t> - Create a supportive campus environment by responding to the needs of underrepresented </a:t>
            </a:r>
            <a:r>
              <a:rPr lang="en-US" sz="1050" dirty="0" smtClean="0">
                <a:latin typeface="Calibri" panose="020F0502020204030204" pitchFamily="34" charset="0"/>
              </a:rPr>
              <a:t>students</a:t>
            </a:r>
            <a:r>
              <a:rPr lang="en-US" sz="1050" dirty="0">
                <a:latin typeface="Calibri" panose="020F0502020204030204" pitchFamily="34" charset="0"/>
              </a:rPr>
              <a:t>.</a:t>
            </a:r>
          </a:p>
        </p:txBody>
      </p:sp>
      <p:sp>
        <p:nvSpPr>
          <p:cNvPr id="8" name="TextBox 7"/>
          <p:cNvSpPr txBox="1"/>
          <p:nvPr/>
        </p:nvSpPr>
        <p:spPr>
          <a:xfrm>
            <a:off x="3124245" y="4124546"/>
            <a:ext cx="1605972" cy="338554"/>
          </a:xfrm>
          <a:prstGeom prst="rect">
            <a:avLst/>
          </a:prstGeom>
          <a:noFill/>
        </p:spPr>
        <p:txBody>
          <a:bodyPr wrap="square" rtlCol="0">
            <a:spAutoFit/>
          </a:bodyPr>
          <a:lstStyle/>
          <a:p>
            <a:pPr lvl="0" algn="ctr"/>
            <a:r>
              <a:rPr lang="en-US" sz="1600" b="1" dirty="0">
                <a:solidFill>
                  <a:prstClr val="black"/>
                </a:solidFill>
              </a:rPr>
              <a:t>Objectives:</a:t>
            </a:r>
          </a:p>
        </p:txBody>
      </p:sp>
      <p:sp>
        <p:nvSpPr>
          <p:cNvPr id="51" name="Oval 50"/>
          <p:cNvSpPr/>
          <p:nvPr/>
        </p:nvSpPr>
        <p:spPr>
          <a:xfrm>
            <a:off x="3195645" y="6065046"/>
            <a:ext cx="1534573" cy="42277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2" name="Oval 51"/>
          <p:cNvSpPr/>
          <p:nvPr/>
        </p:nvSpPr>
        <p:spPr>
          <a:xfrm>
            <a:off x="4909001" y="6057961"/>
            <a:ext cx="1534573" cy="42277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3" name="Oval 52"/>
          <p:cNvSpPr/>
          <p:nvPr/>
        </p:nvSpPr>
        <p:spPr>
          <a:xfrm>
            <a:off x="1405073" y="6057960"/>
            <a:ext cx="1534573" cy="42277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5" name="TextBox 54"/>
          <p:cNvSpPr txBox="1"/>
          <p:nvPr/>
        </p:nvSpPr>
        <p:spPr>
          <a:xfrm>
            <a:off x="5080333" y="6100069"/>
            <a:ext cx="1260188" cy="338554"/>
          </a:xfrm>
          <a:prstGeom prst="rect">
            <a:avLst/>
          </a:prstGeom>
          <a:noFill/>
        </p:spPr>
        <p:txBody>
          <a:bodyPr wrap="square" rtlCol="0">
            <a:spAutoFit/>
          </a:bodyPr>
          <a:lstStyle/>
          <a:p>
            <a:r>
              <a:rPr lang="en-US" sz="1600" b="1" dirty="0">
                <a:solidFill>
                  <a:srgbClr val="292934"/>
                </a:solidFill>
              </a:rPr>
              <a:t>Outcomes</a:t>
            </a:r>
          </a:p>
        </p:txBody>
      </p:sp>
      <p:sp>
        <p:nvSpPr>
          <p:cNvPr id="56" name="TextBox 55"/>
          <p:cNvSpPr txBox="1"/>
          <p:nvPr/>
        </p:nvSpPr>
        <p:spPr>
          <a:xfrm>
            <a:off x="3332837" y="6125874"/>
            <a:ext cx="1260188" cy="338554"/>
          </a:xfrm>
          <a:prstGeom prst="rect">
            <a:avLst/>
          </a:prstGeom>
          <a:noFill/>
        </p:spPr>
        <p:txBody>
          <a:bodyPr wrap="square" rtlCol="0">
            <a:spAutoFit/>
          </a:bodyPr>
          <a:lstStyle/>
          <a:p>
            <a:r>
              <a:rPr lang="en-US" sz="1600" b="1" dirty="0">
                <a:solidFill>
                  <a:srgbClr val="292934"/>
                </a:solidFill>
              </a:rPr>
              <a:t>Outcomes</a:t>
            </a:r>
          </a:p>
        </p:txBody>
      </p:sp>
      <p:sp>
        <p:nvSpPr>
          <p:cNvPr id="57" name="TextBox 56"/>
          <p:cNvSpPr txBox="1"/>
          <p:nvPr/>
        </p:nvSpPr>
        <p:spPr>
          <a:xfrm>
            <a:off x="1542265" y="6125874"/>
            <a:ext cx="1260188" cy="338554"/>
          </a:xfrm>
          <a:prstGeom prst="rect">
            <a:avLst/>
          </a:prstGeom>
          <a:noFill/>
        </p:spPr>
        <p:txBody>
          <a:bodyPr wrap="square" rtlCol="0">
            <a:spAutoFit/>
          </a:bodyPr>
          <a:lstStyle/>
          <a:p>
            <a:r>
              <a:rPr lang="en-US" sz="1600" b="1" dirty="0">
                <a:solidFill>
                  <a:srgbClr val="292934"/>
                </a:solidFill>
              </a:rPr>
              <a:t>Outcomes</a:t>
            </a:r>
          </a:p>
        </p:txBody>
      </p:sp>
      <p:sp>
        <p:nvSpPr>
          <p:cNvPr id="58" name="TextBox 57"/>
          <p:cNvSpPr txBox="1"/>
          <p:nvPr/>
        </p:nvSpPr>
        <p:spPr>
          <a:xfrm>
            <a:off x="6542862" y="4126747"/>
            <a:ext cx="1605972" cy="338554"/>
          </a:xfrm>
          <a:prstGeom prst="rect">
            <a:avLst/>
          </a:prstGeom>
          <a:noFill/>
        </p:spPr>
        <p:txBody>
          <a:bodyPr wrap="square" rtlCol="0">
            <a:spAutoFit/>
          </a:bodyPr>
          <a:lstStyle/>
          <a:p>
            <a:pPr lvl="0" algn="ctr"/>
            <a:r>
              <a:rPr lang="en-US" sz="1600" b="1" dirty="0">
                <a:solidFill>
                  <a:prstClr val="black"/>
                </a:solidFill>
              </a:rPr>
              <a:t>Objectives:</a:t>
            </a:r>
          </a:p>
        </p:txBody>
      </p:sp>
    </p:spTree>
    <p:extLst>
      <p:ext uri="{BB962C8B-B14F-4D97-AF65-F5344CB8AC3E}">
        <p14:creationId xmlns:p14="http://schemas.microsoft.com/office/powerpoint/2010/main" val="13073541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Maintaining an Institutional and DoSA Link	</a:t>
            </a:r>
            <a:endParaRPr lang="en-US" dirty="0"/>
          </a:p>
        </p:txBody>
      </p:sp>
      <p:sp>
        <p:nvSpPr>
          <p:cNvPr id="3" name="Content Placeholder 2"/>
          <p:cNvSpPr>
            <a:spLocks noGrp="1"/>
          </p:cNvSpPr>
          <p:nvPr>
            <p:ph idx="1"/>
          </p:nvPr>
        </p:nvSpPr>
        <p:spPr>
          <a:xfrm>
            <a:off x="559313" y="1447800"/>
            <a:ext cx="3846432" cy="5181600"/>
          </a:xfrm>
        </p:spPr>
        <p:txBody>
          <a:bodyPr>
            <a:normAutofit fontScale="70000" lnSpcReduction="20000"/>
          </a:bodyPr>
          <a:lstStyle/>
          <a:p>
            <a:pPr marL="0" indent="0" algn="ctr">
              <a:buNone/>
            </a:pPr>
            <a:r>
              <a:rPr lang="en-US" sz="4000" b="1" u="sng" dirty="0" smtClean="0"/>
              <a:t>Five AU Strategic Plan Priorities</a:t>
            </a:r>
          </a:p>
          <a:p>
            <a:pPr marL="0" indent="0" algn="ctr">
              <a:buNone/>
            </a:pPr>
            <a:endParaRPr lang="en-US" sz="4600" b="1" dirty="0" smtClean="0"/>
          </a:p>
          <a:p>
            <a:pPr marL="514350" indent="-514350">
              <a:buAutoNum type="arabicPeriod"/>
            </a:pPr>
            <a:r>
              <a:rPr lang="en-US" sz="3200" dirty="0" smtClean="0"/>
              <a:t>Student Success</a:t>
            </a:r>
          </a:p>
          <a:p>
            <a:pPr marL="731520" lvl="1" indent="-457200">
              <a:buAutoNum type="alphaLcPeriod"/>
            </a:pPr>
            <a:r>
              <a:rPr lang="en-US" dirty="0" smtClean="0"/>
              <a:t>Academic Success</a:t>
            </a:r>
          </a:p>
          <a:p>
            <a:pPr marL="731520" lvl="1" indent="-457200">
              <a:buAutoNum type="alphaLcPeriod"/>
            </a:pPr>
            <a:r>
              <a:rPr lang="en-US" dirty="0" smtClean="0"/>
              <a:t>Professional Success</a:t>
            </a:r>
          </a:p>
          <a:p>
            <a:pPr marL="731520" lvl="1" indent="-457200">
              <a:buAutoNum type="alphaLcPeriod"/>
            </a:pPr>
            <a:r>
              <a:rPr lang="en-US" dirty="0" smtClean="0"/>
              <a:t>Personal Health</a:t>
            </a:r>
          </a:p>
          <a:p>
            <a:pPr marL="731520" lvl="1" indent="-457200">
              <a:buAutoNum type="alphaLcPeriod"/>
            </a:pPr>
            <a:r>
              <a:rPr lang="en-US" dirty="0" smtClean="0"/>
              <a:t>Social Success</a:t>
            </a:r>
          </a:p>
          <a:p>
            <a:pPr marL="514350" indent="-514350">
              <a:buAutoNum type="arabicPeriod"/>
            </a:pPr>
            <a:r>
              <a:rPr lang="en-US" sz="3200" dirty="0" smtClean="0"/>
              <a:t>Faculty Excellence</a:t>
            </a:r>
          </a:p>
          <a:p>
            <a:pPr marL="514350" indent="-514350">
              <a:buAutoNum type="arabicPeriod"/>
            </a:pPr>
            <a:r>
              <a:rPr lang="en-US" sz="3200" dirty="0" smtClean="0"/>
              <a:t>Research and Scholarship</a:t>
            </a:r>
          </a:p>
          <a:p>
            <a:pPr marL="514350" indent="-514350">
              <a:buAutoNum type="arabicPeriod"/>
            </a:pPr>
            <a:r>
              <a:rPr lang="en-US" sz="3200" dirty="0" smtClean="0"/>
              <a:t>Public Engagement</a:t>
            </a:r>
          </a:p>
          <a:p>
            <a:pPr marL="514350" indent="-514350">
              <a:buAutoNum type="arabicPeriod"/>
            </a:pPr>
            <a:r>
              <a:rPr lang="en-US" sz="3200" dirty="0" smtClean="0"/>
              <a:t>Focus Resources on AU Mission and Priorities</a:t>
            </a:r>
          </a:p>
        </p:txBody>
      </p:sp>
      <p:sp>
        <p:nvSpPr>
          <p:cNvPr id="7" name="TextBox 6"/>
          <p:cNvSpPr txBox="1"/>
          <p:nvPr/>
        </p:nvSpPr>
        <p:spPr>
          <a:xfrm>
            <a:off x="4405745" y="1447800"/>
            <a:ext cx="3810000" cy="369332"/>
          </a:xfrm>
          <a:prstGeom prst="rect">
            <a:avLst/>
          </a:prstGeom>
          <a:noFill/>
        </p:spPr>
        <p:txBody>
          <a:bodyPr wrap="square" rtlCol="0">
            <a:spAutoFit/>
          </a:bodyPr>
          <a:lstStyle/>
          <a:p>
            <a:endParaRPr lang="en-US" dirty="0"/>
          </a:p>
        </p:txBody>
      </p:sp>
      <p:pic>
        <p:nvPicPr>
          <p:cNvPr id="1026" name="Picture 2" descr="C:\Users\langhat\AppData\Local\Microsoft\Windows\Temporary Internet Files\Content.IE5\M8LWT8RV\MC900371374[1].wmf"/>
          <p:cNvPicPr>
            <a:picLocks noChangeAspect="1" noChangeArrowheads="1"/>
          </p:cNvPicPr>
          <p:nvPr/>
        </p:nvPicPr>
        <p:blipFill>
          <a:blip r:embed="rId3" cstate="print">
            <a:lum bright="40000" contrast="40000"/>
            <a:extLst>
              <a:ext uri="{28A0092B-C50C-407E-A947-70E740481C1C}">
                <a14:useLocalDpi xmlns:a14="http://schemas.microsoft.com/office/drawing/2010/main" val="0"/>
              </a:ext>
            </a:extLst>
          </a:blip>
          <a:srcRect/>
          <a:stretch>
            <a:fillRect/>
          </a:stretch>
        </p:blipFill>
        <p:spPr bwMode="auto">
          <a:xfrm>
            <a:off x="3362036" y="2667000"/>
            <a:ext cx="1823155" cy="6718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85191" y="1295400"/>
            <a:ext cx="3570113" cy="3120854"/>
          </a:xfrm>
          <a:prstGeom prst="rect">
            <a:avLst/>
          </a:prstGeom>
          <a:noFill/>
        </p:spPr>
        <p:txBody>
          <a:bodyPr wrap="square" rtlCol="0">
            <a:spAutoFit/>
          </a:bodyPr>
          <a:lstStyle/>
          <a:p>
            <a:pPr algn="ctr"/>
            <a:r>
              <a:rPr lang="en-US" sz="2800" b="1" u="sng" dirty="0" smtClean="0"/>
              <a:t>DoSA Connections to AU Plan</a:t>
            </a:r>
          </a:p>
          <a:p>
            <a:pPr algn="ctr"/>
            <a:endParaRPr lang="en-US" sz="800" b="1" dirty="0" smtClean="0"/>
          </a:p>
          <a:p>
            <a:r>
              <a:rPr lang="en-US" sz="2200" dirty="0" smtClean="0"/>
              <a:t>Vision: Student Success</a:t>
            </a:r>
          </a:p>
          <a:p>
            <a:pPr marL="731520" lvl="1" indent="-457200">
              <a:spcBef>
                <a:spcPts val="336"/>
              </a:spcBef>
              <a:buClr>
                <a:srgbClr val="93A299"/>
              </a:buClr>
              <a:buSzPct val="85000"/>
              <a:buFont typeface="Arial" pitchFamily="34" charset="0"/>
              <a:buAutoNum type="alphaLcPeriod"/>
            </a:pPr>
            <a:r>
              <a:rPr lang="en-US" sz="1400" dirty="0" smtClean="0">
                <a:solidFill>
                  <a:srgbClr val="292934"/>
                </a:solidFill>
              </a:rPr>
              <a:t>Student Learning</a:t>
            </a:r>
          </a:p>
          <a:p>
            <a:pPr marL="731520" lvl="1" indent="-457200">
              <a:spcBef>
                <a:spcPts val="336"/>
              </a:spcBef>
              <a:buClr>
                <a:srgbClr val="93A299"/>
              </a:buClr>
              <a:buSzPct val="85000"/>
              <a:buFont typeface="Arial" pitchFamily="34" charset="0"/>
              <a:buAutoNum type="alphaLcPeriod"/>
            </a:pPr>
            <a:r>
              <a:rPr lang="en-US" sz="1400" dirty="0" smtClean="0">
                <a:solidFill>
                  <a:srgbClr val="292934"/>
                </a:solidFill>
              </a:rPr>
              <a:t>Professional Readiness</a:t>
            </a:r>
          </a:p>
          <a:p>
            <a:pPr marL="731520" lvl="1" indent="-457200">
              <a:spcBef>
                <a:spcPts val="336"/>
              </a:spcBef>
              <a:buClr>
                <a:srgbClr val="93A299"/>
              </a:buClr>
              <a:buSzPct val="85000"/>
              <a:buFont typeface="Arial" pitchFamily="34" charset="0"/>
              <a:buAutoNum type="alphaLcPeriod"/>
            </a:pPr>
            <a:r>
              <a:rPr lang="en-US" sz="1400" dirty="0" smtClean="0">
                <a:solidFill>
                  <a:srgbClr val="292934"/>
                </a:solidFill>
              </a:rPr>
              <a:t>Health &amp; Wellness</a:t>
            </a:r>
          </a:p>
          <a:p>
            <a:pPr marL="731520" lvl="1" indent="-457200">
              <a:spcBef>
                <a:spcPts val="336"/>
              </a:spcBef>
              <a:buClr>
                <a:srgbClr val="93A299"/>
              </a:buClr>
              <a:buSzPct val="85000"/>
              <a:buFont typeface="Arial" pitchFamily="34" charset="0"/>
              <a:buAutoNum type="alphaLcPeriod"/>
            </a:pPr>
            <a:r>
              <a:rPr lang="en-US" sz="1400" dirty="0" smtClean="0">
                <a:solidFill>
                  <a:srgbClr val="292934"/>
                </a:solidFill>
              </a:rPr>
              <a:t>Student Engagement</a:t>
            </a:r>
          </a:p>
          <a:p>
            <a:pPr marL="731520" lvl="1" indent="-457200">
              <a:spcBef>
                <a:spcPct val="20000"/>
              </a:spcBef>
              <a:buClr>
                <a:srgbClr val="93A299"/>
              </a:buClr>
              <a:buSzPct val="85000"/>
              <a:buFont typeface="Arial" pitchFamily="34" charset="0"/>
              <a:buAutoNum type="alphaLcPeriod"/>
            </a:pPr>
            <a:endParaRPr lang="en-US" sz="1400" dirty="0" smtClean="0">
              <a:solidFill>
                <a:srgbClr val="292934"/>
              </a:solidFill>
            </a:endParaRPr>
          </a:p>
        </p:txBody>
      </p:sp>
    </p:spTree>
    <p:extLst>
      <p:ext uri="{BB962C8B-B14F-4D97-AF65-F5344CB8AC3E}">
        <p14:creationId xmlns:p14="http://schemas.microsoft.com/office/powerpoint/2010/main" val="29667444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Georgia" panose="02040502050405020303" pitchFamily="18" charset="0"/>
              </a:rPr>
              <a:t>Welcome and Introductions</a:t>
            </a:r>
            <a:endParaRPr lang="en-US" b="1" dirty="0">
              <a:latin typeface="Georgia" panose="02040502050405020303" pitchFamily="18" charset="0"/>
            </a:endParaRPr>
          </a:p>
        </p:txBody>
      </p:sp>
      <p:sp>
        <p:nvSpPr>
          <p:cNvPr id="3" name="Content Placeholder 2"/>
          <p:cNvSpPr>
            <a:spLocks noGrp="1"/>
          </p:cNvSpPr>
          <p:nvPr>
            <p:ph idx="1"/>
          </p:nvPr>
        </p:nvSpPr>
        <p:spPr/>
        <p:txBody>
          <a:bodyPr>
            <a:normAutofit/>
          </a:bodyPr>
          <a:lstStyle/>
          <a:p>
            <a:pPr marL="0" indent="0" algn="ctr">
              <a:buNone/>
            </a:pPr>
            <a:endParaRPr lang="en-US" sz="1600" dirty="0">
              <a:latin typeface="Garamond" panose="02020404030301010803" pitchFamily="18" charset="0"/>
            </a:endParaRPr>
          </a:p>
          <a:p>
            <a:pPr marL="0" indent="0" algn="ctr">
              <a:buNone/>
            </a:pPr>
            <a:endParaRPr lang="en-US" sz="1600" dirty="0" smtClean="0">
              <a:latin typeface="Georgia" panose="02040502050405020303" pitchFamily="18" charset="0"/>
            </a:endParaRPr>
          </a:p>
          <a:p>
            <a:pPr marL="0" indent="0" algn="ctr">
              <a:buNone/>
            </a:pPr>
            <a:r>
              <a:rPr lang="en-US" sz="2000" dirty="0" smtClean="0">
                <a:latin typeface="Georgia" panose="02040502050405020303" pitchFamily="18" charset="0"/>
              </a:rPr>
              <a:t>Dr. Bobby Woodard</a:t>
            </a:r>
          </a:p>
          <a:p>
            <a:pPr marL="0" indent="0" algn="ctr">
              <a:buNone/>
            </a:pPr>
            <a:r>
              <a:rPr lang="en-US" sz="2000" dirty="0" smtClean="0">
                <a:latin typeface="Georgia" panose="02040502050405020303" pitchFamily="18" charset="0"/>
              </a:rPr>
              <a:t>Associate Provost and Vice President for Student Affairs</a:t>
            </a:r>
            <a:endParaRPr lang="en-US" sz="2000" dirty="0">
              <a:latin typeface="Georgia" panose="02040502050405020303" pitchFamily="18" charset="0"/>
            </a:endParaRPr>
          </a:p>
          <a:p>
            <a:pPr marL="0" indent="0" algn="ctr">
              <a:buNone/>
            </a:pPr>
            <a:endParaRPr lang="en-US" sz="2000" dirty="0" smtClean="0">
              <a:latin typeface="Georgia" panose="02040502050405020303" pitchFamily="18" charset="0"/>
            </a:endParaRPr>
          </a:p>
          <a:p>
            <a:pPr marL="0" indent="0" algn="ctr">
              <a:buNone/>
            </a:pPr>
            <a:endParaRPr lang="en-US" sz="2000" dirty="0" smtClean="0">
              <a:latin typeface="Georgia" panose="02040502050405020303" pitchFamily="18" charset="0"/>
            </a:endParaRPr>
          </a:p>
          <a:p>
            <a:pPr marL="0" indent="0" algn="ctr">
              <a:buNone/>
            </a:pPr>
            <a:r>
              <a:rPr lang="en-US" sz="2000" dirty="0" smtClean="0">
                <a:latin typeface="Georgia" panose="02040502050405020303" pitchFamily="18" charset="0"/>
              </a:rPr>
              <a:t>Dr</a:t>
            </a:r>
            <a:r>
              <a:rPr lang="en-US" sz="2000" dirty="0">
                <a:latin typeface="Georgia" panose="02040502050405020303" pitchFamily="18" charset="0"/>
              </a:rPr>
              <a:t>. Abby Langham</a:t>
            </a:r>
          </a:p>
          <a:p>
            <a:pPr marL="0" indent="0" algn="ctr">
              <a:buNone/>
            </a:pPr>
            <a:r>
              <a:rPr lang="en-US" sz="2000" dirty="0">
                <a:latin typeface="Georgia" panose="02040502050405020303" pitchFamily="18" charset="0"/>
              </a:rPr>
              <a:t>Director of Assessment &amp; Strategic </a:t>
            </a:r>
            <a:r>
              <a:rPr lang="en-US" sz="2000" dirty="0" smtClean="0">
                <a:latin typeface="Georgia" panose="02040502050405020303" pitchFamily="18" charset="0"/>
              </a:rPr>
              <a:t>Planning</a:t>
            </a:r>
          </a:p>
          <a:p>
            <a:pPr marL="0" indent="0" algn="ctr">
              <a:buNone/>
            </a:pPr>
            <a:endParaRPr lang="en-US" sz="2000" dirty="0" smtClean="0">
              <a:latin typeface="Georgia" panose="02040502050405020303" pitchFamily="18" charset="0"/>
            </a:endParaRPr>
          </a:p>
          <a:p>
            <a:pPr marL="0" indent="0" algn="ctr">
              <a:buNone/>
            </a:pPr>
            <a:endParaRPr lang="en-US" sz="2000" dirty="0">
              <a:latin typeface="Georgia" panose="02040502050405020303" pitchFamily="18" charset="0"/>
            </a:endParaRPr>
          </a:p>
          <a:p>
            <a:pPr marL="0" indent="0" algn="ctr">
              <a:buNone/>
            </a:pPr>
            <a:r>
              <a:rPr lang="en-US" sz="2000" u="sng" dirty="0" smtClean="0">
                <a:latin typeface="Georgia" panose="02040502050405020303" pitchFamily="18" charset="0"/>
              </a:rPr>
              <a:t>Wifi:  </a:t>
            </a:r>
          </a:p>
          <a:p>
            <a:pPr marL="0" indent="0" algn="ctr">
              <a:buNone/>
            </a:pPr>
            <a:r>
              <a:rPr lang="en-US" sz="2000" dirty="0" smtClean="0">
                <a:latin typeface="Georgia" panose="02040502050405020303" pitchFamily="18" charset="0"/>
              </a:rPr>
              <a:t>Network ID:</a:t>
            </a:r>
            <a:r>
              <a:rPr lang="en-US" sz="2000" dirty="0">
                <a:latin typeface="Georgia" panose="02040502050405020303" pitchFamily="18" charset="0"/>
              </a:rPr>
              <a:t> </a:t>
            </a:r>
            <a:r>
              <a:rPr lang="en-US" sz="2000" dirty="0" smtClean="0">
                <a:latin typeface="Georgia" panose="02040502050405020303" pitchFamily="18" charset="0"/>
              </a:rPr>
              <a:t>RTJ Guest</a:t>
            </a:r>
          </a:p>
          <a:p>
            <a:pPr marL="0" indent="0" algn="ctr">
              <a:buNone/>
            </a:pPr>
            <a:r>
              <a:rPr lang="en-US" sz="2000" dirty="0" smtClean="0">
                <a:latin typeface="Georgia" panose="02040502050405020303" pitchFamily="18" charset="0"/>
              </a:rPr>
              <a:t>Password:  8883995954</a:t>
            </a:r>
            <a:endParaRPr lang="en-US" sz="2000" dirty="0">
              <a:latin typeface="Georgia" panose="02040502050405020303" pitchFamily="18" charset="0"/>
            </a:endParaRPr>
          </a:p>
          <a:p>
            <a:pPr algn="ctr"/>
            <a:endParaRPr lang="en-US" sz="1600" dirty="0">
              <a:latin typeface="Georgia" panose="02040502050405020303" pitchFamily="18" charset="0"/>
            </a:endParaRPr>
          </a:p>
        </p:txBody>
      </p:sp>
    </p:spTree>
    <p:extLst>
      <p:ext uri="{BB962C8B-B14F-4D97-AF65-F5344CB8AC3E}">
        <p14:creationId xmlns:p14="http://schemas.microsoft.com/office/powerpoint/2010/main" val="3261691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42976"/>
            <a:ext cx="9144000" cy="6370975"/>
          </a:xfrm>
          <a:prstGeom prst="rect">
            <a:avLst/>
          </a:prstGeom>
        </p:spPr>
        <p:txBody>
          <a:bodyPr wrap="square">
            <a:spAutoFit/>
          </a:bodyPr>
          <a:lstStyle/>
          <a:p>
            <a:pPr algn="ctr"/>
            <a:r>
              <a:rPr lang="en-US" sz="4000" b="1" dirty="0">
                <a:latin typeface="Georgia" panose="02040502050405020303" pitchFamily="18" charset="0"/>
              </a:rPr>
              <a:t>AU/ DOSA 2013-2018 Strategic Plan Linkages </a:t>
            </a:r>
            <a:r>
              <a:rPr lang="en-US" sz="4000" b="1" dirty="0" smtClean="0">
                <a:latin typeface="Georgia" panose="02040502050405020303" pitchFamily="18" charset="0"/>
              </a:rPr>
              <a:t>Update</a:t>
            </a:r>
          </a:p>
          <a:p>
            <a:pPr lvl="0"/>
            <a:endParaRPr lang="en-US" sz="800" dirty="0" smtClean="0"/>
          </a:p>
          <a:p>
            <a:r>
              <a:rPr lang="en-US" sz="2400" dirty="0"/>
              <a:t> </a:t>
            </a:r>
            <a:r>
              <a:rPr lang="en-US" sz="2400" dirty="0" smtClean="0">
                <a:latin typeface="Georgia" panose="02040502050405020303" pitchFamily="18" charset="0"/>
              </a:rPr>
              <a:t>The </a:t>
            </a:r>
            <a:r>
              <a:rPr lang="en-US" sz="2400" dirty="0">
                <a:latin typeface="Georgia" panose="02040502050405020303" pitchFamily="18" charset="0"/>
              </a:rPr>
              <a:t>DoSA’s </a:t>
            </a:r>
            <a:r>
              <a:rPr lang="en-US" sz="2400" dirty="0" smtClean="0">
                <a:latin typeface="Georgia" panose="02040502050405020303" pitchFamily="18" charset="0"/>
              </a:rPr>
              <a:t>13-14 outcomes </a:t>
            </a:r>
            <a:r>
              <a:rPr lang="en-US" sz="2400" dirty="0">
                <a:latin typeface="Georgia" panose="02040502050405020303" pitchFamily="18" charset="0"/>
              </a:rPr>
              <a:t>match most closely to the following goal/commitment listed under AU Strategic Priority 1: Enhance Student Success and Diversify Enrollment</a:t>
            </a:r>
          </a:p>
          <a:p>
            <a:r>
              <a:rPr lang="en-US" sz="2400" dirty="0">
                <a:latin typeface="Georgia" panose="02040502050405020303" pitchFamily="18" charset="0"/>
              </a:rPr>
              <a:t> </a:t>
            </a:r>
          </a:p>
          <a:p>
            <a:pPr marL="1200150" lvl="2" indent="-285750">
              <a:buFont typeface="Arial" panose="020B0604020202020204" pitchFamily="34" charset="0"/>
              <a:buChar char="•"/>
            </a:pPr>
            <a:r>
              <a:rPr lang="en-US" sz="2400" u="sng" dirty="0">
                <a:latin typeface="Georgia" panose="02040502050405020303" pitchFamily="18" charset="0"/>
              </a:rPr>
              <a:t>AU Strategic Goal 1</a:t>
            </a:r>
            <a:r>
              <a:rPr lang="en-US" sz="2400" dirty="0">
                <a:latin typeface="Georgia" panose="02040502050405020303" pitchFamily="18" charset="0"/>
              </a:rPr>
              <a:t>: Emphasize student retention and achievement through timely degree completion and clear pathways to student success</a:t>
            </a:r>
          </a:p>
          <a:p>
            <a:r>
              <a:rPr lang="en-US" sz="2400" dirty="0">
                <a:latin typeface="Georgia" panose="02040502050405020303" pitchFamily="18" charset="0"/>
              </a:rPr>
              <a:t> </a:t>
            </a:r>
          </a:p>
          <a:p>
            <a:pPr marL="1200150" lvl="2" indent="-285750">
              <a:buFont typeface="Arial" panose="020B0604020202020204" pitchFamily="34" charset="0"/>
              <a:buChar char="•"/>
            </a:pPr>
            <a:r>
              <a:rPr lang="en-US" sz="2400" u="sng" dirty="0">
                <a:latin typeface="Georgia" panose="02040502050405020303" pitchFamily="18" charset="0"/>
              </a:rPr>
              <a:t>AU Strategic Commitment A</a:t>
            </a:r>
            <a:r>
              <a:rPr lang="en-US" sz="2400" dirty="0">
                <a:latin typeface="Georgia" panose="02040502050405020303" pitchFamily="18" charset="0"/>
              </a:rPr>
              <a:t>. Enhance academic support services and student </a:t>
            </a:r>
            <a:r>
              <a:rPr lang="en-US" sz="2400" dirty="0" smtClean="0">
                <a:latin typeface="Georgia" panose="02040502050405020303" pitchFamily="18" charset="0"/>
              </a:rPr>
              <a:t>development programs</a:t>
            </a:r>
          </a:p>
          <a:p>
            <a:pPr lvl="2"/>
            <a:endParaRPr lang="en-US" sz="800" dirty="0" smtClean="0">
              <a:latin typeface="Georgia" panose="02040502050405020303" pitchFamily="18" charset="0"/>
            </a:endParaRPr>
          </a:p>
          <a:p>
            <a:pPr marL="2114550" lvl="4" indent="-285750">
              <a:buFont typeface="Arial" panose="020B0604020202020204" pitchFamily="34" charset="0"/>
              <a:buChar char="•"/>
            </a:pPr>
            <a:r>
              <a:rPr lang="en-US" sz="2400" dirty="0" smtClean="0">
                <a:latin typeface="Georgia" panose="02040502050405020303" pitchFamily="18" charset="0"/>
              </a:rPr>
              <a:t>To </a:t>
            </a:r>
            <a:r>
              <a:rPr lang="en-US" sz="2400" dirty="0">
                <a:latin typeface="Georgia" panose="02040502050405020303" pitchFamily="18" charset="0"/>
              </a:rPr>
              <a:t>prepare students to excel academically, personally, socially, and professionally through integrated approaches to student success.</a:t>
            </a:r>
          </a:p>
        </p:txBody>
      </p:sp>
    </p:spTree>
    <p:extLst>
      <p:ext uri="{BB962C8B-B14F-4D97-AF65-F5344CB8AC3E}">
        <p14:creationId xmlns:p14="http://schemas.microsoft.com/office/powerpoint/2010/main" val="2974963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eorgia" panose="02040502050405020303" pitchFamily="18" charset="0"/>
              </a:rPr>
              <a:t>Strategic Planning Process</a:t>
            </a:r>
            <a:endParaRPr lang="en-US" dirty="0">
              <a:latin typeface="Georgia" panose="02040502050405020303" pitchFamily="18" charset="0"/>
            </a:endParaRPr>
          </a:p>
        </p:txBody>
      </p:sp>
      <p:cxnSp>
        <p:nvCxnSpPr>
          <p:cNvPr id="10" name="Straight Connector 9"/>
          <p:cNvCxnSpPr/>
          <p:nvPr/>
        </p:nvCxnSpPr>
        <p:spPr>
          <a:xfrm>
            <a:off x="838200" y="1905000"/>
            <a:ext cx="0" cy="4572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8200" y="6477000"/>
            <a:ext cx="725747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181100" y="2925717"/>
            <a:ext cx="1600200" cy="1143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ectangle 15"/>
          <p:cNvSpPr/>
          <p:nvPr/>
        </p:nvSpPr>
        <p:spPr>
          <a:xfrm>
            <a:off x="3505200" y="2965739"/>
            <a:ext cx="1371600" cy="1143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TextBox 18"/>
          <p:cNvSpPr txBox="1"/>
          <p:nvPr/>
        </p:nvSpPr>
        <p:spPr>
          <a:xfrm>
            <a:off x="1295400" y="3031810"/>
            <a:ext cx="1371600" cy="923330"/>
          </a:xfrm>
          <a:prstGeom prst="rect">
            <a:avLst/>
          </a:prstGeom>
          <a:noFill/>
        </p:spPr>
        <p:txBody>
          <a:bodyPr wrap="square" rtlCol="0">
            <a:spAutoFit/>
          </a:bodyPr>
          <a:lstStyle/>
          <a:p>
            <a:pPr algn="ctr"/>
            <a:r>
              <a:rPr lang="en-US" dirty="0" smtClean="0">
                <a:solidFill>
                  <a:prstClr val="black"/>
                </a:solidFill>
                <a:latin typeface="Georgia" panose="02040502050405020303" pitchFamily="18" charset="0"/>
              </a:rPr>
              <a:t>Identify Vision &amp; Mission</a:t>
            </a:r>
            <a:endParaRPr lang="en-US" dirty="0">
              <a:solidFill>
                <a:prstClr val="black"/>
              </a:solidFill>
              <a:latin typeface="Georgia" panose="02040502050405020303" pitchFamily="18" charset="0"/>
            </a:endParaRPr>
          </a:p>
        </p:txBody>
      </p:sp>
      <p:sp>
        <p:nvSpPr>
          <p:cNvPr id="20" name="TextBox 19"/>
          <p:cNvSpPr txBox="1"/>
          <p:nvPr/>
        </p:nvSpPr>
        <p:spPr>
          <a:xfrm>
            <a:off x="3505200" y="3075574"/>
            <a:ext cx="1371600" cy="923330"/>
          </a:xfrm>
          <a:prstGeom prst="rect">
            <a:avLst/>
          </a:prstGeom>
          <a:noFill/>
        </p:spPr>
        <p:txBody>
          <a:bodyPr wrap="square" rtlCol="0">
            <a:spAutoFit/>
          </a:bodyPr>
          <a:lstStyle/>
          <a:p>
            <a:pPr algn="ctr"/>
            <a:r>
              <a:rPr lang="en-US" dirty="0" smtClean="0">
                <a:solidFill>
                  <a:prstClr val="black"/>
                </a:solidFill>
                <a:latin typeface="Georgia" panose="02040502050405020303" pitchFamily="18" charset="0"/>
              </a:rPr>
              <a:t>Identify Values &amp; Goals</a:t>
            </a:r>
            <a:endParaRPr lang="en-US" dirty="0">
              <a:solidFill>
                <a:prstClr val="black"/>
              </a:solidFill>
              <a:latin typeface="Georgia" panose="02040502050405020303" pitchFamily="18" charset="0"/>
            </a:endParaRPr>
          </a:p>
        </p:txBody>
      </p:sp>
      <p:sp>
        <p:nvSpPr>
          <p:cNvPr id="21" name="TextBox 20"/>
          <p:cNvSpPr txBox="1"/>
          <p:nvPr/>
        </p:nvSpPr>
        <p:spPr>
          <a:xfrm>
            <a:off x="5709126" y="1550314"/>
            <a:ext cx="1738487" cy="646331"/>
          </a:xfrm>
          <a:prstGeom prst="rect">
            <a:avLst/>
          </a:prstGeom>
          <a:solidFill>
            <a:schemeClr val="accent1">
              <a:lumMod val="40000"/>
              <a:lumOff val="60000"/>
            </a:schemeClr>
          </a:solidFill>
        </p:spPr>
        <p:txBody>
          <a:bodyPr wrap="square" rtlCol="0">
            <a:spAutoFit/>
          </a:bodyPr>
          <a:lstStyle/>
          <a:p>
            <a:pPr algn="ctr"/>
            <a:r>
              <a:rPr lang="en-US" dirty="0" smtClean="0">
                <a:solidFill>
                  <a:prstClr val="black"/>
                </a:solidFill>
                <a:latin typeface="Georgia" panose="02040502050405020303" pitchFamily="18" charset="0"/>
              </a:rPr>
              <a:t>Develop Objectives</a:t>
            </a:r>
            <a:endParaRPr lang="en-US" dirty="0">
              <a:solidFill>
                <a:prstClr val="black"/>
              </a:solidFill>
              <a:latin typeface="Georgia" panose="02040502050405020303" pitchFamily="18" charset="0"/>
            </a:endParaRPr>
          </a:p>
        </p:txBody>
      </p:sp>
      <p:sp>
        <p:nvSpPr>
          <p:cNvPr id="24" name="TextBox 23"/>
          <p:cNvSpPr txBox="1"/>
          <p:nvPr/>
        </p:nvSpPr>
        <p:spPr>
          <a:xfrm>
            <a:off x="5898502" y="2651929"/>
            <a:ext cx="1266538" cy="923330"/>
          </a:xfrm>
          <a:prstGeom prst="rect">
            <a:avLst/>
          </a:prstGeom>
          <a:solidFill>
            <a:schemeClr val="accent1">
              <a:lumMod val="40000"/>
              <a:lumOff val="60000"/>
            </a:schemeClr>
          </a:solidFill>
        </p:spPr>
        <p:txBody>
          <a:bodyPr wrap="square" rtlCol="0">
            <a:spAutoFit/>
          </a:bodyPr>
          <a:lstStyle/>
          <a:p>
            <a:pPr algn="ctr"/>
            <a:r>
              <a:rPr lang="en-US" dirty="0" smtClean="0">
                <a:solidFill>
                  <a:prstClr val="black"/>
                </a:solidFill>
                <a:latin typeface="Georgia" panose="02040502050405020303" pitchFamily="18" charset="0"/>
              </a:rPr>
              <a:t>Develop </a:t>
            </a:r>
          </a:p>
          <a:p>
            <a:pPr algn="ctr"/>
            <a:r>
              <a:rPr lang="en-US" dirty="0" smtClean="0">
                <a:solidFill>
                  <a:prstClr val="black"/>
                </a:solidFill>
                <a:latin typeface="Georgia" panose="02040502050405020303" pitchFamily="18" charset="0"/>
              </a:rPr>
              <a:t>SMART Outcomes</a:t>
            </a:r>
            <a:endParaRPr lang="en-US" dirty="0">
              <a:solidFill>
                <a:prstClr val="black"/>
              </a:solidFill>
              <a:latin typeface="Georgia" panose="02040502050405020303" pitchFamily="18" charset="0"/>
            </a:endParaRPr>
          </a:p>
        </p:txBody>
      </p:sp>
      <p:sp>
        <p:nvSpPr>
          <p:cNvPr id="25" name="TextBox 24"/>
          <p:cNvSpPr txBox="1"/>
          <p:nvPr/>
        </p:nvSpPr>
        <p:spPr>
          <a:xfrm>
            <a:off x="5723532" y="4006698"/>
            <a:ext cx="1707917" cy="646331"/>
          </a:xfrm>
          <a:prstGeom prst="rect">
            <a:avLst/>
          </a:prstGeom>
          <a:solidFill>
            <a:schemeClr val="accent1">
              <a:lumMod val="40000"/>
              <a:lumOff val="60000"/>
            </a:schemeClr>
          </a:solidFill>
        </p:spPr>
        <p:txBody>
          <a:bodyPr wrap="square" rtlCol="0">
            <a:spAutoFit/>
          </a:bodyPr>
          <a:lstStyle/>
          <a:p>
            <a:pPr algn="ctr"/>
            <a:r>
              <a:rPr lang="en-US" dirty="0" smtClean="0">
                <a:solidFill>
                  <a:prstClr val="black"/>
                </a:solidFill>
                <a:latin typeface="Georgia" panose="02040502050405020303" pitchFamily="18" charset="0"/>
              </a:rPr>
              <a:t>Develop</a:t>
            </a:r>
          </a:p>
          <a:p>
            <a:pPr algn="ctr"/>
            <a:r>
              <a:rPr lang="en-US" dirty="0" smtClean="0">
                <a:solidFill>
                  <a:prstClr val="black"/>
                </a:solidFill>
                <a:latin typeface="Georgia" panose="02040502050405020303" pitchFamily="18" charset="0"/>
              </a:rPr>
              <a:t>Action Steps</a:t>
            </a:r>
            <a:endParaRPr lang="en-US" dirty="0">
              <a:solidFill>
                <a:prstClr val="black"/>
              </a:solidFill>
              <a:latin typeface="Georgia" panose="02040502050405020303" pitchFamily="18" charset="0"/>
            </a:endParaRPr>
          </a:p>
        </p:txBody>
      </p:sp>
      <p:sp>
        <p:nvSpPr>
          <p:cNvPr id="27" name="Right Arrow 26"/>
          <p:cNvSpPr/>
          <p:nvPr/>
        </p:nvSpPr>
        <p:spPr>
          <a:xfrm>
            <a:off x="1367559" y="5858410"/>
            <a:ext cx="6334991" cy="555275"/>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n>
                <a:solidFill>
                  <a:srgbClr val="FC6A10">
                    <a:lumMod val="75000"/>
                  </a:srgbClr>
                </a:solidFill>
              </a:ln>
              <a:solidFill>
                <a:prstClr val="black"/>
              </a:solidFill>
            </a:endParaRPr>
          </a:p>
        </p:txBody>
      </p:sp>
      <p:sp>
        <p:nvSpPr>
          <p:cNvPr id="26" name="TextBox 25"/>
          <p:cNvSpPr txBox="1"/>
          <p:nvPr/>
        </p:nvSpPr>
        <p:spPr>
          <a:xfrm>
            <a:off x="1379552" y="5951382"/>
            <a:ext cx="6106392" cy="369332"/>
          </a:xfrm>
          <a:prstGeom prst="rect">
            <a:avLst/>
          </a:prstGeom>
          <a:noFill/>
        </p:spPr>
        <p:txBody>
          <a:bodyPr wrap="square" rtlCol="0">
            <a:spAutoFit/>
          </a:bodyPr>
          <a:lstStyle/>
          <a:p>
            <a:r>
              <a:rPr lang="en-US" b="1" dirty="0" smtClean="0">
                <a:solidFill>
                  <a:prstClr val="black"/>
                </a:solidFill>
                <a:latin typeface="Georgia" panose="02040502050405020303" pitchFamily="18" charset="0"/>
              </a:rPr>
              <a:t>Collect Input From Stakeholders</a:t>
            </a:r>
            <a:endParaRPr lang="en-US" b="1" dirty="0">
              <a:solidFill>
                <a:prstClr val="black"/>
              </a:solidFill>
              <a:latin typeface="Georgia" panose="02040502050405020303" pitchFamily="18" charset="0"/>
            </a:endParaRPr>
          </a:p>
        </p:txBody>
      </p:sp>
      <p:sp>
        <p:nvSpPr>
          <p:cNvPr id="29" name="Right Arrow 28"/>
          <p:cNvSpPr/>
          <p:nvPr/>
        </p:nvSpPr>
        <p:spPr>
          <a:xfrm>
            <a:off x="2962564" y="3440826"/>
            <a:ext cx="3810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2" name="Right Arrow 31"/>
          <p:cNvSpPr/>
          <p:nvPr/>
        </p:nvSpPr>
        <p:spPr>
          <a:xfrm rot="19480187" flipV="1">
            <a:off x="5156944" y="2044972"/>
            <a:ext cx="3810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4" name="Right Arrow 33"/>
          <p:cNvSpPr/>
          <p:nvPr/>
        </p:nvSpPr>
        <p:spPr>
          <a:xfrm rot="2322753" flipV="1">
            <a:off x="5185652" y="4222857"/>
            <a:ext cx="3810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5" name="Right Arrow 34"/>
          <p:cNvSpPr/>
          <p:nvPr/>
        </p:nvSpPr>
        <p:spPr>
          <a:xfrm flipV="1">
            <a:off x="5193380" y="3113594"/>
            <a:ext cx="3810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6" name="Right Arrow 35"/>
          <p:cNvSpPr/>
          <p:nvPr/>
        </p:nvSpPr>
        <p:spPr>
          <a:xfrm rot="5400000" flipV="1">
            <a:off x="6445151" y="2299937"/>
            <a:ext cx="268008"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7" name="Right Arrow 36"/>
          <p:cNvSpPr/>
          <p:nvPr/>
        </p:nvSpPr>
        <p:spPr>
          <a:xfrm rot="5400000" flipV="1">
            <a:off x="6443488" y="3686404"/>
            <a:ext cx="268008"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559338" y="4653029"/>
            <a:ext cx="85351" cy="28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xtBox 32"/>
          <p:cNvSpPr txBox="1"/>
          <p:nvPr/>
        </p:nvSpPr>
        <p:spPr>
          <a:xfrm>
            <a:off x="5716941" y="5105400"/>
            <a:ext cx="1722855" cy="646331"/>
          </a:xfrm>
          <a:prstGeom prst="rect">
            <a:avLst/>
          </a:prstGeom>
          <a:solidFill>
            <a:schemeClr val="accent1">
              <a:lumMod val="40000"/>
              <a:lumOff val="60000"/>
            </a:schemeClr>
          </a:solidFill>
        </p:spPr>
        <p:txBody>
          <a:bodyPr wrap="square" rtlCol="0">
            <a:spAutoFit/>
          </a:bodyPr>
          <a:lstStyle/>
          <a:p>
            <a:pPr algn="ctr"/>
            <a:r>
              <a:rPr lang="en-US" dirty="0" smtClean="0">
                <a:solidFill>
                  <a:prstClr val="black"/>
                </a:solidFill>
                <a:latin typeface="Georgia" panose="02040502050405020303" pitchFamily="18" charset="0"/>
              </a:rPr>
              <a:t>Implement and Assess</a:t>
            </a:r>
            <a:endParaRPr lang="en-US" dirty="0">
              <a:solidFill>
                <a:prstClr val="black"/>
              </a:solidFill>
              <a:latin typeface="Georgia" panose="02040502050405020303" pitchFamily="18" charset="0"/>
            </a:endParaRPr>
          </a:p>
        </p:txBody>
      </p:sp>
    </p:spTree>
    <p:extLst>
      <p:ext uri="{BB962C8B-B14F-4D97-AF65-F5344CB8AC3E}">
        <p14:creationId xmlns:p14="http://schemas.microsoft.com/office/powerpoint/2010/main" val="6342290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3"/>
          <p:cNvSpPr>
            <a:spLocks noChangeArrowheads="1"/>
          </p:cNvSpPr>
          <p:nvPr/>
        </p:nvSpPr>
        <p:spPr bwMode="auto">
          <a:xfrm rot="7043272" flipH="1" flipV="1">
            <a:off x="2859723" y="-119200"/>
            <a:ext cx="5722568" cy="6461826"/>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7546" y="13640"/>
                </a:moveTo>
                <a:cubicBezTo>
                  <a:pt x="8366" y="14579"/>
                  <a:pt x="9552" y="15119"/>
                  <a:pt x="10800" y="15119"/>
                </a:cubicBezTo>
                <a:cubicBezTo>
                  <a:pt x="13185" y="15119"/>
                  <a:pt x="15119" y="13185"/>
                  <a:pt x="15119" y="10800"/>
                </a:cubicBezTo>
                <a:cubicBezTo>
                  <a:pt x="15119" y="8414"/>
                  <a:pt x="13185" y="6481"/>
                  <a:pt x="10800" y="6481"/>
                </a:cubicBezTo>
                <a:cubicBezTo>
                  <a:pt x="8414" y="6481"/>
                  <a:pt x="6481" y="8414"/>
                  <a:pt x="6481" y="10800"/>
                </a:cubicBezTo>
                <a:cubicBezTo>
                  <a:pt x="6480" y="10809"/>
                  <a:pt x="6481" y="10819"/>
                  <a:pt x="6481" y="10828"/>
                </a:cubicBezTo>
                <a:lnTo>
                  <a:pt x="0" y="10871"/>
                </a:lnTo>
                <a:cubicBezTo>
                  <a:pt x="0" y="10847"/>
                  <a:pt x="0" y="10823"/>
                  <a:pt x="0" y="10800"/>
                </a:cubicBezTo>
                <a:cubicBezTo>
                  <a:pt x="0" y="4835"/>
                  <a:pt x="4835" y="0"/>
                  <a:pt x="10800" y="0"/>
                </a:cubicBezTo>
                <a:cubicBezTo>
                  <a:pt x="16764" y="0"/>
                  <a:pt x="21600" y="4835"/>
                  <a:pt x="21600" y="10800"/>
                </a:cubicBezTo>
                <a:cubicBezTo>
                  <a:pt x="21600" y="16764"/>
                  <a:pt x="16764" y="21600"/>
                  <a:pt x="10800" y="21600"/>
                </a:cubicBezTo>
                <a:cubicBezTo>
                  <a:pt x="7681" y="21600"/>
                  <a:pt x="4715" y="20252"/>
                  <a:pt x="2664" y="17902"/>
                </a:cubicBezTo>
                <a:lnTo>
                  <a:pt x="630" y="19678"/>
                </a:lnTo>
                <a:lnTo>
                  <a:pt x="1197" y="11297"/>
                </a:lnTo>
                <a:lnTo>
                  <a:pt x="9580" y="11864"/>
                </a:lnTo>
                <a:lnTo>
                  <a:pt x="7546" y="13640"/>
                </a:lnTo>
                <a:close/>
              </a:path>
            </a:pathLst>
          </a:cu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solidFill>
                <a:prstClr val="black"/>
              </a:solidFill>
            </a:endParaRPr>
          </a:p>
        </p:txBody>
      </p:sp>
      <p:sp>
        <p:nvSpPr>
          <p:cNvPr id="17411" name="Text Box 4"/>
          <p:cNvSpPr txBox="1">
            <a:spLocks noChangeArrowheads="1"/>
          </p:cNvSpPr>
          <p:nvPr/>
        </p:nvSpPr>
        <p:spPr bwMode="auto">
          <a:xfrm>
            <a:off x="3733800" y="2209800"/>
            <a:ext cx="411480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50000"/>
              </a:spcBef>
            </a:pPr>
            <a:r>
              <a:rPr lang="en-US" altLang="en-US" sz="2000" b="1" dirty="0">
                <a:solidFill>
                  <a:prstClr val="black"/>
                </a:solidFill>
                <a:latin typeface="Times New Roman" pitchFamily="18" charset="0"/>
              </a:rPr>
              <a:t>Mission/Purpose</a:t>
            </a:r>
          </a:p>
          <a:p>
            <a:pPr algn="ctr">
              <a:spcBef>
                <a:spcPct val="50000"/>
              </a:spcBef>
            </a:pPr>
            <a:r>
              <a:rPr lang="en-US" altLang="en-US" sz="2000" b="1" dirty="0">
                <a:solidFill>
                  <a:prstClr val="black"/>
                </a:solidFill>
                <a:latin typeface="Times New Roman" pitchFamily="18" charset="0"/>
              </a:rPr>
              <a:t>Goals</a:t>
            </a:r>
          </a:p>
          <a:p>
            <a:pPr algn="ctr">
              <a:spcBef>
                <a:spcPct val="50000"/>
              </a:spcBef>
            </a:pPr>
            <a:r>
              <a:rPr lang="en-US" altLang="en-US" sz="2000" b="1" dirty="0">
                <a:solidFill>
                  <a:prstClr val="black"/>
                </a:solidFill>
                <a:latin typeface="Times New Roman" pitchFamily="18" charset="0"/>
              </a:rPr>
              <a:t> Objectives/Outcomes</a:t>
            </a:r>
          </a:p>
          <a:p>
            <a:pPr algn="ctr">
              <a:spcBef>
                <a:spcPct val="50000"/>
              </a:spcBef>
            </a:pPr>
            <a:endParaRPr lang="en-US" altLang="en-US" sz="2000" b="1" dirty="0">
              <a:solidFill>
                <a:prstClr val="black"/>
              </a:solidFill>
              <a:latin typeface="Times New Roman" pitchFamily="18" charset="0"/>
            </a:endParaRPr>
          </a:p>
        </p:txBody>
      </p:sp>
      <p:sp>
        <p:nvSpPr>
          <p:cNvPr id="17412" name="Text Box 5"/>
          <p:cNvSpPr txBox="1">
            <a:spLocks noChangeArrowheads="1"/>
          </p:cNvSpPr>
          <p:nvPr/>
        </p:nvSpPr>
        <p:spPr bwMode="auto">
          <a:xfrm>
            <a:off x="2572434" y="4089704"/>
            <a:ext cx="210343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b="1" dirty="0">
                <a:solidFill>
                  <a:prstClr val="black"/>
                </a:solidFill>
                <a:latin typeface="Times New Roman" pitchFamily="18" charset="0"/>
              </a:rPr>
              <a:t>Implement </a:t>
            </a:r>
            <a:r>
              <a:rPr lang="en-US" altLang="en-US" b="1" dirty="0" smtClean="0">
                <a:solidFill>
                  <a:prstClr val="black"/>
                </a:solidFill>
                <a:latin typeface="Times New Roman" pitchFamily="18" charset="0"/>
              </a:rPr>
              <a:t>Outcomes </a:t>
            </a:r>
            <a:r>
              <a:rPr lang="en-US" altLang="en-US" b="1" dirty="0">
                <a:solidFill>
                  <a:prstClr val="black"/>
                </a:solidFill>
                <a:latin typeface="Times New Roman" pitchFamily="18" charset="0"/>
              </a:rPr>
              <a:t>and Methods to Gather </a:t>
            </a:r>
            <a:r>
              <a:rPr lang="en-US" altLang="en-US" b="1" dirty="0" smtClean="0">
                <a:solidFill>
                  <a:prstClr val="black"/>
                </a:solidFill>
                <a:latin typeface="Times New Roman" pitchFamily="18" charset="0"/>
              </a:rPr>
              <a:t>Evidence</a:t>
            </a:r>
            <a:endParaRPr lang="en-US" altLang="en-US" b="1" dirty="0">
              <a:solidFill>
                <a:prstClr val="black"/>
              </a:solidFill>
              <a:latin typeface="Times New Roman" pitchFamily="18" charset="0"/>
            </a:endParaRPr>
          </a:p>
        </p:txBody>
      </p:sp>
      <p:sp>
        <p:nvSpPr>
          <p:cNvPr id="17413" name="AutoShape 6"/>
          <p:cNvSpPr>
            <a:spLocks noChangeArrowheads="1"/>
          </p:cNvSpPr>
          <p:nvPr/>
        </p:nvSpPr>
        <p:spPr bwMode="auto">
          <a:xfrm rot="1061906" flipH="1" flipV="1">
            <a:off x="2895600" y="1676400"/>
            <a:ext cx="1160463" cy="2016125"/>
          </a:xfrm>
          <a:prstGeom prst="curvedLeftArrow">
            <a:avLst>
              <a:gd name="adj1" fmla="val 36002"/>
              <a:gd name="adj2" fmla="val 78486"/>
              <a:gd name="adj3" fmla="val 29815"/>
            </a:avLst>
          </a:prstGeom>
          <a:solidFill>
            <a:schemeClr val="accent2"/>
          </a:solidFill>
          <a:ln w="9525">
            <a:solidFill>
              <a:schemeClr val="tx1"/>
            </a:solidFill>
            <a:miter lim="800000"/>
            <a:headEnd/>
            <a:tailEnd/>
          </a:ln>
          <a:effectLs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dirty="0">
              <a:solidFill>
                <a:prstClr val="black"/>
              </a:solidFill>
            </a:endParaRPr>
          </a:p>
        </p:txBody>
      </p:sp>
      <p:sp>
        <p:nvSpPr>
          <p:cNvPr id="17414" name="Text Box 7"/>
          <p:cNvSpPr txBox="1">
            <a:spLocks noChangeArrowheads="1"/>
          </p:cNvSpPr>
          <p:nvPr/>
        </p:nvSpPr>
        <p:spPr bwMode="auto">
          <a:xfrm>
            <a:off x="2895600" y="1219200"/>
            <a:ext cx="22717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sz="2000" b="1" dirty="0">
                <a:solidFill>
                  <a:prstClr val="black"/>
                </a:solidFill>
                <a:latin typeface="Times New Roman" pitchFamily="18" charset="0"/>
              </a:rPr>
              <a:t>Gather </a:t>
            </a:r>
            <a:r>
              <a:rPr lang="en-US" altLang="en-US" sz="2000" b="1" dirty="0" smtClean="0">
                <a:solidFill>
                  <a:prstClr val="black"/>
                </a:solidFill>
                <a:latin typeface="Times New Roman" pitchFamily="18" charset="0"/>
              </a:rPr>
              <a:t>Evidence</a:t>
            </a:r>
            <a:endParaRPr lang="en-US" altLang="en-US" sz="2000" b="1" dirty="0">
              <a:solidFill>
                <a:prstClr val="black"/>
              </a:solidFill>
              <a:latin typeface="Times New Roman" pitchFamily="18" charset="0"/>
            </a:endParaRPr>
          </a:p>
          <a:p>
            <a:pPr algn="ctr"/>
            <a:endParaRPr lang="en-US" altLang="en-US" sz="2400" b="1" dirty="0">
              <a:solidFill>
                <a:prstClr val="black"/>
              </a:solidFill>
              <a:latin typeface="Times New Roman" pitchFamily="18" charset="0"/>
            </a:endParaRPr>
          </a:p>
        </p:txBody>
      </p:sp>
      <p:sp>
        <p:nvSpPr>
          <p:cNvPr id="17415" name="AutoShape 8"/>
          <p:cNvSpPr>
            <a:spLocks noChangeArrowheads="1"/>
          </p:cNvSpPr>
          <p:nvPr/>
        </p:nvSpPr>
        <p:spPr bwMode="auto">
          <a:xfrm rot="-4252840">
            <a:off x="5699125" y="-441325"/>
            <a:ext cx="1076325" cy="2873375"/>
          </a:xfrm>
          <a:prstGeom prst="curvedLeftArrow">
            <a:avLst>
              <a:gd name="adj1" fmla="val 62897"/>
              <a:gd name="adj2" fmla="val 129588"/>
              <a:gd name="adj3" fmla="val 32889"/>
            </a:avLst>
          </a:prstGeom>
          <a:solidFill>
            <a:schemeClr val="accent2"/>
          </a:solidFill>
          <a:ln w="9525">
            <a:solidFill>
              <a:schemeClr val="tx1"/>
            </a:solidFill>
            <a:miter lim="800000"/>
            <a:headEnd/>
            <a:tailEnd/>
          </a:ln>
          <a:effectLs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dirty="0">
              <a:solidFill>
                <a:prstClr val="black"/>
              </a:solidFill>
            </a:endParaRPr>
          </a:p>
        </p:txBody>
      </p:sp>
      <p:sp>
        <p:nvSpPr>
          <p:cNvPr id="17416" name="Text Box 9"/>
          <p:cNvSpPr txBox="1">
            <a:spLocks noChangeArrowheads="1"/>
          </p:cNvSpPr>
          <p:nvPr/>
        </p:nvSpPr>
        <p:spPr bwMode="auto">
          <a:xfrm>
            <a:off x="6705600" y="1981200"/>
            <a:ext cx="25955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sz="2000" b="1" dirty="0">
                <a:solidFill>
                  <a:prstClr val="black"/>
                </a:solidFill>
                <a:latin typeface="Times New Roman" pitchFamily="18" charset="0"/>
              </a:rPr>
              <a:t>Interpret Evidence</a:t>
            </a:r>
          </a:p>
          <a:p>
            <a:pPr algn="ctr"/>
            <a:endParaRPr lang="en-US" altLang="en-US" sz="2400" b="1" dirty="0">
              <a:solidFill>
                <a:prstClr val="black"/>
              </a:solidFill>
              <a:latin typeface="Times New Roman" pitchFamily="18" charset="0"/>
            </a:endParaRPr>
          </a:p>
        </p:txBody>
      </p:sp>
      <p:sp>
        <p:nvSpPr>
          <p:cNvPr id="17417" name="AutoShape 10"/>
          <p:cNvSpPr>
            <a:spLocks noChangeArrowheads="1"/>
          </p:cNvSpPr>
          <p:nvPr/>
        </p:nvSpPr>
        <p:spPr bwMode="auto">
          <a:xfrm rot="272845">
            <a:off x="7391400" y="2895600"/>
            <a:ext cx="1390650" cy="1766888"/>
          </a:xfrm>
          <a:prstGeom prst="curvedLeftArrow">
            <a:avLst>
              <a:gd name="adj1" fmla="val 30605"/>
              <a:gd name="adj2" fmla="val 61675"/>
              <a:gd name="adj3" fmla="val 32889"/>
            </a:avLst>
          </a:prstGeom>
          <a:solidFill>
            <a:schemeClr val="accent2"/>
          </a:solidFill>
          <a:ln w="9525">
            <a:solidFill>
              <a:schemeClr val="tx1"/>
            </a:solidFill>
            <a:miter lim="800000"/>
            <a:headEnd/>
            <a:tailEnd/>
          </a:ln>
          <a:effectLs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dirty="0">
              <a:solidFill>
                <a:prstClr val="black"/>
              </a:solidFill>
            </a:endParaRPr>
          </a:p>
        </p:txBody>
      </p:sp>
      <p:sp>
        <p:nvSpPr>
          <p:cNvPr id="17418" name="Text Box 11"/>
          <p:cNvSpPr txBox="1">
            <a:spLocks noChangeArrowheads="1"/>
          </p:cNvSpPr>
          <p:nvPr/>
        </p:nvSpPr>
        <p:spPr bwMode="auto">
          <a:xfrm>
            <a:off x="4495800" y="4568825"/>
            <a:ext cx="35560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b="1" dirty="0">
                <a:solidFill>
                  <a:prstClr val="black"/>
                </a:solidFill>
                <a:latin typeface="Times New Roman" pitchFamily="18" charset="0"/>
              </a:rPr>
              <a:t>Make decisions to improve programs; enhance student learning and development;</a:t>
            </a:r>
          </a:p>
          <a:p>
            <a:pPr algn="ctr"/>
            <a:r>
              <a:rPr lang="en-US" altLang="en-US" b="1" dirty="0">
                <a:solidFill>
                  <a:prstClr val="black"/>
                </a:solidFill>
                <a:latin typeface="Times New Roman" pitchFamily="18" charset="0"/>
              </a:rPr>
              <a:t>inform institutional decision-</a:t>
            </a:r>
          </a:p>
          <a:p>
            <a:pPr algn="ctr"/>
            <a:r>
              <a:rPr lang="en-US" altLang="en-US" b="1" dirty="0">
                <a:solidFill>
                  <a:prstClr val="black"/>
                </a:solidFill>
                <a:latin typeface="Times New Roman" pitchFamily="18" charset="0"/>
              </a:rPr>
              <a:t>making, planning,</a:t>
            </a:r>
          </a:p>
          <a:p>
            <a:pPr algn="ctr"/>
            <a:r>
              <a:rPr lang="en-US" altLang="en-US" b="1" dirty="0">
                <a:solidFill>
                  <a:prstClr val="black"/>
                </a:solidFill>
                <a:latin typeface="Times New Roman" pitchFamily="18" charset="0"/>
              </a:rPr>
              <a:t> budgeting, policy, public accountability</a:t>
            </a:r>
          </a:p>
          <a:p>
            <a:pPr algn="ctr"/>
            <a:endParaRPr lang="en-US" altLang="en-US" b="1" dirty="0">
              <a:solidFill>
                <a:prstClr val="black"/>
              </a:solidFill>
              <a:latin typeface="Times New Roman" pitchFamily="18" charset="0"/>
            </a:endParaRPr>
          </a:p>
        </p:txBody>
      </p:sp>
      <p:sp>
        <p:nvSpPr>
          <p:cNvPr id="17419" name="Text Box 12"/>
          <p:cNvSpPr txBox="1">
            <a:spLocks noChangeArrowheads="1"/>
          </p:cNvSpPr>
          <p:nvPr/>
        </p:nvSpPr>
        <p:spPr bwMode="auto">
          <a:xfrm>
            <a:off x="517525" y="60610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sz="2400" dirty="0">
              <a:solidFill>
                <a:prstClr val="black"/>
              </a:solidFill>
              <a:latin typeface="Times New Roman" pitchFamily="18" charset="0"/>
              <a:cs typeface="Times New Roman" pitchFamily="18" charset="0"/>
            </a:endParaRPr>
          </a:p>
        </p:txBody>
      </p:sp>
      <p:sp>
        <p:nvSpPr>
          <p:cNvPr id="17420" name="Text Box 13"/>
          <p:cNvSpPr txBox="1">
            <a:spLocks noChangeArrowheads="1"/>
          </p:cNvSpPr>
          <p:nvPr/>
        </p:nvSpPr>
        <p:spPr bwMode="auto">
          <a:xfrm>
            <a:off x="365125" y="6308725"/>
            <a:ext cx="184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sz="1000" dirty="0">
              <a:solidFill>
                <a:prstClr val="black"/>
              </a:solidFill>
              <a:latin typeface="Times New Roman" pitchFamily="18" charset="0"/>
              <a:cs typeface="Times New Roman" pitchFamily="18" charset="0"/>
            </a:endParaRPr>
          </a:p>
        </p:txBody>
      </p:sp>
      <p:sp>
        <p:nvSpPr>
          <p:cNvPr id="17421" name="Rectangle 14"/>
          <p:cNvSpPr>
            <a:spLocks noChangeArrowheads="1"/>
          </p:cNvSpPr>
          <p:nvPr/>
        </p:nvSpPr>
        <p:spPr bwMode="auto">
          <a:xfrm>
            <a:off x="0" y="6308725"/>
            <a:ext cx="4572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buClr>
                <a:prstClr val="black"/>
              </a:buClr>
              <a:buSzPct val="75000"/>
              <a:buFont typeface="Wingdings" pitchFamily="2" charset="2"/>
              <a:buNone/>
            </a:pPr>
            <a:endParaRPr lang="en-US" altLang="en-US" sz="1200" b="1" dirty="0">
              <a:solidFill>
                <a:srgbClr val="424456"/>
              </a:solidFill>
              <a:latin typeface="Times New Roman" pitchFamily="18" charset="0"/>
              <a:cs typeface="Times New Roman" pitchFamily="18" charset="0"/>
            </a:endParaRPr>
          </a:p>
        </p:txBody>
      </p:sp>
      <p:sp>
        <p:nvSpPr>
          <p:cNvPr id="17426" name="TextBox 2"/>
          <p:cNvSpPr txBox="1">
            <a:spLocks noChangeArrowheads="1"/>
          </p:cNvSpPr>
          <p:nvPr/>
        </p:nvSpPr>
        <p:spPr bwMode="auto">
          <a:xfrm>
            <a:off x="-10391" y="780101"/>
            <a:ext cx="279861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sz="3200" dirty="0">
                <a:solidFill>
                  <a:prstClr val="black"/>
                </a:solidFill>
                <a:latin typeface="Georgia" panose="02040502050405020303" pitchFamily="18" charset="0"/>
                <a:ea typeface="DotumChe" panose="020B0609000101010101" pitchFamily="49" charset="-127"/>
              </a:rPr>
              <a:t>The Assessment Cycle</a:t>
            </a:r>
            <a:endParaRPr lang="en-US" altLang="en-US" sz="3200" b="1" dirty="0">
              <a:solidFill>
                <a:prstClr val="black"/>
              </a:solidFill>
              <a:latin typeface="Georgia" panose="02040502050405020303" pitchFamily="18" charset="0"/>
              <a:ea typeface="DotumChe" panose="020B0609000101010101" pitchFamily="49" charset="-127"/>
            </a:endParaRPr>
          </a:p>
        </p:txBody>
      </p:sp>
      <p:sp>
        <p:nvSpPr>
          <p:cNvPr id="2" name="Rectangle 1"/>
          <p:cNvSpPr/>
          <p:nvPr/>
        </p:nvSpPr>
        <p:spPr>
          <a:xfrm>
            <a:off x="276043" y="6379775"/>
            <a:ext cx="4572000" cy="276999"/>
          </a:xfrm>
          <a:prstGeom prst="rect">
            <a:avLst/>
          </a:prstGeom>
        </p:spPr>
        <p:txBody>
          <a:bodyPr>
            <a:spAutoFit/>
          </a:bodyPr>
          <a:lstStyle/>
          <a:p>
            <a:r>
              <a:rPr lang="en-US" sz="1200" dirty="0">
                <a:solidFill>
                  <a:prstClr val="black"/>
                </a:solidFill>
              </a:rPr>
              <a:t>Adapted from Peggy Maki, Ph.D. by Marilee J. Bresciani, Ph.D.</a:t>
            </a:r>
          </a:p>
        </p:txBody>
      </p:sp>
    </p:spTree>
    <p:extLst>
      <p:ext uri="{BB962C8B-B14F-4D97-AF65-F5344CB8AC3E}">
        <p14:creationId xmlns:p14="http://schemas.microsoft.com/office/powerpoint/2010/main" val="2227033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45720" lvl="0" algn="ctr">
              <a:spcBef>
                <a:spcPts val="300"/>
              </a:spcBef>
            </a:pPr>
            <a:r>
              <a:rPr lang="en-US" altLang="en-US" sz="4000" b="1" dirty="0">
                <a:ln>
                  <a:noFill/>
                </a:ln>
                <a:solidFill>
                  <a:srgbClr val="424456"/>
                </a:solidFill>
                <a:effectLst/>
                <a:latin typeface="Georgia" panose="02040502050405020303" pitchFamily="18" charset="0"/>
              </a:rPr>
              <a:t>Questions during the Assessment Cycle:</a:t>
            </a:r>
          </a:p>
        </p:txBody>
      </p:sp>
      <p:sp>
        <p:nvSpPr>
          <p:cNvPr id="3" name="Text Placeholder 2"/>
          <p:cNvSpPr>
            <a:spLocks noGrp="1"/>
          </p:cNvSpPr>
          <p:nvPr>
            <p:ph idx="1"/>
          </p:nvPr>
        </p:nvSpPr>
        <p:spPr/>
        <p:txBody>
          <a:bodyPr>
            <a:normAutofit fontScale="85000" lnSpcReduction="20000"/>
          </a:bodyPr>
          <a:lstStyle/>
          <a:p>
            <a:pPr marL="388620" indent="-342900">
              <a:buFont typeface="Arial" panose="020B0604020202020204" pitchFamily="34" charset="0"/>
              <a:buChar char="•"/>
            </a:pPr>
            <a:r>
              <a:rPr lang="en-US" altLang="en-US" sz="2400" kern="0" dirty="0" smtClean="0">
                <a:latin typeface="Georgia" panose="02040502050405020303" pitchFamily="18" charset="0"/>
              </a:rPr>
              <a:t>Mission/Purpose/Goals/Objectives/Outcomes</a:t>
            </a:r>
          </a:p>
          <a:p>
            <a:pPr marL="1001268" lvl="1" indent="-342900">
              <a:buFont typeface="Arial" panose="020B0604020202020204" pitchFamily="34" charset="0"/>
              <a:buChar char="•"/>
            </a:pPr>
            <a:r>
              <a:rPr lang="en-US" altLang="en-US" kern="0" dirty="0" smtClean="0">
                <a:solidFill>
                  <a:schemeClr val="bg2">
                    <a:lumMod val="50000"/>
                  </a:schemeClr>
                </a:solidFill>
                <a:latin typeface="Georgia" panose="02040502050405020303" pitchFamily="18" charset="0"/>
              </a:rPr>
              <a:t>What are we trying to do?</a:t>
            </a:r>
          </a:p>
          <a:p>
            <a:pPr marL="1001268" lvl="1" indent="-342900">
              <a:buFont typeface="Arial" panose="020B0604020202020204" pitchFamily="34" charset="0"/>
              <a:buChar char="•"/>
            </a:pPr>
            <a:r>
              <a:rPr lang="en-US" altLang="en-US" kern="0" dirty="0" smtClean="0">
                <a:solidFill>
                  <a:schemeClr val="bg2">
                    <a:lumMod val="50000"/>
                  </a:schemeClr>
                </a:solidFill>
                <a:latin typeface="Georgia" panose="02040502050405020303" pitchFamily="18" charset="0"/>
              </a:rPr>
              <a:t>What is my program supposed to accomplish?</a:t>
            </a:r>
          </a:p>
          <a:p>
            <a:pPr marL="1001268" lvl="1" indent="-342900">
              <a:buFont typeface="Arial" panose="020B0604020202020204" pitchFamily="34" charset="0"/>
              <a:buChar char="•"/>
            </a:pPr>
            <a:r>
              <a:rPr lang="en-US" altLang="en-US" kern="0" dirty="0" smtClean="0">
                <a:solidFill>
                  <a:schemeClr val="bg2">
                    <a:lumMod val="50000"/>
                  </a:schemeClr>
                </a:solidFill>
                <a:latin typeface="Georgia" panose="02040502050405020303" pitchFamily="18" charset="0"/>
              </a:rPr>
              <a:t>What do I want students to be able to do/know as a result of my program?</a:t>
            </a:r>
          </a:p>
          <a:p>
            <a:pPr marL="388620" indent="-342900">
              <a:buFont typeface="Arial" panose="020B0604020202020204" pitchFamily="34" charset="0"/>
              <a:buChar char="•"/>
            </a:pPr>
            <a:r>
              <a:rPr lang="en-US" altLang="en-US" sz="2400" kern="0" dirty="0" smtClean="0">
                <a:latin typeface="Georgia" panose="02040502050405020303" pitchFamily="18" charset="0"/>
              </a:rPr>
              <a:t>Implement Outcomes/Methods to Gather Evidence</a:t>
            </a:r>
          </a:p>
          <a:p>
            <a:pPr marL="1001268" lvl="1" indent="-342900">
              <a:buFont typeface="Arial" panose="020B0604020202020204" pitchFamily="34" charset="0"/>
              <a:buChar char="•"/>
            </a:pPr>
            <a:r>
              <a:rPr lang="en-US" altLang="en-US" kern="0" dirty="0" smtClean="0">
                <a:solidFill>
                  <a:schemeClr val="bg2">
                    <a:lumMod val="50000"/>
                  </a:schemeClr>
                </a:solidFill>
                <a:latin typeface="Georgia" panose="02040502050405020303" pitchFamily="18" charset="0"/>
              </a:rPr>
              <a:t>How can I reach my target audience?</a:t>
            </a:r>
          </a:p>
          <a:p>
            <a:pPr marL="1001268" lvl="1" indent="-342900">
              <a:buFont typeface="Arial" panose="020B0604020202020204" pitchFamily="34" charset="0"/>
              <a:buChar char="•"/>
            </a:pPr>
            <a:r>
              <a:rPr lang="en-US" altLang="en-US" kern="0" dirty="0" smtClean="0">
                <a:solidFill>
                  <a:schemeClr val="bg2">
                    <a:lumMod val="50000"/>
                  </a:schemeClr>
                </a:solidFill>
                <a:latin typeface="Georgia" panose="02040502050405020303" pitchFamily="18" charset="0"/>
              </a:rPr>
              <a:t>What is the best approach to collect information?</a:t>
            </a:r>
          </a:p>
          <a:p>
            <a:pPr marL="388620" indent="-342900">
              <a:buFont typeface="Arial" panose="020B0604020202020204" pitchFamily="34" charset="0"/>
              <a:buChar char="•"/>
            </a:pPr>
            <a:r>
              <a:rPr lang="en-US" altLang="en-US" sz="2400" kern="0" dirty="0" smtClean="0">
                <a:latin typeface="Georgia" panose="02040502050405020303" pitchFamily="18" charset="0"/>
              </a:rPr>
              <a:t>Gather Data</a:t>
            </a:r>
          </a:p>
          <a:p>
            <a:pPr marL="1001268" lvl="1" indent="-342900">
              <a:buFont typeface="Arial" panose="020B0604020202020204" pitchFamily="34" charset="0"/>
              <a:buChar char="•"/>
            </a:pPr>
            <a:r>
              <a:rPr lang="en-US" altLang="en-US" kern="0" dirty="0" smtClean="0">
                <a:solidFill>
                  <a:schemeClr val="bg2">
                    <a:lumMod val="50000"/>
                  </a:schemeClr>
                </a:solidFill>
                <a:latin typeface="Georgia" panose="02040502050405020303" pitchFamily="18" charset="0"/>
              </a:rPr>
              <a:t>What information is being collected?</a:t>
            </a:r>
          </a:p>
          <a:p>
            <a:pPr marL="1001268" lvl="1" indent="-342900">
              <a:buFont typeface="Arial" panose="020B0604020202020204" pitchFamily="34" charset="0"/>
              <a:buChar char="•"/>
            </a:pPr>
            <a:r>
              <a:rPr lang="en-US" altLang="en-US" kern="0" dirty="0" smtClean="0">
                <a:solidFill>
                  <a:schemeClr val="bg2">
                    <a:lumMod val="50000"/>
                  </a:schemeClr>
                </a:solidFill>
                <a:latin typeface="Georgia" panose="02040502050405020303" pitchFamily="18" charset="0"/>
              </a:rPr>
              <a:t>How do we know how well we are doing?</a:t>
            </a:r>
          </a:p>
          <a:p>
            <a:pPr marL="388620" indent="-342900">
              <a:buFont typeface="Arial" panose="020B0604020202020204" pitchFamily="34" charset="0"/>
              <a:buChar char="•"/>
            </a:pPr>
            <a:r>
              <a:rPr lang="en-US" altLang="en-US" sz="2400" kern="0" dirty="0" smtClean="0">
                <a:latin typeface="Georgia" panose="02040502050405020303" pitchFamily="18" charset="0"/>
              </a:rPr>
              <a:t>Interpret Evidence</a:t>
            </a:r>
          </a:p>
          <a:p>
            <a:pPr marL="1001268" lvl="1" indent="-342900">
              <a:buFont typeface="Arial" panose="020B0604020202020204" pitchFamily="34" charset="0"/>
              <a:buChar char="•"/>
            </a:pPr>
            <a:r>
              <a:rPr lang="en-US" altLang="en-US" kern="0" dirty="0" smtClean="0">
                <a:solidFill>
                  <a:schemeClr val="bg2">
                    <a:lumMod val="50000"/>
                  </a:schemeClr>
                </a:solidFill>
                <a:latin typeface="Georgia" panose="02040502050405020303" pitchFamily="18" charset="0"/>
              </a:rPr>
              <a:t>How well are we doing with what we are trying to accomplish?</a:t>
            </a:r>
          </a:p>
          <a:p>
            <a:pPr marL="1001268" lvl="1" indent="-342900">
              <a:buFont typeface="Arial" panose="020B0604020202020204" pitchFamily="34" charset="0"/>
              <a:buChar char="•"/>
            </a:pPr>
            <a:r>
              <a:rPr lang="en-US" altLang="en-US" kern="0" dirty="0" smtClean="0">
                <a:solidFill>
                  <a:schemeClr val="bg2">
                    <a:lumMod val="50000"/>
                  </a:schemeClr>
                </a:solidFill>
                <a:latin typeface="Georgia" panose="02040502050405020303" pitchFamily="18" charset="0"/>
              </a:rPr>
              <a:t>What do our findings tell us about how to proceed?</a:t>
            </a:r>
          </a:p>
          <a:p>
            <a:pPr marL="388620" indent="-342900">
              <a:buFont typeface="Arial" panose="020B0604020202020204" pitchFamily="34" charset="0"/>
              <a:buChar char="•"/>
            </a:pPr>
            <a:r>
              <a:rPr lang="en-US" altLang="en-US" sz="2400" kern="0" dirty="0" smtClean="0">
                <a:latin typeface="Georgia" panose="02040502050405020303" pitchFamily="18" charset="0"/>
              </a:rPr>
              <a:t>Make Decisions for Improvement</a:t>
            </a:r>
          </a:p>
          <a:p>
            <a:pPr marL="1001268" lvl="1" indent="-342900">
              <a:buFont typeface="Arial" panose="020B0604020202020204" pitchFamily="34" charset="0"/>
              <a:buChar char="•"/>
            </a:pPr>
            <a:r>
              <a:rPr lang="en-US" altLang="en-US" kern="0" dirty="0" smtClean="0">
                <a:solidFill>
                  <a:schemeClr val="bg2">
                    <a:lumMod val="50000"/>
                  </a:schemeClr>
                </a:solidFill>
                <a:latin typeface="Georgia" panose="02040502050405020303" pitchFamily="18" charset="0"/>
              </a:rPr>
              <a:t>How do we use the information to improve or celebrate successes?</a:t>
            </a:r>
          </a:p>
          <a:p>
            <a:pPr marL="1001268" lvl="1" indent="-342900">
              <a:buFont typeface="Arial" panose="020B0604020202020204" pitchFamily="34" charset="0"/>
              <a:buChar char="•"/>
            </a:pPr>
            <a:r>
              <a:rPr lang="en-US" altLang="en-US" kern="0" dirty="0" smtClean="0">
                <a:solidFill>
                  <a:schemeClr val="bg2">
                    <a:lumMod val="50000"/>
                  </a:schemeClr>
                </a:solidFill>
                <a:latin typeface="Georgia" panose="02040502050405020303" pitchFamily="18" charset="0"/>
              </a:rPr>
              <a:t>Do the improvements we make contribute to our intended end result?</a:t>
            </a:r>
          </a:p>
          <a:p>
            <a:pPr marL="388620" indent="-342900">
              <a:buFont typeface="Arial" panose="020B0604020202020204" pitchFamily="34" charset="0"/>
              <a:buChar char="•"/>
            </a:pPr>
            <a:endParaRPr lang="en-US" altLang="en-US" sz="2400" kern="0" dirty="0" smtClean="0">
              <a:latin typeface="Georgia" panose="02040502050405020303" pitchFamily="18" charset="0"/>
            </a:endParaRPr>
          </a:p>
          <a:p>
            <a:pPr marL="331470" indent="-285750">
              <a:buFont typeface="Arial" panose="020B0604020202020204" pitchFamily="34" charset="0"/>
              <a:buChar char="•"/>
            </a:pPr>
            <a:endParaRPr lang="en-US" sz="1500" dirty="0" smtClean="0"/>
          </a:p>
          <a:p>
            <a:endParaRPr lang="en-US" sz="1500" dirty="0"/>
          </a:p>
          <a:p>
            <a:pPr marL="331470" indent="-285750">
              <a:buFont typeface="Arial" panose="020B0604020202020204" pitchFamily="34" charset="0"/>
              <a:buChar char="•"/>
            </a:pPr>
            <a:endParaRPr lang="en-US" sz="1500" dirty="0"/>
          </a:p>
          <a:p>
            <a:endParaRPr lang="en-US" dirty="0"/>
          </a:p>
        </p:txBody>
      </p:sp>
      <p:sp>
        <p:nvSpPr>
          <p:cNvPr id="6" name="TextBox 5"/>
          <p:cNvSpPr txBox="1"/>
          <p:nvPr/>
        </p:nvSpPr>
        <p:spPr>
          <a:xfrm>
            <a:off x="31173" y="6580684"/>
            <a:ext cx="6934200" cy="276999"/>
          </a:xfrm>
          <a:prstGeom prst="rect">
            <a:avLst/>
          </a:prstGeom>
          <a:noFill/>
        </p:spPr>
        <p:txBody>
          <a:bodyPr wrap="square" rtlCol="0">
            <a:spAutoFit/>
          </a:bodyPr>
          <a:lstStyle/>
          <a:p>
            <a:r>
              <a:rPr lang="en-US" sz="1200" dirty="0" smtClean="0">
                <a:solidFill>
                  <a:prstClr val="black"/>
                </a:solidFill>
              </a:rPr>
              <a:t>Adapted from Bresciani</a:t>
            </a:r>
            <a:r>
              <a:rPr lang="en-US" sz="1200" dirty="0">
                <a:solidFill>
                  <a:prstClr val="black"/>
                </a:solidFill>
              </a:rPr>
              <a:t>, M.J</a:t>
            </a:r>
            <a:r>
              <a:rPr lang="en-US" sz="1200" dirty="0" smtClean="0">
                <a:solidFill>
                  <a:prstClr val="black"/>
                </a:solidFill>
              </a:rPr>
              <a:t>., San Diego State University </a:t>
            </a:r>
            <a:endParaRPr lang="en-US" sz="1200" dirty="0">
              <a:solidFill>
                <a:prstClr val="black"/>
              </a:solidFill>
            </a:endParaRPr>
          </a:p>
        </p:txBody>
      </p:sp>
    </p:spTree>
    <p:extLst>
      <p:ext uri="{BB962C8B-B14F-4D97-AF65-F5344CB8AC3E}">
        <p14:creationId xmlns:p14="http://schemas.microsoft.com/office/powerpoint/2010/main" val="39857983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a:bodyPr>
          <a:lstStyle/>
          <a:p>
            <a:pPr algn="ctr"/>
            <a:r>
              <a:rPr lang="en-US" sz="3600" b="1" dirty="0" smtClean="0">
                <a:latin typeface="Georgia" panose="02040502050405020303" pitchFamily="18" charset="0"/>
              </a:rPr>
              <a:t>Department Breakout Session</a:t>
            </a:r>
            <a:endParaRPr lang="en-US" sz="3600" b="1" dirty="0">
              <a:latin typeface="Georgia" panose="02040502050405020303" pitchFamily="18" charset="0"/>
            </a:endParaRPr>
          </a:p>
        </p:txBody>
      </p:sp>
      <p:sp>
        <p:nvSpPr>
          <p:cNvPr id="4" name="Content Placeholder 3"/>
          <p:cNvSpPr>
            <a:spLocks noGrp="1"/>
          </p:cNvSpPr>
          <p:nvPr>
            <p:ph idx="1"/>
          </p:nvPr>
        </p:nvSpPr>
        <p:spPr>
          <a:xfrm>
            <a:off x="152400" y="838200"/>
            <a:ext cx="8915400" cy="6019800"/>
          </a:xfrm>
        </p:spPr>
        <p:txBody>
          <a:bodyPr>
            <a:normAutofit lnSpcReduction="10000"/>
          </a:bodyPr>
          <a:lstStyle/>
          <a:p>
            <a:pPr marL="45720" indent="0">
              <a:buNone/>
            </a:pPr>
            <a:endParaRPr lang="en-US" altLang="en-US" sz="800" b="1" kern="0" dirty="0" smtClean="0">
              <a:latin typeface="Georgia" panose="02040502050405020303" pitchFamily="18" charset="0"/>
            </a:endParaRPr>
          </a:p>
          <a:p>
            <a:pPr marL="45720" indent="0">
              <a:buNone/>
            </a:pPr>
            <a:r>
              <a:rPr lang="en-US" altLang="en-US" b="1" kern="0" dirty="0" smtClean="0">
                <a:latin typeface="Georgia" panose="02040502050405020303" pitchFamily="18" charset="0"/>
              </a:rPr>
              <a:t>Part 1 - Mission/Purpose/Goals/Objectives</a:t>
            </a:r>
            <a:endParaRPr lang="en-US" altLang="en-US" b="1" kern="0" dirty="0">
              <a:latin typeface="Georgia" panose="02040502050405020303" pitchFamily="18" charset="0"/>
            </a:endParaRPr>
          </a:p>
          <a:p>
            <a:pPr marL="1001268" lvl="1" indent="-342900"/>
            <a:r>
              <a:rPr lang="en-US" altLang="en-US" sz="2400" kern="0" dirty="0">
                <a:latin typeface="Georgia" panose="02040502050405020303" pitchFamily="18" charset="0"/>
              </a:rPr>
              <a:t>What are we trying to do</a:t>
            </a:r>
            <a:r>
              <a:rPr lang="en-US" altLang="en-US" sz="2400" kern="0" dirty="0" smtClean="0">
                <a:latin typeface="Georgia" panose="02040502050405020303" pitchFamily="18" charset="0"/>
              </a:rPr>
              <a:t>? </a:t>
            </a:r>
          </a:p>
          <a:p>
            <a:pPr marL="1001268" lvl="1" indent="-342900"/>
            <a:r>
              <a:rPr lang="en-US" altLang="en-US" sz="2400" kern="0" dirty="0" smtClean="0">
                <a:latin typeface="Georgia" panose="02040502050405020303" pitchFamily="18" charset="0"/>
              </a:rPr>
              <a:t>What </a:t>
            </a:r>
            <a:r>
              <a:rPr lang="en-US" altLang="en-US" sz="2400" kern="0" dirty="0">
                <a:latin typeface="Georgia" panose="02040502050405020303" pitchFamily="18" charset="0"/>
              </a:rPr>
              <a:t>is my program supposed to accomplish?</a:t>
            </a:r>
          </a:p>
          <a:p>
            <a:pPr marL="658368" lvl="1" indent="0">
              <a:buNone/>
            </a:pPr>
            <a:endParaRPr lang="en-US" altLang="en-US" sz="800" kern="0" dirty="0" smtClean="0">
              <a:latin typeface="Georgia" panose="02040502050405020303" pitchFamily="18" charset="0"/>
            </a:endParaRPr>
          </a:p>
          <a:p>
            <a:pPr marL="1275588" lvl="2" indent="-342900">
              <a:buFont typeface="Wingdings" panose="05000000000000000000" pitchFamily="2" charset="2"/>
              <a:buChar char="q"/>
            </a:pPr>
            <a:r>
              <a:rPr lang="en-US" altLang="en-US" sz="1600" kern="0" dirty="0" smtClean="0">
                <a:latin typeface="Georgia" panose="02040502050405020303" pitchFamily="18" charset="0"/>
              </a:rPr>
              <a:t>Resources:</a:t>
            </a:r>
          </a:p>
          <a:p>
            <a:pPr marL="1549908" lvl="3" indent="-342900">
              <a:buFont typeface="Courier New" panose="02070309020205020404" pitchFamily="49" charset="0"/>
              <a:buChar char="o"/>
            </a:pPr>
            <a:r>
              <a:rPr lang="en-US" altLang="en-US" kern="0" dirty="0" smtClean="0">
                <a:latin typeface="Georgia" panose="02040502050405020303" pitchFamily="18" charset="0"/>
              </a:rPr>
              <a:t>Key Functions Document</a:t>
            </a:r>
          </a:p>
          <a:p>
            <a:pPr marL="1549908" lvl="3" indent="-342900">
              <a:buFont typeface="Courier New" panose="02070309020205020404" pitchFamily="49" charset="0"/>
              <a:buChar char="o"/>
            </a:pPr>
            <a:r>
              <a:rPr lang="en-US" altLang="en-US" kern="0" dirty="0" smtClean="0">
                <a:latin typeface="Georgia" panose="02040502050405020303" pitchFamily="18" charset="0"/>
              </a:rPr>
              <a:t>AU</a:t>
            </a:r>
            <a:r>
              <a:rPr lang="en-US" altLang="en-US" kern="0" dirty="0">
                <a:latin typeface="Georgia" panose="02040502050405020303" pitchFamily="18" charset="0"/>
              </a:rPr>
              <a:t>, DOSA, and Departmental Mission Statements</a:t>
            </a:r>
          </a:p>
          <a:p>
            <a:pPr marL="1549908" lvl="3" indent="-342900">
              <a:buFont typeface="Courier New" panose="02070309020205020404" pitchFamily="49" charset="0"/>
              <a:buChar char="o"/>
            </a:pPr>
            <a:r>
              <a:rPr lang="en-US" altLang="en-US" kern="0" dirty="0">
                <a:latin typeface="Georgia" panose="02040502050405020303" pitchFamily="18" charset="0"/>
              </a:rPr>
              <a:t>AU, DOSA, and Departmental Goals</a:t>
            </a:r>
          </a:p>
          <a:p>
            <a:pPr marL="1549908" lvl="3" indent="-342900">
              <a:buFont typeface="Courier New" panose="02070309020205020404" pitchFamily="49" charset="0"/>
              <a:buChar char="o"/>
            </a:pPr>
            <a:r>
              <a:rPr lang="en-US" altLang="en-US" kern="0" dirty="0">
                <a:latin typeface="Georgia" panose="02040502050405020303" pitchFamily="18" charset="0"/>
              </a:rPr>
              <a:t>Professional Standards (Ex: CAS</a:t>
            </a:r>
            <a:r>
              <a:rPr lang="en-US" altLang="en-US" kern="0" dirty="0" smtClean="0">
                <a:latin typeface="Georgia" panose="02040502050405020303" pitchFamily="18" charset="0"/>
              </a:rPr>
              <a:t>)</a:t>
            </a:r>
          </a:p>
          <a:p>
            <a:pPr marL="1732788" lvl="4" indent="-342900">
              <a:spcBef>
                <a:spcPts val="600"/>
              </a:spcBef>
              <a:buFont typeface="Wingdings" panose="05000000000000000000" pitchFamily="2" charset="2"/>
              <a:buChar char="§"/>
            </a:pPr>
            <a:r>
              <a:rPr lang="en-US" altLang="en-US" sz="1600" kern="0" dirty="0" smtClean="0">
                <a:latin typeface="Georgia" panose="02040502050405020303" pitchFamily="18" charset="0"/>
                <a:hlinkClick r:id="rId3"/>
              </a:rPr>
              <a:t>Tips for understanding CAS</a:t>
            </a:r>
            <a:r>
              <a:rPr lang="en-US" altLang="en-US" sz="1600" kern="0" dirty="0" smtClean="0">
                <a:latin typeface="Georgia" panose="02040502050405020303" pitchFamily="18" charset="0"/>
              </a:rPr>
              <a:t>:</a:t>
            </a:r>
          </a:p>
          <a:p>
            <a:pPr marL="1915668" lvl="5" indent="-342900">
              <a:spcBef>
                <a:spcPts val="600"/>
              </a:spcBef>
            </a:pPr>
            <a:r>
              <a:rPr lang="en-US" sz="1600" dirty="0">
                <a:latin typeface="Georgia" panose="02040502050405020303" pitchFamily="18" charset="0"/>
              </a:rPr>
              <a:t>Each </a:t>
            </a:r>
            <a:r>
              <a:rPr lang="en-US" sz="1600" dirty="0" smtClean="0">
                <a:latin typeface="Georgia" panose="02040502050405020303" pitchFamily="18" charset="0"/>
              </a:rPr>
              <a:t>standard - 12 </a:t>
            </a:r>
            <a:r>
              <a:rPr lang="en-US" sz="1600" dirty="0">
                <a:latin typeface="Georgia" panose="02040502050405020303" pitchFamily="18" charset="0"/>
              </a:rPr>
              <a:t>common criteria categories (referred to as “general standards”) that have relevance for each and every functional area, no matter what its primary focus. </a:t>
            </a:r>
            <a:endParaRPr lang="en-US" sz="1600" dirty="0" smtClean="0">
              <a:latin typeface="Georgia" panose="02040502050405020303" pitchFamily="18" charset="0"/>
            </a:endParaRPr>
          </a:p>
          <a:p>
            <a:pPr marL="1915668" lvl="5" indent="-342900">
              <a:spcBef>
                <a:spcPts val="600"/>
              </a:spcBef>
            </a:pPr>
            <a:r>
              <a:rPr lang="en-US" sz="1600" dirty="0" smtClean="0">
                <a:latin typeface="Georgia" panose="02040502050405020303" pitchFamily="18" charset="0"/>
              </a:rPr>
              <a:t>All </a:t>
            </a:r>
            <a:r>
              <a:rPr lang="en-US" sz="1600" dirty="0">
                <a:latin typeface="Georgia" panose="02040502050405020303" pitchFamily="18" charset="0"/>
              </a:rPr>
              <a:t>functional area standards are comprised of both specialty standards and guidelines. </a:t>
            </a:r>
            <a:endParaRPr lang="en-US" sz="1600" dirty="0" smtClean="0">
              <a:latin typeface="Georgia" panose="02040502050405020303" pitchFamily="18" charset="0"/>
            </a:endParaRPr>
          </a:p>
          <a:p>
            <a:pPr marL="1915668" lvl="5" indent="-342900">
              <a:spcBef>
                <a:spcPts val="600"/>
              </a:spcBef>
            </a:pPr>
            <a:r>
              <a:rPr lang="en-US" sz="1600" dirty="0" smtClean="0">
                <a:latin typeface="Georgia" panose="02040502050405020303" pitchFamily="18" charset="0"/>
              </a:rPr>
              <a:t>All </a:t>
            </a:r>
            <a:r>
              <a:rPr lang="en-US" sz="1600" u="sng" dirty="0">
                <a:latin typeface="Georgia" panose="02040502050405020303" pitchFamily="18" charset="0"/>
              </a:rPr>
              <a:t>standards</a:t>
            </a:r>
            <a:r>
              <a:rPr lang="en-US" sz="1600" dirty="0">
                <a:latin typeface="Georgia" panose="02040502050405020303" pitchFamily="18" charset="0"/>
              </a:rPr>
              <a:t> use the auxiliary verbs </a:t>
            </a:r>
            <a:r>
              <a:rPr lang="en-US" sz="1600" u="sng" dirty="0">
                <a:latin typeface="Georgia" panose="02040502050405020303" pitchFamily="18" charset="0"/>
              </a:rPr>
              <a:t>“must” and “shall” </a:t>
            </a:r>
            <a:r>
              <a:rPr lang="en-US" sz="1600" dirty="0">
                <a:latin typeface="Georgia" panose="02040502050405020303" pitchFamily="18" charset="0"/>
              </a:rPr>
              <a:t>and appear in </a:t>
            </a:r>
            <a:r>
              <a:rPr lang="en-US" sz="1600" u="sng" dirty="0">
                <a:latin typeface="Georgia" panose="02040502050405020303" pitchFamily="18" charset="0"/>
              </a:rPr>
              <a:t>bold</a:t>
            </a:r>
            <a:r>
              <a:rPr lang="en-US" sz="1600" dirty="0">
                <a:latin typeface="Georgia" panose="02040502050405020303" pitchFamily="18" charset="0"/>
              </a:rPr>
              <a:t> print so that users can quickly identify them. </a:t>
            </a:r>
            <a:endParaRPr lang="en-US" sz="1600" dirty="0" smtClean="0">
              <a:latin typeface="Georgia" panose="02040502050405020303" pitchFamily="18" charset="0"/>
            </a:endParaRPr>
          </a:p>
          <a:p>
            <a:pPr marL="1915668" lvl="5" indent="-342900">
              <a:spcBef>
                <a:spcPts val="600"/>
              </a:spcBef>
            </a:pPr>
            <a:r>
              <a:rPr lang="en-US" sz="1600" u="sng" dirty="0" smtClean="0">
                <a:latin typeface="Georgia" panose="02040502050405020303" pitchFamily="18" charset="0"/>
              </a:rPr>
              <a:t>Guidelines</a:t>
            </a:r>
            <a:r>
              <a:rPr lang="en-US" sz="1600" dirty="0" smtClean="0">
                <a:latin typeface="Georgia" panose="02040502050405020303" pitchFamily="18" charset="0"/>
              </a:rPr>
              <a:t> </a:t>
            </a:r>
            <a:r>
              <a:rPr lang="en-US" sz="1600" dirty="0">
                <a:latin typeface="Georgia" panose="02040502050405020303" pitchFamily="18" charset="0"/>
              </a:rPr>
              <a:t>are designed to provide suggestions and illustrations that can assist in establishing programs and services that more fully address the needs of students than those mandated by a standard. CAS guidelines appear in </a:t>
            </a:r>
            <a:r>
              <a:rPr lang="en-US" sz="1600" u="sng" dirty="0">
                <a:latin typeface="Georgia" panose="02040502050405020303" pitchFamily="18" charset="0"/>
              </a:rPr>
              <a:t>regular font </a:t>
            </a:r>
            <a:r>
              <a:rPr lang="en-US" sz="1600" dirty="0">
                <a:latin typeface="Georgia" panose="02040502050405020303" pitchFamily="18" charset="0"/>
              </a:rPr>
              <a:t>and use the auxiliary verbs “</a:t>
            </a:r>
            <a:r>
              <a:rPr lang="en-US" sz="1600" u="sng" dirty="0">
                <a:latin typeface="Georgia" panose="02040502050405020303" pitchFamily="18" charset="0"/>
              </a:rPr>
              <a:t>should” and “may.” </a:t>
            </a:r>
            <a:endParaRPr lang="en-US" altLang="en-US" sz="1600" u="sng" kern="0" dirty="0">
              <a:solidFill>
                <a:schemeClr val="bg2">
                  <a:lumMod val="50000"/>
                </a:schemeClr>
              </a:solidFill>
              <a:latin typeface="Georgia" panose="02040502050405020303" pitchFamily="18" charset="0"/>
            </a:endParaRPr>
          </a:p>
        </p:txBody>
      </p:sp>
    </p:spTree>
    <p:extLst>
      <p:ext uri="{BB962C8B-B14F-4D97-AF65-F5344CB8AC3E}">
        <p14:creationId xmlns:p14="http://schemas.microsoft.com/office/powerpoint/2010/main" val="22020930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Georgia" panose="02040502050405020303" pitchFamily="18" charset="0"/>
              </a:rPr>
              <a:t>Overview of outcome writing</a:t>
            </a:r>
            <a:endParaRPr lang="en-US" dirty="0">
              <a:latin typeface="Georgia" panose="02040502050405020303" pitchFamily="18" charset="0"/>
            </a:endParaRPr>
          </a:p>
        </p:txBody>
      </p:sp>
      <p:sp>
        <p:nvSpPr>
          <p:cNvPr id="5" name="Text Placeholder 4"/>
          <p:cNvSpPr>
            <a:spLocks noGrp="1"/>
          </p:cNvSpPr>
          <p:nvPr>
            <p:ph type="body" idx="1"/>
          </p:nvPr>
        </p:nvSpPr>
        <p:spPr/>
        <p:txBody>
          <a:bodyPr/>
          <a:lstStyle/>
          <a:p>
            <a:r>
              <a:rPr lang="en-US" dirty="0" smtClean="0">
                <a:latin typeface="Georgia" panose="02040502050405020303" pitchFamily="18" charset="0"/>
              </a:rPr>
              <a:t>Part 2 – Outcome Development</a:t>
            </a:r>
            <a:endParaRPr lang="en-US" dirty="0">
              <a:latin typeface="Georgia" panose="02040502050405020303" pitchFamily="18" charset="0"/>
            </a:endParaRPr>
          </a:p>
        </p:txBody>
      </p:sp>
    </p:spTree>
    <p:extLst>
      <p:ext uri="{BB962C8B-B14F-4D97-AF65-F5344CB8AC3E}">
        <p14:creationId xmlns:p14="http://schemas.microsoft.com/office/powerpoint/2010/main" val="3292136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229600" cy="1066800"/>
          </a:xfrm>
        </p:spPr>
        <p:txBody>
          <a:bodyPr>
            <a:normAutofit fontScale="90000"/>
          </a:bodyPr>
          <a:lstStyle/>
          <a:p>
            <a:pPr algn="ctr"/>
            <a:r>
              <a:rPr lang="en-US" b="1" dirty="0" smtClean="0">
                <a:latin typeface="Georgia" panose="02040502050405020303" pitchFamily="18" charset="0"/>
              </a:rPr>
              <a:t>What are some types of outcomes?</a:t>
            </a:r>
            <a:endParaRPr lang="en-US" b="1" dirty="0">
              <a:latin typeface="Georgia" panose="02040502050405020303" pitchFamily="18" charset="0"/>
            </a:endParaRPr>
          </a:p>
        </p:txBody>
      </p:sp>
      <p:sp>
        <p:nvSpPr>
          <p:cNvPr id="3" name="Content Placeholder 2"/>
          <p:cNvSpPr>
            <a:spLocks noGrp="1"/>
          </p:cNvSpPr>
          <p:nvPr>
            <p:ph sz="quarter" idx="1"/>
          </p:nvPr>
        </p:nvSpPr>
        <p:spPr>
          <a:xfrm>
            <a:off x="301752" y="1600200"/>
            <a:ext cx="8613648" cy="4645152"/>
          </a:xfrm>
        </p:spPr>
        <p:txBody>
          <a:bodyPr>
            <a:normAutofit fontScale="92500" lnSpcReduction="20000"/>
          </a:bodyPr>
          <a:lstStyle/>
          <a:p>
            <a:r>
              <a:rPr lang="en-US" b="1" dirty="0">
                <a:latin typeface="Georgia" panose="02040502050405020303" pitchFamily="18" charset="0"/>
              </a:rPr>
              <a:t>Program outcomes</a:t>
            </a:r>
            <a:r>
              <a:rPr lang="en-US" dirty="0">
                <a:latin typeface="Georgia" panose="02040502050405020303" pitchFamily="18" charset="0"/>
              </a:rPr>
              <a:t> examine what a program or process is to do, achieve, or accomplish for its own improvement and/or in support of institutional or divisional goals; generally numbers, needs, or satisfaction driven</a:t>
            </a:r>
            <a:r>
              <a:rPr lang="en-US" dirty="0" smtClean="0">
                <a:latin typeface="Georgia" panose="02040502050405020303" pitchFamily="18" charset="0"/>
              </a:rPr>
              <a:t>.</a:t>
            </a:r>
          </a:p>
          <a:p>
            <a:endParaRPr lang="en-US" dirty="0">
              <a:latin typeface="Georgia" panose="02040502050405020303" pitchFamily="18" charset="0"/>
            </a:endParaRPr>
          </a:p>
          <a:p>
            <a:pPr lvl="1"/>
            <a:r>
              <a:rPr lang="en-US" dirty="0">
                <a:solidFill>
                  <a:schemeClr val="accent1"/>
                </a:solidFill>
                <a:latin typeface="Georgia" panose="02040502050405020303" pitchFamily="18" charset="0"/>
              </a:rPr>
              <a:t>Assessed by </a:t>
            </a:r>
            <a:r>
              <a:rPr lang="en-US" dirty="0" smtClean="0">
                <a:solidFill>
                  <a:schemeClr val="accent1"/>
                </a:solidFill>
                <a:latin typeface="Georgia" panose="02040502050405020303" pitchFamily="18" charset="0"/>
              </a:rPr>
              <a:t>student </a:t>
            </a:r>
            <a:r>
              <a:rPr lang="en-US" dirty="0">
                <a:solidFill>
                  <a:schemeClr val="accent1"/>
                </a:solidFill>
                <a:latin typeface="Georgia" panose="02040502050405020303" pitchFamily="18" charset="0"/>
              </a:rPr>
              <a:t>satisfaction</a:t>
            </a:r>
            <a:r>
              <a:rPr lang="en-US" dirty="0" smtClean="0">
                <a:solidFill>
                  <a:schemeClr val="accent1"/>
                </a:solidFill>
                <a:latin typeface="Georgia" panose="02040502050405020303" pitchFamily="18" charset="0"/>
              </a:rPr>
              <a:t>, program evaluation, </a:t>
            </a:r>
            <a:r>
              <a:rPr lang="en-US" dirty="0">
                <a:solidFill>
                  <a:schemeClr val="accent1"/>
                </a:solidFill>
                <a:latin typeface="Georgia" panose="02040502050405020303" pitchFamily="18" charset="0"/>
              </a:rPr>
              <a:t>and purely process measures such as </a:t>
            </a:r>
            <a:r>
              <a:rPr lang="en-US" dirty="0" smtClean="0">
                <a:solidFill>
                  <a:schemeClr val="accent1"/>
                </a:solidFill>
                <a:latin typeface="Georgia" panose="02040502050405020303" pitchFamily="18" charset="0"/>
              </a:rPr>
              <a:t>attendance.</a:t>
            </a:r>
            <a:endParaRPr lang="en-US" dirty="0">
              <a:solidFill>
                <a:schemeClr val="accent1"/>
              </a:solidFill>
              <a:latin typeface="Georgia" panose="02040502050405020303" pitchFamily="18" charset="0"/>
            </a:endParaRPr>
          </a:p>
          <a:p>
            <a:endParaRPr lang="en-US" dirty="0">
              <a:latin typeface="Georgia" panose="02040502050405020303" pitchFamily="18" charset="0"/>
            </a:endParaRPr>
          </a:p>
          <a:p>
            <a:r>
              <a:rPr lang="en-US" b="1" dirty="0">
                <a:latin typeface="Georgia" panose="02040502050405020303" pitchFamily="18" charset="0"/>
              </a:rPr>
              <a:t>Learning outcomes</a:t>
            </a:r>
            <a:r>
              <a:rPr lang="en-US" dirty="0">
                <a:latin typeface="Georgia" panose="02040502050405020303" pitchFamily="18" charset="0"/>
              </a:rPr>
              <a:t> examine cognitive skills that students develop through department interactions; measurable, transferable skill development. They are statements indicating what a participant (usually students) will </a:t>
            </a:r>
            <a:r>
              <a:rPr lang="en-US" b="1" dirty="0">
                <a:latin typeface="Georgia" panose="02040502050405020303" pitchFamily="18" charset="0"/>
              </a:rPr>
              <a:t>know, think, or be able to do</a:t>
            </a:r>
            <a:r>
              <a:rPr lang="en-US" dirty="0">
                <a:latin typeface="Georgia" panose="02040502050405020303" pitchFamily="18" charset="0"/>
              </a:rPr>
              <a:t> as a result of an event, activity, program, </a:t>
            </a:r>
            <a:r>
              <a:rPr lang="en-US" dirty="0" smtClean="0">
                <a:latin typeface="Georgia" panose="02040502050405020303" pitchFamily="18" charset="0"/>
              </a:rPr>
              <a:t>course, etc.</a:t>
            </a:r>
          </a:p>
          <a:p>
            <a:endParaRPr lang="en-US" dirty="0">
              <a:latin typeface="Georgia" panose="02040502050405020303" pitchFamily="18" charset="0"/>
            </a:endParaRPr>
          </a:p>
          <a:p>
            <a:pPr lvl="1"/>
            <a:r>
              <a:rPr lang="en-US" dirty="0" smtClean="0">
                <a:solidFill>
                  <a:schemeClr val="accent1"/>
                </a:solidFill>
                <a:latin typeface="Georgia" panose="02040502050405020303" pitchFamily="18" charset="0"/>
              </a:rPr>
              <a:t>Assessed </a:t>
            </a:r>
            <a:r>
              <a:rPr lang="en-US" dirty="0">
                <a:solidFill>
                  <a:schemeClr val="accent1"/>
                </a:solidFill>
                <a:latin typeface="Georgia" panose="02040502050405020303" pitchFamily="18" charset="0"/>
              </a:rPr>
              <a:t>by what students have </a:t>
            </a:r>
            <a:r>
              <a:rPr lang="en-US" dirty="0" smtClean="0">
                <a:solidFill>
                  <a:schemeClr val="accent1"/>
                </a:solidFill>
                <a:latin typeface="Georgia" panose="02040502050405020303" pitchFamily="18" charset="0"/>
              </a:rPr>
              <a:t>learned.</a:t>
            </a:r>
          </a:p>
          <a:p>
            <a:endParaRPr lang="en-US" dirty="0"/>
          </a:p>
          <a:p>
            <a:pPr marL="0" indent="0">
              <a:buNone/>
            </a:pPr>
            <a:endParaRPr lang="en-US" dirty="0"/>
          </a:p>
          <a:p>
            <a:endParaRPr lang="en-US" dirty="0"/>
          </a:p>
          <a:p>
            <a:endParaRPr lang="en-US" dirty="0"/>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7315200" y="6324600"/>
            <a:ext cx="1600200" cy="309091"/>
          </a:xfrm>
          <a:prstGeom prst="rect">
            <a:avLst/>
          </a:prstGeom>
        </p:spPr>
      </p:pic>
    </p:spTree>
    <p:extLst>
      <p:ext uri="{BB962C8B-B14F-4D97-AF65-F5344CB8AC3E}">
        <p14:creationId xmlns:p14="http://schemas.microsoft.com/office/powerpoint/2010/main" val="21602390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b="1" dirty="0" smtClean="0">
                <a:latin typeface="Georgia" panose="02040502050405020303" pitchFamily="18" charset="0"/>
              </a:rPr>
              <a:t>Structure of a Learning Outcome: The ABCDs</a:t>
            </a:r>
            <a:endParaRPr lang="en-US" b="1" dirty="0">
              <a:latin typeface="Georgia" panose="02040502050405020303" pitchFamily="18" charset="0"/>
            </a:endParaRPr>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7612380" y="6497801"/>
            <a:ext cx="1303020" cy="135890"/>
          </a:xfrm>
          <a:prstGeom prst="rect">
            <a:avLst/>
          </a:prstGeom>
        </p:spPr>
      </p:pic>
      <p:sp>
        <p:nvSpPr>
          <p:cNvPr id="6" name="Rectangle 5"/>
          <p:cNvSpPr/>
          <p:nvPr/>
        </p:nvSpPr>
        <p:spPr>
          <a:xfrm>
            <a:off x="304799" y="1600200"/>
            <a:ext cx="8839201" cy="4801314"/>
          </a:xfrm>
          <a:prstGeom prst="rect">
            <a:avLst/>
          </a:prstGeom>
        </p:spPr>
        <p:txBody>
          <a:bodyPr wrap="square">
            <a:spAutoFit/>
          </a:bodyPr>
          <a:lstStyle/>
          <a:p>
            <a:pPr lvl="0"/>
            <a:r>
              <a:rPr lang="en-US" sz="2400" b="1" u="sng" dirty="0">
                <a:solidFill>
                  <a:srgbClr val="FF0000"/>
                </a:solidFill>
                <a:latin typeface="Georgia" panose="02040502050405020303" pitchFamily="18" charset="0"/>
              </a:rPr>
              <a:t>Audience/Who</a:t>
            </a:r>
            <a:endParaRPr lang="en-US" sz="2400" u="sng" dirty="0">
              <a:solidFill>
                <a:srgbClr val="FF0000"/>
              </a:solidFill>
              <a:latin typeface="Georgia" panose="02040502050405020303" pitchFamily="18" charset="0"/>
            </a:endParaRPr>
          </a:p>
          <a:p>
            <a:pPr lvl="1"/>
            <a:r>
              <a:rPr lang="en-US" sz="2400" dirty="0" smtClean="0">
                <a:latin typeface="Georgia" panose="02040502050405020303" pitchFamily="18" charset="0"/>
              </a:rPr>
              <a:t>To whom does the outcome pertain?</a:t>
            </a:r>
          </a:p>
          <a:p>
            <a:pPr lvl="1"/>
            <a:endParaRPr lang="en-US" sz="2400" dirty="0">
              <a:latin typeface="Georgia" panose="02040502050405020303" pitchFamily="18" charset="0"/>
            </a:endParaRPr>
          </a:p>
          <a:p>
            <a:pPr lvl="0"/>
            <a:r>
              <a:rPr lang="en-US" sz="2400" b="1" u="sng" dirty="0">
                <a:solidFill>
                  <a:srgbClr val="00B050"/>
                </a:solidFill>
                <a:latin typeface="Georgia" panose="02040502050405020303" pitchFamily="18" charset="0"/>
              </a:rPr>
              <a:t>Behavior/What</a:t>
            </a:r>
            <a:endParaRPr lang="en-US" sz="2400" u="sng" dirty="0">
              <a:solidFill>
                <a:srgbClr val="00B050"/>
              </a:solidFill>
              <a:latin typeface="Georgia" panose="02040502050405020303" pitchFamily="18" charset="0"/>
            </a:endParaRPr>
          </a:p>
          <a:p>
            <a:pPr lvl="1"/>
            <a:r>
              <a:rPr lang="en-US" sz="2400" dirty="0">
                <a:latin typeface="Georgia" panose="02040502050405020303" pitchFamily="18" charset="0"/>
              </a:rPr>
              <a:t>What do you expect the audience to know/be able to do? </a:t>
            </a:r>
            <a:endParaRPr lang="en-US" sz="2400" dirty="0" smtClean="0">
              <a:latin typeface="Georgia" panose="02040502050405020303" pitchFamily="18" charset="0"/>
            </a:endParaRPr>
          </a:p>
          <a:p>
            <a:pPr lvl="1"/>
            <a:endParaRPr lang="en-US" sz="2400" dirty="0" smtClean="0">
              <a:latin typeface="Georgia" panose="02040502050405020303" pitchFamily="18" charset="0"/>
            </a:endParaRPr>
          </a:p>
          <a:p>
            <a:pPr lvl="0"/>
            <a:r>
              <a:rPr lang="en-US" sz="2400" b="1" u="sng" dirty="0" smtClean="0">
                <a:solidFill>
                  <a:srgbClr val="7030A0"/>
                </a:solidFill>
                <a:latin typeface="Georgia" panose="02040502050405020303" pitchFamily="18" charset="0"/>
              </a:rPr>
              <a:t>Condition/How</a:t>
            </a:r>
            <a:endParaRPr lang="en-US" sz="2400" b="1" u="sng" dirty="0">
              <a:solidFill>
                <a:srgbClr val="7030A0"/>
              </a:solidFill>
              <a:latin typeface="Georgia" panose="02040502050405020303" pitchFamily="18" charset="0"/>
            </a:endParaRPr>
          </a:p>
          <a:p>
            <a:pPr lvl="0"/>
            <a:r>
              <a:rPr lang="en-US" sz="2400" dirty="0" smtClean="0">
                <a:latin typeface="Georgia" panose="02040502050405020303" pitchFamily="18" charset="0"/>
              </a:rPr>
              <a:t>Under </a:t>
            </a:r>
            <a:r>
              <a:rPr lang="en-US" sz="2400" dirty="0">
                <a:latin typeface="Georgia" panose="02040502050405020303" pitchFamily="18" charset="0"/>
              </a:rPr>
              <a:t>what conditions or circumstances will the learning occur</a:t>
            </a:r>
            <a:r>
              <a:rPr lang="en-US" sz="2400" dirty="0" smtClean="0">
                <a:latin typeface="Georgia" panose="02040502050405020303" pitchFamily="18" charset="0"/>
              </a:rPr>
              <a:t>?</a:t>
            </a:r>
          </a:p>
          <a:p>
            <a:pPr lvl="0"/>
            <a:endParaRPr lang="en-US" sz="2400" dirty="0">
              <a:latin typeface="Georgia" panose="02040502050405020303" pitchFamily="18" charset="0"/>
            </a:endParaRPr>
          </a:p>
          <a:p>
            <a:pPr lvl="0"/>
            <a:r>
              <a:rPr lang="en-US" sz="2400" b="1" u="sng" dirty="0" smtClean="0">
                <a:solidFill>
                  <a:srgbClr val="0070C0"/>
                </a:solidFill>
                <a:latin typeface="Georgia" panose="02040502050405020303" pitchFamily="18" charset="0"/>
              </a:rPr>
              <a:t>Degree/How </a:t>
            </a:r>
            <a:r>
              <a:rPr lang="en-US" sz="2400" b="1" u="sng" dirty="0">
                <a:solidFill>
                  <a:srgbClr val="0070C0"/>
                </a:solidFill>
                <a:latin typeface="Georgia" panose="02040502050405020303" pitchFamily="18" charset="0"/>
              </a:rPr>
              <a:t>much</a:t>
            </a:r>
            <a:endParaRPr lang="en-US" sz="2400" u="sng" dirty="0">
              <a:solidFill>
                <a:srgbClr val="0070C0"/>
              </a:solidFill>
              <a:latin typeface="Georgia" panose="02040502050405020303" pitchFamily="18" charset="0"/>
            </a:endParaRPr>
          </a:p>
          <a:p>
            <a:pPr lvl="1"/>
            <a:r>
              <a:rPr lang="en-US" sz="2400" dirty="0">
                <a:latin typeface="Georgia" panose="02040502050405020303" pitchFamily="18" charset="0"/>
              </a:rPr>
              <a:t>How much will be accomplished, how well will the behavior need to be performed, and to what level? </a:t>
            </a:r>
            <a:endParaRPr lang="en-US" sz="2400" dirty="0" smtClean="0">
              <a:latin typeface="Georgia" panose="02040502050405020303" pitchFamily="18" charset="0"/>
            </a:endParaRPr>
          </a:p>
          <a:p>
            <a:pPr lvl="1"/>
            <a:endParaRPr lang="en-US" dirty="0"/>
          </a:p>
        </p:txBody>
      </p:sp>
    </p:spTree>
    <p:extLst>
      <p:ext uri="{BB962C8B-B14F-4D97-AF65-F5344CB8AC3E}">
        <p14:creationId xmlns:p14="http://schemas.microsoft.com/office/powerpoint/2010/main" val="252675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latin typeface="Georgia" panose="02040502050405020303" pitchFamily="18" charset="0"/>
              </a:rPr>
              <a:t>Program Outcome Components</a:t>
            </a:r>
            <a:endParaRPr lang="en-US" b="1" dirty="0">
              <a:latin typeface="Georgia" panose="02040502050405020303" pitchFamily="18" charset="0"/>
            </a:endParaRPr>
          </a:p>
        </p:txBody>
      </p:sp>
      <p:sp>
        <p:nvSpPr>
          <p:cNvPr id="5" name="Content Placeholder 4"/>
          <p:cNvSpPr>
            <a:spLocks noGrp="1"/>
          </p:cNvSpPr>
          <p:nvPr>
            <p:ph sz="quarter" idx="1"/>
          </p:nvPr>
        </p:nvSpPr>
        <p:spPr>
          <a:xfrm>
            <a:off x="301752" y="1527048"/>
            <a:ext cx="8613648" cy="4797552"/>
          </a:xfrm>
        </p:spPr>
        <p:txBody>
          <a:bodyPr>
            <a:normAutofit lnSpcReduction="10000"/>
          </a:bodyPr>
          <a:lstStyle/>
          <a:p>
            <a:pPr lvl="0"/>
            <a:r>
              <a:rPr lang="en-US" b="1" u="sng" dirty="0" smtClean="0">
                <a:solidFill>
                  <a:srgbClr val="FF0000"/>
                </a:solidFill>
                <a:latin typeface="Georgia" panose="02040502050405020303" pitchFamily="18" charset="0"/>
              </a:rPr>
              <a:t>Unit/Object/Who</a:t>
            </a:r>
            <a:endParaRPr lang="en-US" u="sng" dirty="0">
              <a:solidFill>
                <a:srgbClr val="FF0000"/>
              </a:solidFill>
              <a:latin typeface="Georgia" panose="02040502050405020303" pitchFamily="18" charset="0"/>
            </a:endParaRPr>
          </a:p>
          <a:p>
            <a:pPr lvl="1"/>
            <a:r>
              <a:rPr lang="en-US" dirty="0" smtClean="0">
                <a:latin typeface="Georgia" panose="02040502050405020303" pitchFamily="18" charset="0"/>
              </a:rPr>
              <a:t>Who or what is the unit of measurement? (Parents, dollars, complaints, etc.)</a:t>
            </a:r>
            <a:endParaRPr lang="en-US" dirty="0">
              <a:latin typeface="Georgia" panose="02040502050405020303" pitchFamily="18" charset="0"/>
            </a:endParaRPr>
          </a:p>
          <a:p>
            <a:pPr lvl="1"/>
            <a:endParaRPr lang="en-US" dirty="0" smtClean="0">
              <a:latin typeface="Georgia" panose="02040502050405020303" pitchFamily="18" charset="0"/>
            </a:endParaRPr>
          </a:p>
          <a:p>
            <a:pPr lvl="0"/>
            <a:r>
              <a:rPr lang="en-US" b="1" u="sng" dirty="0" smtClean="0">
                <a:solidFill>
                  <a:srgbClr val="00B050"/>
                </a:solidFill>
                <a:latin typeface="Georgia" panose="02040502050405020303" pitchFamily="18" charset="0"/>
              </a:rPr>
              <a:t>Behavior/What</a:t>
            </a:r>
            <a:endParaRPr lang="en-US" u="sng" dirty="0">
              <a:solidFill>
                <a:srgbClr val="00B050"/>
              </a:solidFill>
              <a:latin typeface="Georgia" panose="02040502050405020303" pitchFamily="18" charset="0"/>
            </a:endParaRPr>
          </a:p>
          <a:p>
            <a:pPr lvl="1"/>
            <a:r>
              <a:rPr lang="en-US" dirty="0">
                <a:latin typeface="Georgia" panose="02040502050405020303" pitchFamily="18" charset="0"/>
              </a:rPr>
              <a:t>What do you expect </a:t>
            </a:r>
            <a:r>
              <a:rPr lang="en-US" dirty="0" smtClean="0">
                <a:latin typeface="Georgia" panose="02040502050405020303" pitchFamily="18" charset="0"/>
              </a:rPr>
              <a:t>to happen or change? </a:t>
            </a:r>
            <a:endParaRPr lang="en-US" dirty="0">
              <a:latin typeface="Georgia" panose="02040502050405020303" pitchFamily="18" charset="0"/>
            </a:endParaRPr>
          </a:p>
          <a:p>
            <a:pPr lvl="1"/>
            <a:endParaRPr lang="en-US" dirty="0">
              <a:latin typeface="Georgia" panose="02040502050405020303" pitchFamily="18" charset="0"/>
            </a:endParaRPr>
          </a:p>
          <a:p>
            <a:pPr lvl="0"/>
            <a:r>
              <a:rPr lang="en-US" b="1" u="sng" dirty="0">
                <a:solidFill>
                  <a:srgbClr val="7030A0"/>
                </a:solidFill>
                <a:latin typeface="Georgia" panose="02040502050405020303" pitchFamily="18" charset="0"/>
              </a:rPr>
              <a:t>Condition/How</a:t>
            </a:r>
          </a:p>
          <a:p>
            <a:pPr lvl="1"/>
            <a:r>
              <a:rPr lang="en-US" dirty="0">
                <a:latin typeface="Georgia" panose="02040502050405020303" pitchFamily="18" charset="0"/>
              </a:rPr>
              <a:t>Under what conditions or circumstances will the </a:t>
            </a:r>
            <a:r>
              <a:rPr lang="en-US" dirty="0" smtClean="0">
                <a:latin typeface="Georgia" panose="02040502050405020303" pitchFamily="18" charset="0"/>
              </a:rPr>
              <a:t>outcome </a:t>
            </a:r>
            <a:r>
              <a:rPr lang="en-US" dirty="0">
                <a:latin typeface="Georgia" panose="02040502050405020303" pitchFamily="18" charset="0"/>
              </a:rPr>
              <a:t>occur?</a:t>
            </a:r>
          </a:p>
          <a:p>
            <a:pPr lvl="0"/>
            <a:endParaRPr lang="en-US" dirty="0">
              <a:latin typeface="Georgia" panose="02040502050405020303" pitchFamily="18" charset="0"/>
            </a:endParaRPr>
          </a:p>
          <a:p>
            <a:pPr lvl="0"/>
            <a:r>
              <a:rPr lang="en-US" b="1" u="sng" dirty="0">
                <a:solidFill>
                  <a:srgbClr val="0070C0"/>
                </a:solidFill>
                <a:latin typeface="Georgia" panose="02040502050405020303" pitchFamily="18" charset="0"/>
              </a:rPr>
              <a:t>Degree/How much</a:t>
            </a:r>
            <a:endParaRPr lang="en-US" u="sng" dirty="0">
              <a:solidFill>
                <a:srgbClr val="0070C0"/>
              </a:solidFill>
              <a:latin typeface="Georgia" panose="02040502050405020303" pitchFamily="18" charset="0"/>
            </a:endParaRPr>
          </a:p>
          <a:p>
            <a:pPr lvl="1"/>
            <a:r>
              <a:rPr lang="en-US" dirty="0" smtClean="0">
                <a:latin typeface="Georgia" panose="02040502050405020303" pitchFamily="18" charset="0"/>
              </a:rPr>
              <a:t>What is the success criteria?  What specific numbers or direction will you see?</a:t>
            </a:r>
            <a:endParaRPr lang="en-US" dirty="0">
              <a:latin typeface="Georgia" panose="02040502050405020303" pitchFamily="18" charset="0"/>
            </a:endParaRPr>
          </a:p>
          <a:p>
            <a:endParaRPr lang="en-US" dirty="0"/>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7467600" y="6497801"/>
            <a:ext cx="1303020" cy="135890"/>
          </a:xfrm>
          <a:prstGeom prst="rect">
            <a:avLst/>
          </a:prstGeom>
        </p:spPr>
      </p:pic>
    </p:spTree>
    <p:extLst>
      <p:ext uri="{BB962C8B-B14F-4D97-AF65-F5344CB8AC3E}">
        <p14:creationId xmlns:p14="http://schemas.microsoft.com/office/powerpoint/2010/main" val="112421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2590800" cy="990600"/>
          </a:xfrm>
        </p:spPr>
        <p:txBody>
          <a:bodyPr/>
          <a:lstStyle/>
          <a:p>
            <a:r>
              <a:rPr lang="en-US" sz="3600" b="1" dirty="0">
                <a:latin typeface="Georgia" panose="02040502050405020303" pitchFamily="18" charset="0"/>
              </a:rPr>
              <a:t>The 3 Ms</a:t>
            </a:r>
          </a:p>
        </p:txBody>
      </p:sp>
      <p:sp>
        <p:nvSpPr>
          <p:cNvPr id="4" name="Content Placeholder 3"/>
          <p:cNvSpPr>
            <a:spLocks noGrp="1"/>
          </p:cNvSpPr>
          <p:nvPr>
            <p:ph sz="quarter" idx="1"/>
          </p:nvPr>
        </p:nvSpPr>
        <p:spPr>
          <a:xfrm>
            <a:off x="2971800" y="685799"/>
            <a:ext cx="5791200" cy="5812001"/>
          </a:xfrm>
        </p:spPr>
        <p:txBody>
          <a:bodyPr>
            <a:normAutofit fontScale="92500" lnSpcReduction="10000"/>
          </a:bodyPr>
          <a:lstStyle/>
          <a:p>
            <a:pPr lvl="0"/>
            <a:r>
              <a:rPr lang="en-US" u="sng" dirty="0">
                <a:latin typeface="Georgia" panose="02040502050405020303" pitchFamily="18" charset="0"/>
              </a:rPr>
              <a:t>Meaningful</a:t>
            </a:r>
            <a:r>
              <a:rPr lang="en-US" dirty="0">
                <a:latin typeface="Georgia" panose="02040502050405020303" pitchFamily="18" charset="0"/>
              </a:rPr>
              <a:t>: How does the outcome support the departmental mission or goal</a:t>
            </a:r>
            <a:r>
              <a:rPr lang="en-US" dirty="0" smtClean="0">
                <a:latin typeface="Georgia" panose="02040502050405020303" pitchFamily="18" charset="0"/>
              </a:rPr>
              <a:t>?</a:t>
            </a:r>
          </a:p>
          <a:p>
            <a:pPr marL="0" lvl="0" indent="0">
              <a:buNone/>
            </a:pPr>
            <a:endParaRPr lang="en-US" dirty="0">
              <a:latin typeface="Georgia" panose="02040502050405020303" pitchFamily="18" charset="0"/>
            </a:endParaRPr>
          </a:p>
          <a:p>
            <a:pPr lvl="0"/>
            <a:r>
              <a:rPr lang="en-US" u="sng" dirty="0">
                <a:latin typeface="Georgia" panose="02040502050405020303" pitchFamily="18" charset="0"/>
              </a:rPr>
              <a:t>Manageable</a:t>
            </a:r>
            <a:r>
              <a:rPr lang="en-US" dirty="0">
                <a:latin typeface="Georgia" panose="02040502050405020303" pitchFamily="18" charset="0"/>
              </a:rPr>
              <a:t>: What is needed to foster the achievement of the outcome? Is the outcome realistic</a:t>
            </a:r>
            <a:r>
              <a:rPr lang="en-US" dirty="0" smtClean="0">
                <a:latin typeface="Georgia" panose="02040502050405020303" pitchFamily="18" charset="0"/>
              </a:rPr>
              <a:t>?</a:t>
            </a:r>
          </a:p>
          <a:p>
            <a:pPr lvl="0"/>
            <a:endParaRPr lang="en-US" dirty="0">
              <a:latin typeface="Georgia" panose="02040502050405020303" pitchFamily="18" charset="0"/>
            </a:endParaRPr>
          </a:p>
          <a:p>
            <a:pPr lvl="0"/>
            <a:r>
              <a:rPr lang="en-US" u="sng" dirty="0">
                <a:latin typeface="Georgia" panose="02040502050405020303" pitchFamily="18" charset="0"/>
              </a:rPr>
              <a:t>Measurable:</a:t>
            </a:r>
            <a:r>
              <a:rPr lang="en-US" dirty="0">
                <a:latin typeface="Georgia" panose="02040502050405020303" pitchFamily="18" charset="0"/>
              </a:rPr>
              <a:t> How will you know if the outcome is achieved? What is the assessment method?</a:t>
            </a:r>
          </a:p>
          <a:p>
            <a:endParaRPr lang="en-US" dirty="0"/>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7467600" y="6497801"/>
            <a:ext cx="1303020" cy="135890"/>
          </a:xfrm>
          <a:prstGeom prst="rect">
            <a:avLst/>
          </a:prstGeom>
        </p:spPr>
      </p:pic>
    </p:spTree>
    <p:extLst>
      <p:ext uri="{BB962C8B-B14F-4D97-AF65-F5344CB8AC3E}">
        <p14:creationId xmlns:p14="http://schemas.microsoft.com/office/powerpoint/2010/main" val="42912435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Georgia" panose="02040502050405020303" pitchFamily="18" charset="0"/>
              </a:rPr>
              <a:t>HIED Discussion</a:t>
            </a:r>
            <a:endParaRPr lang="en-US" dirty="0">
              <a:latin typeface="Georgia" panose="02040502050405020303" pitchFamily="18" charset="0"/>
            </a:endParaRPr>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4847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46782961"/>
              </p:ext>
            </p:extLst>
          </p:nvPr>
        </p:nvGraphicFramePr>
        <p:xfrm>
          <a:off x="0" y="1"/>
          <a:ext cx="9144000" cy="6869100"/>
        </p:xfrm>
        <a:graphic>
          <a:graphicData uri="http://schemas.openxmlformats.org/drawingml/2006/table">
            <a:tbl>
              <a:tblPr firstRow="1" bandRow="1">
                <a:tableStyleId>{5C22544A-7EE6-4342-B048-85BDC9FD1C3A}</a:tableStyleId>
              </a:tblPr>
              <a:tblGrid>
                <a:gridCol w="2160000"/>
                <a:gridCol w="6984000"/>
              </a:tblGrid>
              <a:tr h="629370">
                <a:tc gridSpan="2">
                  <a:txBody>
                    <a:bodyPr/>
                    <a:lstStyle/>
                    <a:p>
                      <a:pPr algn="ctr"/>
                      <a:r>
                        <a:rPr lang="en-US" dirty="0" smtClean="0">
                          <a:latin typeface="Georgia" panose="02040502050405020303" pitchFamily="18" charset="0"/>
                        </a:rPr>
                        <a:t>Bloom’s Revised</a:t>
                      </a:r>
                      <a:r>
                        <a:rPr lang="en-US" baseline="0" dirty="0" smtClean="0">
                          <a:latin typeface="Georgia" panose="02040502050405020303" pitchFamily="18" charset="0"/>
                        </a:rPr>
                        <a:t> Taxonomy</a:t>
                      </a:r>
                    </a:p>
                    <a:p>
                      <a:pPr algn="ctr"/>
                      <a:r>
                        <a:rPr lang="en-US" baseline="0" dirty="0" smtClean="0">
                          <a:latin typeface="Georgia" panose="02040502050405020303" pitchFamily="18" charset="0"/>
                        </a:rPr>
                        <a:t> </a:t>
                      </a:r>
                      <a:r>
                        <a:rPr lang="en-US" sz="900" baseline="0" dirty="0" smtClean="0">
                          <a:latin typeface="Georgia" panose="02040502050405020303" pitchFamily="18" charset="0"/>
                        </a:rPr>
                        <a:t>(adapted from  Overbaugh &amp; Schultz, Old Dominion University)</a:t>
                      </a:r>
                      <a:endParaRPr lang="en-US" sz="900" dirty="0">
                        <a:latin typeface="Georgia" panose="02040502050405020303" pitchFamily="18" charset="0"/>
                      </a:endParaRPr>
                    </a:p>
                  </a:txBody>
                  <a:tcPr/>
                </a:tc>
                <a:tc hMerge="1">
                  <a:txBody>
                    <a:bodyPr/>
                    <a:lstStyle/>
                    <a:p>
                      <a:endParaRPr lang="en-US" dirty="0"/>
                    </a:p>
                  </a:txBody>
                  <a:tcPr/>
                </a:tc>
              </a:tr>
              <a:tr h="1048950">
                <a:tc>
                  <a:txBody>
                    <a:bodyPr/>
                    <a:lstStyle/>
                    <a:p>
                      <a:r>
                        <a:rPr lang="en-US" sz="1600" b="1" dirty="0" smtClean="0">
                          <a:latin typeface="Georgia" panose="02040502050405020303" pitchFamily="18" charset="0"/>
                        </a:rPr>
                        <a:t>Remembering: </a:t>
                      </a:r>
                      <a:r>
                        <a:rPr lang="en-US" sz="1600" dirty="0" smtClean="0">
                          <a:latin typeface="Georgia" panose="02040502050405020303" pitchFamily="18" charset="0"/>
                        </a:rPr>
                        <a:t>can the student recall or remember the information? </a:t>
                      </a:r>
                      <a:endParaRPr lang="en-US" sz="1600" dirty="0">
                        <a:latin typeface="Georgia" panose="02040502050405020303" pitchFamily="18" charset="0"/>
                      </a:endParaRPr>
                    </a:p>
                  </a:txBody>
                  <a:tcPr/>
                </a:tc>
                <a:tc>
                  <a:txBody>
                    <a:bodyPr/>
                    <a:lstStyle/>
                    <a:p>
                      <a:r>
                        <a:rPr kumimoji="0" lang="en-US" sz="1800" b="0" i="0" u="none" strike="noStrike" kern="1200" cap="none" spc="0" normalizeH="0" baseline="0" noProof="0" dirty="0" smtClean="0">
                          <a:ln>
                            <a:noFill/>
                          </a:ln>
                          <a:solidFill>
                            <a:prstClr val="black"/>
                          </a:solidFill>
                          <a:effectLst/>
                          <a:uLnTx/>
                          <a:uFillTx/>
                          <a:latin typeface="Georgia" panose="02040502050405020303" pitchFamily="18" charset="0"/>
                        </a:rPr>
                        <a:t>define, duplicate, list, memorize, recall, repeat, reproduce, state </a:t>
                      </a:r>
                      <a:endParaRPr lang="en-US" sz="1800" dirty="0">
                        <a:latin typeface="Georgia" panose="02040502050405020303" pitchFamily="18" charset="0"/>
                      </a:endParaRPr>
                    </a:p>
                  </a:txBody>
                  <a:tcPr/>
                </a:tc>
              </a:tr>
              <a:tr h="1048950">
                <a:tc>
                  <a:txBody>
                    <a:bodyPr/>
                    <a:lstStyle/>
                    <a:p>
                      <a:r>
                        <a:rPr lang="en-US" sz="1600" b="1" dirty="0" smtClean="0">
                          <a:latin typeface="Georgia" panose="02040502050405020303" pitchFamily="18" charset="0"/>
                        </a:rPr>
                        <a:t>Understanding: </a:t>
                      </a:r>
                      <a:r>
                        <a:rPr lang="en-US" sz="1600" dirty="0" smtClean="0">
                          <a:latin typeface="Georgia" panose="02040502050405020303" pitchFamily="18" charset="0"/>
                        </a:rPr>
                        <a:t>can the student explain ideas or concepts? </a:t>
                      </a:r>
                      <a:endParaRPr lang="en-US" sz="1600" dirty="0">
                        <a:latin typeface="Georgia" panose="02040502050405020303" pitchFamily="18" charset="0"/>
                      </a:endParaRPr>
                    </a:p>
                  </a:txBody>
                  <a:tcPr/>
                </a:tc>
                <a:tc>
                  <a:txBody>
                    <a:bodyPr/>
                    <a:lstStyle/>
                    <a:p>
                      <a:r>
                        <a:rPr lang="en-US" sz="1800" dirty="0" smtClean="0">
                          <a:latin typeface="Georgia" panose="02040502050405020303" pitchFamily="18" charset="0"/>
                        </a:rPr>
                        <a:t>classify, describe, discuss, explain, identify, locate, recognize, report, select, translate, paraphrase</a:t>
                      </a:r>
                      <a:endParaRPr lang="en-US" sz="1800" dirty="0">
                        <a:latin typeface="Georgia" panose="02040502050405020303" pitchFamily="18" charset="0"/>
                      </a:endParaRPr>
                    </a:p>
                  </a:txBody>
                  <a:tcPr/>
                </a:tc>
              </a:tr>
              <a:tr h="1048950">
                <a:tc>
                  <a:txBody>
                    <a:bodyPr/>
                    <a:lstStyle/>
                    <a:p>
                      <a:r>
                        <a:rPr lang="en-US" sz="1600" b="1" dirty="0" smtClean="0">
                          <a:latin typeface="Georgia" panose="02040502050405020303" pitchFamily="18" charset="0"/>
                        </a:rPr>
                        <a:t>Applying</a:t>
                      </a:r>
                      <a:r>
                        <a:rPr lang="en-US" sz="1600" dirty="0" smtClean="0">
                          <a:latin typeface="Georgia" panose="02040502050405020303" pitchFamily="18" charset="0"/>
                        </a:rPr>
                        <a:t>: can the student use the information in a new way? </a:t>
                      </a:r>
                      <a:endParaRPr lang="en-US" sz="1600" dirty="0">
                        <a:latin typeface="Georgia" panose="02040502050405020303"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Georgia" panose="02040502050405020303" pitchFamily="18" charset="0"/>
                        </a:rPr>
                        <a:t>choose, demonstrate, dramatize, employ, illustrate, interpret, operate, schedule, sketch, solve, use, write</a:t>
                      </a:r>
                      <a:endParaRPr lang="en-US" sz="1600" dirty="0">
                        <a:latin typeface="Georgia" panose="02040502050405020303" pitchFamily="18" charset="0"/>
                      </a:endParaRPr>
                    </a:p>
                  </a:txBody>
                  <a:tcPr/>
                </a:tc>
              </a:tr>
              <a:tr h="1138860">
                <a:tc>
                  <a:txBody>
                    <a:bodyPr/>
                    <a:lstStyle/>
                    <a:p>
                      <a:r>
                        <a:rPr lang="en-US" sz="1600" b="1" dirty="0" smtClean="0">
                          <a:latin typeface="Georgia" panose="02040502050405020303" pitchFamily="18" charset="0"/>
                        </a:rPr>
                        <a:t>Analyzing</a:t>
                      </a:r>
                      <a:r>
                        <a:rPr lang="en-US" sz="1600" dirty="0" smtClean="0">
                          <a:latin typeface="Georgia" panose="02040502050405020303" pitchFamily="18" charset="0"/>
                        </a:rPr>
                        <a:t>: can the student distinguish between the different parts? </a:t>
                      </a:r>
                      <a:endParaRPr lang="en-US" sz="1600" dirty="0">
                        <a:latin typeface="Georgia" panose="02040502050405020303"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Georgia" panose="02040502050405020303" pitchFamily="18" charset="0"/>
                        </a:rPr>
                        <a:t>appraise, compare, contrast, criticize, differentiate, discriminate, distinguish, examine, experiment, question, test</a:t>
                      </a:r>
                    </a:p>
                    <a:p>
                      <a:endParaRPr lang="en-US" sz="1600" dirty="0">
                        <a:latin typeface="Georgia" panose="02040502050405020303" pitchFamily="18" charset="0"/>
                      </a:endParaRPr>
                    </a:p>
                  </a:txBody>
                  <a:tcPr/>
                </a:tc>
              </a:tr>
              <a:tr h="817766">
                <a:tc>
                  <a:txBody>
                    <a:bodyPr/>
                    <a:lstStyle/>
                    <a:p>
                      <a:r>
                        <a:rPr lang="en-US" sz="1600" b="1" dirty="0" smtClean="0">
                          <a:latin typeface="Georgia" panose="02040502050405020303" pitchFamily="18" charset="0"/>
                        </a:rPr>
                        <a:t>Evaluating</a:t>
                      </a:r>
                      <a:r>
                        <a:rPr lang="en-US" sz="1600" dirty="0" smtClean="0">
                          <a:latin typeface="Georgia" panose="02040502050405020303" pitchFamily="18" charset="0"/>
                        </a:rPr>
                        <a:t>: can the student justify a stand or decision? </a:t>
                      </a:r>
                      <a:endParaRPr lang="en-US" sz="1600" dirty="0">
                        <a:latin typeface="Georgia" panose="02040502050405020303"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Georgia" panose="02040502050405020303" pitchFamily="18" charset="0"/>
                        </a:rPr>
                        <a:t>appraise, argue, defend, judge, select, support, value, evaluate</a:t>
                      </a:r>
                      <a:endParaRPr lang="en-US" sz="1800" dirty="0">
                        <a:latin typeface="Georgia" panose="02040502050405020303" pitchFamily="18" charset="0"/>
                      </a:endParaRPr>
                    </a:p>
                  </a:txBody>
                  <a:tcPr/>
                </a:tc>
              </a:tr>
              <a:tr h="1048950">
                <a:tc>
                  <a:txBody>
                    <a:bodyPr/>
                    <a:lstStyle/>
                    <a:p>
                      <a:r>
                        <a:rPr lang="en-US" sz="1600" b="1" dirty="0" smtClean="0">
                          <a:latin typeface="Georgia" panose="02040502050405020303" pitchFamily="18" charset="0"/>
                        </a:rPr>
                        <a:t>Creating</a:t>
                      </a:r>
                      <a:r>
                        <a:rPr lang="en-US" sz="1600" dirty="0" smtClean="0">
                          <a:latin typeface="Georgia" panose="02040502050405020303" pitchFamily="18" charset="0"/>
                        </a:rPr>
                        <a:t>: can the student create new product or point of view? </a:t>
                      </a:r>
                      <a:endParaRPr lang="en-US" sz="1600" dirty="0">
                        <a:latin typeface="Georgia" panose="02040502050405020303" pitchFamily="18" charset="0"/>
                      </a:endParaRPr>
                    </a:p>
                  </a:txBody>
                  <a:tcPr/>
                </a:tc>
                <a:tc>
                  <a:txBody>
                    <a:bodyPr/>
                    <a:lstStyle/>
                    <a:p>
                      <a:r>
                        <a:rPr lang="en-US" sz="1800" b="0" i="0" u="none" strike="noStrike" baseline="0" dirty="0" smtClean="0">
                          <a:solidFill>
                            <a:srgbClr val="000000"/>
                          </a:solidFill>
                          <a:latin typeface="Georgia" panose="02040502050405020303" pitchFamily="18" charset="0"/>
                        </a:rPr>
                        <a:t>assemble, construct, create, design, develop, formulate, write</a:t>
                      </a:r>
                      <a:endParaRPr lang="en-US" sz="1800" dirty="0">
                        <a:latin typeface="Georgia" panose="02040502050405020303" pitchFamily="18" charset="0"/>
                      </a:endParaRPr>
                    </a:p>
                  </a:txBody>
                  <a:tcPr/>
                </a:tc>
              </a:tr>
            </a:tbl>
          </a:graphicData>
        </a:graphic>
      </p:graphicFrame>
    </p:spTree>
    <p:extLst>
      <p:ext uri="{BB962C8B-B14F-4D97-AF65-F5344CB8AC3E}">
        <p14:creationId xmlns:p14="http://schemas.microsoft.com/office/powerpoint/2010/main" val="40109965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609600"/>
            <a:ext cx="8534400" cy="758952"/>
          </a:xfrm>
        </p:spPr>
        <p:txBody>
          <a:bodyPr>
            <a:normAutofit fontScale="90000"/>
          </a:bodyPr>
          <a:lstStyle/>
          <a:p>
            <a:pPr algn="ctr"/>
            <a:r>
              <a:rPr lang="en-US" b="1" dirty="0">
                <a:latin typeface="Georgia" panose="02040502050405020303" pitchFamily="18" charset="0"/>
              </a:rPr>
              <a:t>Initial Problems Encountered When Writing Learning Outcomes</a:t>
            </a:r>
            <a:r>
              <a:rPr lang="en-US" b="1" dirty="0" smtClean="0">
                <a:latin typeface="Georgia" panose="02040502050405020303" pitchFamily="18" charset="0"/>
              </a:rPr>
              <a:t>:</a:t>
            </a:r>
            <a:endParaRPr lang="en-US" dirty="0">
              <a:latin typeface="Georgia" panose="02040502050405020303" pitchFamily="18" charset="0"/>
            </a:endParaRPr>
          </a:p>
        </p:txBody>
      </p:sp>
      <p:sp>
        <p:nvSpPr>
          <p:cNvPr id="8" name="Content Placeholder 7"/>
          <p:cNvSpPr>
            <a:spLocks noGrp="1"/>
          </p:cNvSpPr>
          <p:nvPr>
            <p:ph sz="quarter" idx="1"/>
          </p:nvPr>
        </p:nvSpPr>
        <p:spPr>
          <a:xfrm>
            <a:off x="457200" y="1828800"/>
            <a:ext cx="8229600" cy="4876800"/>
          </a:xfrm>
        </p:spPr>
        <p:txBody>
          <a:bodyPr>
            <a:normAutofit fontScale="92500"/>
          </a:bodyPr>
          <a:lstStyle/>
          <a:p>
            <a:pPr lvl="0"/>
            <a:r>
              <a:rPr lang="en-US" dirty="0" smtClean="0">
                <a:latin typeface="Georgia" panose="02040502050405020303" pitchFamily="18" charset="0"/>
              </a:rPr>
              <a:t>Describe </a:t>
            </a:r>
            <a:r>
              <a:rPr lang="en-US" dirty="0">
                <a:latin typeface="Georgia" panose="02040502050405020303" pitchFamily="18" charset="0"/>
              </a:rPr>
              <a:t>program outcomes, rather than learning </a:t>
            </a:r>
            <a:r>
              <a:rPr lang="en-US" dirty="0" smtClean="0">
                <a:latin typeface="Georgia" panose="02040502050405020303" pitchFamily="18" charset="0"/>
              </a:rPr>
              <a:t>outcomes</a:t>
            </a:r>
          </a:p>
          <a:p>
            <a:pPr lvl="0"/>
            <a:endParaRPr lang="en-US" dirty="0">
              <a:latin typeface="Georgia" panose="02040502050405020303" pitchFamily="18" charset="0"/>
            </a:endParaRPr>
          </a:p>
          <a:p>
            <a:pPr lvl="0"/>
            <a:r>
              <a:rPr lang="en-US" dirty="0">
                <a:latin typeface="Georgia" panose="02040502050405020303" pitchFamily="18" charset="0"/>
              </a:rPr>
              <a:t>People don’t use </a:t>
            </a:r>
            <a:r>
              <a:rPr lang="en-US" b="1" i="1" u="sng" dirty="0">
                <a:latin typeface="Georgia" panose="02040502050405020303" pitchFamily="18" charset="0"/>
              </a:rPr>
              <a:t>Bloom’s taxonomy verbs</a:t>
            </a:r>
            <a:r>
              <a:rPr lang="en-US" dirty="0">
                <a:latin typeface="Georgia" panose="02040502050405020303" pitchFamily="18" charset="0"/>
              </a:rPr>
              <a:t> and instead use vague terms like: appreciate, become aware of/familiar with, know, learn, value</a:t>
            </a:r>
            <a:r>
              <a:rPr lang="en-US" dirty="0" smtClean="0">
                <a:latin typeface="Georgia" panose="02040502050405020303" pitchFamily="18" charset="0"/>
              </a:rPr>
              <a:t>…</a:t>
            </a:r>
          </a:p>
          <a:p>
            <a:pPr lvl="0"/>
            <a:endParaRPr lang="en-US" dirty="0">
              <a:latin typeface="Georgia" panose="02040502050405020303" pitchFamily="18" charset="0"/>
            </a:endParaRPr>
          </a:p>
          <a:p>
            <a:pPr lvl="0"/>
            <a:r>
              <a:rPr lang="en-US" dirty="0">
                <a:latin typeface="Georgia" panose="02040502050405020303" pitchFamily="18" charset="0"/>
              </a:rPr>
              <a:t>Too vast/complex, too </a:t>
            </a:r>
            <a:r>
              <a:rPr lang="en-US" dirty="0" smtClean="0">
                <a:latin typeface="Georgia" panose="02040502050405020303" pitchFamily="18" charset="0"/>
              </a:rPr>
              <a:t>wordy</a:t>
            </a:r>
          </a:p>
          <a:p>
            <a:pPr lvl="0"/>
            <a:endParaRPr lang="en-US" dirty="0">
              <a:latin typeface="Georgia" panose="02040502050405020303" pitchFamily="18" charset="0"/>
            </a:endParaRPr>
          </a:p>
          <a:p>
            <a:pPr lvl="0"/>
            <a:r>
              <a:rPr lang="en-US" dirty="0">
                <a:latin typeface="Georgia" panose="02040502050405020303" pitchFamily="18" charset="0"/>
              </a:rPr>
              <a:t>Multiple outcomes in one learning outcome statement (the word “and” is usually a clue</a:t>
            </a:r>
            <a:r>
              <a:rPr lang="en-US" dirty="0" smtClean="0">
                <a:latin typeface="Georgia" panose="02040502050405020303" pitchFamily="18" charset="0"/>
              </a:rPr>
              <a:t>!)</a:t>
            </a:r>
          </a:p>
          <a:p>
            <a:pPr lvl="0"/>
            <a:endParaRPr lang="en-US" dirty="0">
              <a:latin typeface="Georgia" panose="02040502050405020303" pitchFamily="18" charset="0"/>
            </a:endParaRPr>
          </a:p>
          <a:p>
            <a:pPr lvl="0"/>
            <a:r>
              <a:rPr lang="en-US" dirty="0">
                <a:latin typeface="Georgia" panose="02040502050405020303" pitchFamily="18" charset="0"/>
              </a:rPr>
              <a:t>Not specific enough (e.g., effective communication skills)</a:t>
            </a:r>
          </a:p>
          <a:p>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7467600" y="6497801"/>
            <a:ext cx="1303020" cy="135890"/>
          </a:xfrm>
          <a:prstGeom prst="rect">
            <a:avLst/>
          </a:prstGeom>
        </p:spPr>
      </p:pic>
    </p:spTree>
    <p:extLst>
      <p:ext uri="{BB962C8B-B14F-4D97-AF65-F5344CB8AC3E}">
        <p14:creationId xmlns:p14="http://schemas.microsoft.com/office/powerpoint/2010/main" val="22980045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228600" y="533400"/>
            <a:ext cx="8534400" cy="758952"/>
          </a:xfrm>
        </p:spPr>
        <p:txBody>
          <a:bodyPr>
            <a:normAutofit fontScale="90000"/>
          </a:bodyPr>
          <a:lstStyle/>
          <a:p>
            <a:pPr algn="ctr" eaLnBrk="1" hangingPunct="1"/>
            <a:r>
              <a:rPr lang="en-US" b="1" dirty="0" smtClean="0">
                <a:latin typeface="Georgia" panose="02040502050405020303" pitchFamily="18" charset="0"/>
              </a:rPr>
              <a:t>Common Mistakes in Writing Learning Outcomes</a:t>
            </a:r>
          </a:p>
        </p:txBody>
      </p:sp>
      <p:sp>
        <p:nvSpPr>
          <p:cNvPr id="26627" name="Content Placeholder 2"/>
          <p:cNvSpPr>
            <a:spLocks noGrp="1"/>
          </p:cNvSpPr>
          <p:nvPr>
            <p:ph idx="1"/>
          </p:nvPr>
        </p:nvSpPr>
        <p:spPr>
          <a:xfrm>
            <a:off x="152400" y="1527048"/>
            <a:ext cx="8991600" cy="5330952"/>
          </a:xfrm>
        </p:spPr>
        <p:txBody>
          <a:bodyPr>
            <a:normAutofit fontScale="92500"/>
          </a:bodyPr>
          <a:lstStyle/>
          <a:p>
            <a:pPr eaLnBrk="1" hangingPunct="1"/>
            <a:r>
              <a:rPr lang="en-US" sz="2200" dirty="0" smtClean="0">
                <a:latin typeface="Georgia" panose="02040502050405020303" pitchFamily="18" charset="0"/>
              </a:rPr>
              <a:t>The learning outcomes don’t align with department, college, or university goals</a:t>
            </a:r>
          </a:p>
          <a:p>
            <a:pPr eaLnBrk="1" hangingPunct="1"/>
            <a:endParaRPr lang="en-US" sz="2200" dirty="0" smtClean="0">
              <a:latin typeface="Georgia" panose="02040502050405020303" pitchFamily="18" charset="0"/>
            </a:endParaRPr>
          </a:p>
          <a:p>
            <a:pPr eaLnBrk="1" hangingPunct="1"/>
            <a:r>
              <a:rPr lang="en-US" sz="2200" dirty="0" smtClean="0">
                <a:latin typeface="Georgia" panose="02040502050405020303" pitchFamily="18" charset="0"/>
              </a:rPr>
              <a:t>Outcomes include words that are hard or impossible to measure (understand, appreciate, know about, become familiar with, learn about, become aware of)</a:t>
            </a:r>
          </a:p>
          <a:p>
            <a:pPr eaLnBrk="1" hangingPunct="1"/>
            <a:endParaRPr lang="en-US" sz="2200" dirty="0" smtClean="0">
              <a:latin typeface="Georgia" panose="02040502050405020303" pitchFamily="18" charset="0"/>
            </a:endParaRPr>
          </a:p>
          <a:p>
            <a:pPr eaLnBrk="1" hangingPunct="1"/>
            <a:r>
              <a:rPr lang="en-US" sz="2200" dirty="0" smtClean="0">
                <a:latin typeface="Georgia" panose="02040502050405020303" pitchFamily="18" charset="0"/>
              </a:rPr>
              <a:t>Outcomes include too many skills in one statement</a:t>
            </a:r>
          </a:p>
          <a:p>
            <a:pPr eaLnBrk="1" hangingPunct="1"/>
            <a:endParaRPr lang="en-US" sz="2200" dirty="0" smtClean="0">
              <a:latin typeface="Georgia" panose="02040502050405020303" pitchFamily="18" charset="0"/>
            </a:endParaRPr>
          </a:p>
          <a:p>
            <a:pPr eaLnBrk="1" hangingPunct="1"/>
            <a:r>
              <a:rPr lang="en-US" sz="2200" dirty="0" smtClean="0">
                <a:latin typeface="Georgia" panose="02040502050405020303" pitchFamily="18" charset="0"/>
              </a:rPr>
              <a:t>Outcomes measure satisfaction or performance evaluation rather than learning of the student</a:t>
            </a:r>
          </a:p>
          <a:p>
            <a:pPr eaLnBrk="1" hangingPunct="1"/>
            <a:endParaRPr lang="en-US" sz="2200" dirty="0" smtClean="0">
              <a:latin typeface="Georgia" panose="02040502050405020303" pitchFamily="18" charset="0"/>
            </a:endParaRPr>
          </a:p>
          <a:p>
            <a:pPr eaLnBrk="1" hangingPunct="1"/>
            <a:r>
              <a:rPr lang="en-US" sz="2200" dirty="0" smtClean="0">
                <a:latin typeface="Georgia" panose="02040502050405020303" pitchFamily="18" charset="0"/>
              </a:rPr>
              <a:t>There are too many learning outcomes</a:t>
            </a:r>
          </a:p>
          <a:p>
            <a:pPr eaLnBrk="1" hangingPunct="1"/>
            <a:endParaRPr lang="en-US" sz="2200" dirty="0" smtClean="0">
              <a:latin typeface="Georgia" panose="02040502050405020303" pitchFamily="18" charset="0"/>
            </a:endParaRPr>
          </a:p>
          <a:p>
            <a:pPr eaLnBrk="1" hangingPunct="1"/>
            <a:r>
              <a:rPr lang="en-US" sz="2200" dirty="0" smtClean="0">
                <a:latin typeface="Georgia" panose="02040502050405020303" pitchFamily="18" charset="0"/>
              </a:rPr>
              <a:t>Only one person wrote, reviewed, edited and implemented the outcome</a:t>
            </a:r>
          </a:p>
          <a:p>
            <a:pPr eaLnBrk="1" hangingPunct="1"/>
            <a:endParaRPr lang="en-US" dirty="0" smtClean="0"/>
          </a:p>
          <a:p>
            <a:pPr eaLnBrk="1" hangingPunct="1"/>
            <a:endParaRPr lang="en-US" dirty="0" smtClean="0"/>
          </a:p>
        </p:txBody>
      </p:sp>
      <p:sp>
        <p:nvSpPr>
          <p:cNvPr id="4" name="TextBox 3"/>
          <p:cNvSpPr txBox="1"/>
          <p:nvPr/>
        </p:nvSpPr>
        <p:spPr>
          <a:xfrm>
            <a:off x="7467600" y="6400799"/>
            <a:ext cx="1981200" cy="276999"/>
          </a:xfrm>
          <a:prstGeom prst="rect">
            <a:avLst/>
          </a:prstGeom>
          <a:noFill/>
        </p:spPr>
        <p:txBody>
          <a:bodyPr wrap="square" rtlCol="0">
            <a:spAutoFit/>
          </a:bodyPr>
          <a:lstStyle/>
          <a:p>
            <a:r>
              <a:rPr lang="en-US" sz="1200" dirty="0" smtClean="0">
                <a:solidFill>
                  <a:schemeClr val="bg1"/>
                </a:solidFill>
              </a:rPr>
              <a:t>Osters, (2013)</a:t>
            </a:r>
            <a:endParaRPr lang="en-US" sz="1200" dirty="0">
              <a:solidFill>
                <a:schemeClr val="bg1"/>
              </a:solidFill>
            </a:endParaRPr>
          </a:p>
        </p:txBody>
      </p:sp>
    </p:spTree>
    <p:extLst>
      <p:ext uri="{BB962C8B-B14F-4D97-AF65-F5344CB8AC3E}">
        <p14:creationId xmlns:p14="http://schemas.microsoft.com/office/powerpoint/2010/main" val="2703989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Georgia" panose="02040502050405020303" pitchFamily="18" charset="0"/>
              </a:rPr>
              <a:t>What does it mean to be SMART</a:t>
            </a:r>
            <a:r>
              <a:rPr lang="en-US" b="1" dirty="0" smtClean="0"/>
              <a:t>?</a:t>
            </a:r>
            <a:endParaRPr lang="en-US" b="1" dirty="0"/>
          </a:p>
        </p:txBody>
      </p:sp>
      <p:sp>
        <p:nvSpPr>
          <p:cNvPr id="3" name="Content Placeholder 2"/>
          <p:cNvSpPr>
            <a:spLocks noGrp="1"/>
          </p:cNvSpPr>
          <p:nvPr>
            <p:ph sz="quarter" idx="1"/>
          </p:nvPr>
        </p:nvSpPr>
        <p:spPr>
          <a:xfrm>
            <a:off x="304800" y="1524000"/>
            <a:ext cx="8610600" cy="5334000"/>
          </a:xfrm>
        </p:spPr>
        <p:txBody>
          <a:bodyPr>
            <a:normAutofit/>
          </a:bodyPr>
          <a:lstStyle/>
          <a:p>
            <a:r>
              <a:rPr lang="en-US" sz="4000" b="1" dirty="0" smtClean="0">
                <a:latin typeface="Georgia" panose="02040502050405020303" pitchFamily="18" charset="0"/>
              </a:rPr>
              <a:t>S</a:t>
            </a:r>
            <a:r>
              <a:rPr lang="en-US" sz="4000" dirty="0">
                <a:latin typeface="Georgia" panose="02040502050405020303" pitchFamily="18" charset="0"/>
              </a:rPr>
              <a:t> – </a:t>
            </a:r>
            <a:r>
              <a:rPr lang="en-US" sz="4000" dirty="0" smtClean="0">
                <a:latin typeface="Georgia" panose="02040502050405020303" pitchFamily="18" charset="0"/>
              </a:rPr>
              <a:t>Specific</a:t>
            </a:r>
          </a:p>
          <a:p>
            <a:r>
              <a:rPr lang="en-US" sz="4000" b="1" dirty="0" smtClean="0">
                <a:latin typeface="Georgia" panose="02040502050405020303" pitchFamily="18" charset="0"/>
              </a:rPr>
              <a:t>M</a:t>
            </a:r>
            <a:r>
              <a:rPr lang="en-US" sz="4000" dirty="0" smtClean="0">
                <a:latin typeface="Georgia" panose="02040502050405020303" pitchFamily="18" charset="0"/>
              </a:rPr>
              <a:t> </a:t>
            </a:r>
            <a:r>
              <a:rPr lang="en-US" sz="4000" dirty="0">
                <a:latin typeface="Georgia" panose="02040502050405020303" pitchFamily="18" charset="0"/>
              </a:rPr>
              <a:t>–</a:t>
            </a:r>
            <a:r>
              <a:rPr lang="en-US" sz="4000" dirty="0" smtClean="0">
                <a:latin typeface="Georgia" panose="02040502050405020303" pitchFamily="18" charset="0"/>
              </a:rPr>
              <a:t> Measurable</a:t>
            </a:r>
          </a:p>
          <a:p>
            <a:r>
              <a:rPr lang="en-US" sz="4000" b="1" dirty="0" smtClean="0">
                <a:latin typeface="Georgia" panose="02040502050405020303" pitchFamily="18" charset="0"/>
              </a:rPr>
              <a:t>A</a:t>
            </a:r>
            <a:r>
              <a:rPr lang="en-US" sz="4000" dirty="0" smtClean="0">
                <a:latin typeface="Georgia" panose="02040502050405020303" pitchFamily="18" charset="0"/>
              </a:rPr>
              <a:t> – Attainable/Ambitious</a:t>
            </a:r>
          </a:p>
          <a:p>
            <a:r>
              <a:rPr lang="en-US" sz="4000" b="1" dirty="0" smtClean="0">
                <a:latin typeface="Georgia" panose="02040502050405020303" pitchFamily="18" charset="0"/>
              </a:rPr>
              <a:t>R</a:t>
            </a:r>
            <a:r>
              <a:rPr lang="en-US" sz="4000" dirty="0" smtClean="0">
                <a:latin typeface="Georgia" panose="02040502050405020303" pitchFamily="18" charset="0"/>
              </a:rPr>
              <a:t> – Relevant/Resource-Conscious</a:t>
            </a:r>
          </a:p>
          <a:p>
            <a:r>
              <a:rPr lang="en-US" sz="4000" b="1" dirty="0" smtClean="0">
                <a:latin typeface="Georgia" panose="02040502050405020303" pitchFamily="18" charset="0"/>
              </a:rPr>
              <a:t>T</a:t>
            </a:r>
            <a:r>
              <a:rPr lang="en-US" sz="4000" dirty="0" smtClean="0">
                <a:latin typeface="Georgia" panose="02040502050405020303" pitchFamily="18" charset="0"/>
              </a:rPr>
              <a:t> – Time-Sensitive/Timely</a:t>
            </a:r>
          </a:p>
          <a:p>
            <a:endParaRPr lang="en-US" dirty="0"/>
          </a:p>
        </p:txBody>
      </p:sp>
    </p:spTree>
    <p:extLst>
      <p:ext uri="{BB962C8B-B14F-4D97-AF65-F5344CB8AC3E}">
        <p14:creationId xmlns:p14="http://schemas.microsoft.com/office/powerpoint/2010/main" val="2974996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27428" y="126051"/>
            <a:ext cx="8915400" cy="905022"/>
          </a:xfrm>
        </p:spPr>
        <p:txBody>
          <a:bodyPr>
            <a:normAutofit fontScale="90000"/>
          </a:bodyPr>
          <a:lstStyle/>
          <a:p>
            <a:r>
              <a:rPr lang="en-US" b="1" dirty="0" smtClean="0">
                <a:latin typeface="Georgia" panose="02040502050405020303" pitchFamily="18" charset="0"/>
                <a:ea typeface="DotumChe" panose="020B0609000101010101" pitchFamily="49" charset="-127"/>
              </a:rPr>
              <a:t>Effectiveness Reporting Requirements</a:t>
            </a:r>
            <a:endParaRPr lang="en-US" b="1" dirty="0">
              <a:latin typeface="Georgia" panose="02040502050405020303" pitchFamily="18" charset="0"/>
              <a:ea typeface="DotumChe" panose="020B0609000101010101" pitchFamily="49" charset="-127"/>
            </a:endParaRP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1291147441"/>
              </p:ext>
            </p:extLst>
          </p:nvPr>
        </p:nvGraphicFramePr>
        <p:xfrm>
          <a:off x="152400" y="1310640"/>
          <a:ext cx="4495800" cy="5486237"/>
        </p:xfrm>
        <a:graphic>
          <a:graphicData uri="http://schemas.openxmlformats.org/drawingml/2006/table">
            <a:tbl>
              <a:tblPr firstRow="1" firstCol="1" lastRow="1" lastCol="1" bandRow="1" bandCol="1">
                <a:tableStyleId>{5C22544A-7EE6-4342-B048-85BDC9FD1C3A}</a:tableStyleId>
              </a:tblPr>
              <a:tblGrid>
                <a:gridCol w="1295400"/>
                <a:gridCol w="3200400"/>
              </a:tblGrid>
              <a:tr h="2365704">
                <a:tc>
                  <a:txBody>
                    <a:bodyPr/>
                    <a:lstStyle/>
                    <a:p>
                      <a:pPr marL="0" marR="0">
                        <a:spcBef>
                          <a:spcPts val="0"/>
                        </a:spcBef>
                        <a:spcAft>
                          <a:spcPts val="0"/>
                        </a:spcAft>
                      </a:pPr>
                      <a:r>
                        <a:rPr lang="en-US" sz="1600" dirty="0">
                          <a:effectLst/>
                        </a:rPr>
                        <a:t>Clarity</a:t>
                      </a:r>
                      <a:endParaRPr lang="en-US" sz="1600" dirty="0">
                        <a:effectLst/>
                        <a:latin typeface="Arial"/>
                        <a:ea typeface="Times New Roman"/>
                      </a:endParaRPr>
                    </a:p>
                  </a:txBody>
                  <a:tcPr marL="78166" marR="78166" marT="0" marB="0">
                    <a:solidFill>
                      <a:schemeClr val="tx2"/>
                    </a:solidFill>
                  </a:tcPr>
                </a:tc>
                <a:tc>
                  <a:txBody>
                    <a:bodyPr/>
                    <a:lstStyle/>
                    <a:p>
                      <a:pPr marL="342900" marR="0" lvl="0" indent="-342900">
                        <a:spcBef>
                          <a:spcPts val="0"/>
                        </a:spcBef>
                        <a:spcAft>
                          <a:spcPts val="0"/>
                        </a:spcAft>
                        <a:buFont typeface="Symbol"/>
                        <a:buChar char=""/>
                        <a:tabLst>
                          <a:tab pos="228600" algn="l"/>
                        </a:tabLst>
                      </a:pPr>
                      <a:r>
                        <a:rPr lang="en-US" sz="1600" dirty="0">
                          <a:effectLst/>
                        </a:rPr>
                        <a:t>Outcome is specific and is a detailed action statement</a:t>
                      </a:r>
                    </a:p>
                    <a:p>
                      <a:pPr marL="342900" marR="0" lvl="0" indent="-342900">
                        <a:spcBef>
                          <a:spcPts val="0"/>
                        </a:spcBef>
                        <a:spcAft>
                          <a:spcPts val="0"/>
                        </a:spcAft>
                        <a:buFont typeface="Symbol"/>
                        <a:buChar char=""/>
                        <a:tabLst>
                          <a:tab pos="228600" algn="l"/>
                        </a:tabLst>
                      </a:pPr>
                      <a:r>
                        <a:rPr lang="en-US" sz="1600" dirty="0">
                          <a:effectLst/>
                        </a:rPr>
                        <a:t>Outcome is congruent with the unit’s mission and goals</a:t>
                      </a:r>
                    </a:p>
                    <a:p>
                      <a:pPr marL="342900" marR="0" lvl="0" indent="-342900">
                        <a:spcBef>
                          <a:spcPts val="0"/>
                        </a:spcBef>
                        <a:spcAft>
                          <a:spcPts val="0"/>
                        </a:spcAft>
                        <a:buFont typeface="Symbol"/>
                        <a:buChar char=""/>
                        <a:tabLst>
                          <a:tab pos="228600" algn="l"/>
                        </a:tabLst>
                      </a:pPr>
                      <a:r>
                        <a:rPr lang="en-US" sz="1600" dirty="0">
                          <a:effectLst/>
                        </a:rPr>
                        <a:t>Outcome is written as such and not confused with a goal, action step, etc.</a:t>
                      </a:r>
                      <a:endParaRPr lang="en-US" sz="1600" dirty="0">
                        <a:effectLst/>
                        <a:latin typeface="Arial"/>
                        <a:ea typeface="Times New Roman"/>
                      </a:endParaRPr>
                    </a:p>
                  </a:txBody>
                  <a:tcPr marL="78166" marR="78166" marT="0" marB="0">
                    <a:solidFill>
                      <a:schemeClr val="tx2"/>
                    </a:solidFill>
                  </a:tcPr>
                </a:tc>
              </a:tr>
              <a:tr h="1413653">
                <a:tc>
                  <a:txBody>
                    <a:bodyPr/>
                    <a:lstStyle/>
                    <a:p>
                      <a:pPr marL="0" marR="0">
                        <a:spcBef>
                          <a:spcPts val="0"/>
                        </a:spcBef>
                        <a:spcAft>
                          <a:spcPts val="0"/>
                        </a:spcAft>
                      </a:pPr>
                      <a:r>
                        <a:rPr lang="en-US" sz="1600" dirty="0">
                          <a:effectLst/>
                        </a:rPr>
                        <a:t>Measurable</a:t>
                      </a:r>
                      <a:endParaRPr lang="en-US" sz="1600" dirty="0">
                        <a:effectLst/>
                        <a:latin typeface="Arial"/>
                        <a:ea typeface="Times New Roman"/>
                      </a:endParaRPr>
                    </a:p>
                  </a:txBody>
                  <a:tcPr marL="78166" marR="78166" marT="0" marB="0">
                    <a:solidFill>
                      <a:schemeClr val="tx2"/>
                    </a:solidFill>
                  </a:tcPr>
                </a:tc>
                <a:tc>
                  <a:txBody>
                    <a:bodyPr/>
                    <a:lstStyle/>
                    <a:p>
                      <a:pPr marL="342900" marR="0" lvl="0" indent="-342900">
                        <a:spcBef>
                          <a:spcPts val="0"/>
                        </a:spcBef>
                        <a:spcAft>
                          <a:spcPts val="0"/>
                        </a:spcAft>
                        <a:buFont typeface="Symbol"/>
                        <a:buChar char=""/>
                        <a:tabLst>
                          <a:tab pos="228600" algn="l"/>
                        </a:tabLst>
                      </a:pPr>
                      <a:r>
                        <a:rPr lang="en-US" sz="1600" dirty="0">
                          <a:effectLst/>
                        </a:rPr>
                        <a:t>Outcome is able to provide evidence of the educational benefits</a:t>
                      </a:r>
                    </a:p>
                    <a:p>
                      <a:pPr marL="342900" marR="0" lvl="0" indent="-342900">
                        <a:spcBef>
                          <a:spcPts val="0"/>
                        </a:spcBef>
                        <a:spcAft>
                          <a:spcPts val="0"/>
                        </a:spcAft>
                        <a:buFont typeface="Symbol"/>
                        <a:buChar char=""/>
                        <a:tabLst>
                          <a:tab pos="228600" algn="l"/>
                        </a:tabLst>
                      </a:pPr>
                      <a:r>
                        <a:rPr lang="en-US" sz="1600" dirty="0">
                          <a:effectLst/>
                        </a:rPr>
                        <a:t>Outcome is observable</a:t>
                      </a:r>
                    </a:p>
                    <a:p>
                      <a:pPr marL="0" marR="0">
                        <a:spcBef>
                          <a:spcPts val="0"/>
                        </a:spcBef>
                        <a:spcAft>
                          <a:spcPts val="0"/>
                        </a:spcAft>
                      </a:pPr>
                      <a:r>
                        <a:rPr lang="en-US" sz="1600" dirty="0">
                          <a:effectLst/>
                        </a:rPr>
                        <a:t> </a:t>
                      </a:r>
                      <a:endParaRPr lang="en-US" sz="1600" dirty="0">
                        <a:effectLst/>
                        <a:latin typeface="Arial"/>
                        <a:ea typeface="Times New Roman"/>
                      </a:endParaRPr>
                    </a:p>
                  </a:txBody>
                  <a:tcPr marL="78166" marR="78166" marT="0" marB="0">
                    <a:solidFill>
                      <a:schemeClr val="tx2"/>
                    </a:solidFill>
                  </a:tcPr>
                </a:tc>
              </a:tr>
              <a:tr h="1615603">
                <a:tc>
                  <a:txBody>
                    <a:bodyPr/>
                    <a:lstStyle/>
                    <a:p>
                      <a:pPr marL="0" marR="0">
                        <a:spcBef>
                          <a:spcPts val="0"/>
                        </a:spcBef>
                        <a:spcAft>
                          <a:spcPts val="0"/>
                        </a:spcAft>
                      </a:pPr>
                      <a:r>
                        <a:rPr lang="en-US" sz="1600" dirty="0">
                          <a:effectLst/>
                        </a:rPr>
                        <a:t>Useful</a:t>
                      </a:r>
                      <a:r>
                        <a:rPr lang="en-US" sz="1600" dirty="0" smtClean="0">
                          <a:effectLst/>
                        </a:rPr>
                        <a:t>/</a:t>
                      </a:r>
                    </a:p>
                    <a:p>
                      <a:pPr marL="0" marR="0">
                        <a:spcBef>
                          <a:spcPts val="0"/>
                        </a:spcBef>
                        <a:spcAft>
                          <a:spcPts val="0"/>
                        </a:spcAft>
                      </a:pPr>
                      <a:r>
                        <a:rPr lang="en-US" sz="1600" dirty="0" smtClean="0">
                          <a:effectLst/>
                        </a:rPr>
                        <a:t>Meaningful</a:t>
                      </a:r>
                      <a:endParaRPr lang="en-US" sz="1600" dirty="0">
                        <a:effectLst/>
                      </a:endParaRPr>
                    </a:p>
                    <a:p>
                      <a:pPr marL="0" marR="0">
                        <a:spcBef>
                          <a:spcPts val="0"/>
                        </a:spcBef>
                        <a:spcAft>
                          <a:spcPts val="0"/>
                        </a:spcAft>
                      </a:pPr>
                      <a:r>
                        <a:rPr lang="en-US" sz="1600" dirty="0">
                          <a:effectLst/>
                        </a:rPr>
                        <a:t> </a:t>
                      </a:r>
                      <a:endParaRPr lang="en-US" sz="1600" dirty="0">
                        <a:effectLst/>
                        <a:latin typeface="Arial"/>
                        <a:ea typeface="Times New Roman"/>
                      </a:endParaRPr>
                    </a:p>
                  </a:txBody>
                  <a:tcPr marL="78166" marR="78166" marT="0" marB="0">
                    <a:solidFill>
                      <a:schemeClr val="tx2"/>
                    </a:solidFill>
                  </a:tcPr>
                </a:tc>
                <a:tc>
                  <a:txBody>
                    <a:bodyPr/>
                    <a:lstStyle/>
                    <a:p>
                      <a:pPr marL="342900" marR="0" lvl="0" indent="-342900">
                        <a:spcBef>
                          <a:spcPts val="0"/>
                        </a:spcBef>
                        <a:spcAft>
                          <a:spcPts val="0"/>
                        </a:spcAft>
                        <a:buFont typeface="Symbol"/>
                        <a:buChar char=""/>
                        <a:tabLst>
                          <a:tab pos="228600" algn="l"/>
                        </a:tabLst>
                      </a:pPr>
                      <a:r>
                        <a:rPr lang="en-US" sz="1600" dirty="0">
                          <a:effectLst/>
                        </a:rPr>
                        <a:t>Outcome is able to guide the decision making process</a:t>
                      </a:r>
                    </a:p>
                    <a:p>
                      <a:pPr marL="342900" marR="0" lvl="0" indent="-342900">
                        <a:spcBef>
                          <a:spcPts val="0"/>
                        </a:spcBef>
                        <a:spcAft>
                          <a:spcPts val="0"/>
                        </a:spcAft>
                        <a:buFont typeface="Symbol"/>
                        <a:buChar char=""/>
                        <a:tabLst>
                          <a:tab pos="228600" algn="l"/>
                        </a:tabLst>
                      </a:pPr>
                      <a:r>
                        <a:rPr lang="en-US" sz="1600" dirty="0">
                          <a:effectLst/>
                        </a:rPr>
                        <a:t>Outcome is learning centered</a:t>
                      </a:r>
                    </a:p>
                    <a:p>
                      <a:pPr marL="0" marR="0">
                        <a:spcBef>
                          <a:spcPts val="0"/>
                        </a:spcBef>
                        <a:spcAft>
                          <a:spcPts val="0"/>
                        </a:spcAft>
                      </a:pPr>
                      <a:r>
                        <a:rPr lang="en-US" sz="1600" dirty="0">
                          <a:effectLst/>
                        </a:rPr>
                        <a:t> </a:t>
                      </a:r>
                    </a:p>
                    <a:p>
                      <a:pPr marL="0" marR="0">
                        <a:spcBef>
                          <a:spcPts val="0"/>
                        </a:spcBef>
                        <a:spcAft>
                          <a:spcPts val="0"/>
                        </a:spcAft>
                      </a:pPr>
                      <a:r>
                        <a:rPr lang="en-US" sz="1600" dirty="0">
                          <a:effectLst/>
                        </a:rPr>
                        <a:t> </a:t>
                      </a:r>
                      <a:endParaRPr lang="en-US" sz="1600" dirty="0">
                        <a:effectLst/>
                        <a:latin typeface="Arial"/>
                        <a:ea typeface="Times New Roman"/>
                      </a:endParaRPr>
                    </a:p>
                  </a:txBody>
                  <a:tcPr marL="78166" marR="78166" marT="0" marB="0">
                    <a:solidFill>
                      <a:schemeClr val="tx2"/>
                    </a:solidFill>
                  </a:tcPr>
                </a:tc>
              </a:tr>
            </a:tbl>
          </a:graphicData>
        </a:graphic>
      </p:graphicFrame>
      <p:graphicFrame>
        <p:nvGraphicFramePr>
          <p:cNvPr id="12" name="Content Placeholder 11"/>
          <p:cNvGraphicFramePr>
            <a:graphicFrameLocks noGrp="1"/>
          </p:cNvGraphicFramePr>
          <p:nvPr>
            <p:ph sz="half" idx="2"/>
            <p:extLst>
              <p:ext uri="{D42A27DB-BD31-4B8C-83A1-F6EECF244321}">
                <p14:modId xmlns:p14="http://schemas.microsoft.com/office/powerpoint/2010/main" val="3539433481"/>
              </p:ext>
            </p:extLst>
          </p:nvPr>
        </p:nvGraphicFramePr>
        <p:xfrm>
          <a:off x="4800600" y="1295400"/>
          <a:ext cx="4343400" cy="5486400"/>
        </p:xfrm>
        <a:graphic>
          <a:graphicData uri="http://schemas.openxmlformats.org/drawingml/2006/table">
            <a:tbl>
              <a:tblPr firstRow="1" firstCol="1" lastRow="1" lastCol="1" bandRow="1" bandCol="1">
                <a:tableStyleId>{5C22544A-7EE6-4342-B048-85BDC9FD1C3A}</a:tableStyleId>
              </a:tblPr>
              <a:tblGrid>
                <a:gridCol w="1419959"/>
                <a:gridCol w="2923441"/>
              </a:tblGrid>
              <a:tr h="2478199">
                <a:tc>
                  <a:txBody>
                    <a:bodyPr/>
                    <a:lstStyle/>
                    <a:p>
                      <a:pPr marL="0" marR="0">
                        <a:spcBef>
                          <a:spcPts val="0"/>
                        </a:spcBef>
                        <a:spcAft>
                          <a:spcPts val="0"/>
                        </a:spcAft>
                      </a:pPr>
                      <a:r>
                        <a:rPr lang="en-US" sz="1600" dirty="0">
                          <a:effectLst/>
                        </a:rPr>
                        <a:t>Clarity</a:t>
                      </a:r>
                      <a:endParaRPr lang="en-US" sz="1600" dirty="0">
                        <a:effectLst/>
                        <a:latin typeface="Arial"/>
                        <a:ea typeface="Times New Roman"/>
                      </a:endParaRPr>
                    </a:p>
                  </a:txBody>
                  <a:tcPr marL="68580" marR="68580" marT="0" marB="0">
                    <a:solidFill>
                      <a:schemeClr val="tx2"/>
                    </a:solidFill>
                  </a:tcPr>
                </a:tc>
                <a:tc>
                  <a:txBody>
                    <a:bodyPr/>
                    <a:lstStyle/>
                    <a:p>
                      <a:pPr marL="342900" marR="0" lvl="0" indent="-342900">
                        <a:spcBef>
                          <a:spcPts val="0"/>
                        </a:spcBef>
                        <a:spcAft>
                          <a:spcPts val="0"/>
                        </a:spcAft>
                        <a:buFont typeface="Symbol"/>
                        <a:buChar char=""/>
                        <a:tabLst>
                          <a:tab pos="228600" algn="l"/>
                        </a:tabLst>
                      </a:pPr>
                      <a:r>
                        <a:rPr lang="en-US" sz="1600" dirty="0">
                          <a:effectLst/>
                        </a:rPr>
                        <a:t>Outcome is specific and is a detailed action statement</a:t>
                      </a:r>
                    </a:p>
                    <a:p>
                      <a:pPr marL="342900" marR="0" lvl="0" indent="-342900">
                        <a:spcBef>
                          <a:spcPts val="0"/>
                        </a:spcBef>
                        <a:spcAft>
                          <a:spcPts val="0"/>
                        </a:spcAft>
                        <a:buFont typeface="Symbol"/>
                        <a:buChar char=""/>
                        <a:tabLst>
                          <a:tab pos="228600" algn="l"/>
                        </a:tabLst>
                      </a:pPr>
                      <a:r>
                        <a:rPr lang="en-US" sz="1600" dirty="0">
                          <a:effectLst/>
                        </a:rPr>
                        <a:t>Outcome is congruent with the unit’s mission and goals</a:t>
                      </a:r>
                    </a:p>
                    <a:p>
                      <a:pPr marL="342900" marR="0" lvl="0" indent="-342900">
                        <a:spcBef>
                          <a:spcPts val="0"/>
                        </a:spcBef>
                        <a:spcAft>
                          <a:spcPts val="0"/>
                        </a:spcAft>
                        <a:buFont typeface="Symbol"/>
                        <a:buChar char=""/>
                        <a:tabLst>
                          <a:tab pos="228600" algn="l"/>
                        </a:tabLst>
                      </a:pPr>
                      <a:r>
                        <a:rPr lang="en-US" sz="1600" dirty="0">
                          <a:effectLst/>
                        </a:rPr>
                        <a:t>Outcome is written as such and not confused with a goal, action step, etc.</a:t>
                      </a:r>
                      <a:endParaRPr lang="en-US" sz="1600" dirty="0">
                        <a:effectLst/>
                        <a:latin typeface="Arial"/>
                        <a:ea typeface="Times New Roman"/>
                      </a:endParaRPr>
                    </a:p>
                  </a:txBody>
                  <a:tcPr marL="68580" marR="68580" marT="0" marB="0">
                    <a:solidFill>
                      <a:schemeClr val="tx2"/>
                    </a:solidFill>
                  </a:tcPr>
                </a:tc>
              </a:tr>
              <a:tr h="1571405">
                <a:tc>
                  <a:txBody>
                    <a:bodyPr/>
                    <a:lstStyle/>
                    <a:p>
                      <a:pPr marL="0" marR="0">
                        <a:spcBef>
                          <a:spcPts val="0"/>
                        </a:spcBef>
                        <a:spcAft>
                          <a:spcPts val="0"/>
                        </a:spcAft>
                      </a:pPr>
                      <a:r>
                        <a:rPr lang="en-US" sz="1600" dirty="0">
                          <a:effectLst/>
                        </a:rPr>
                        <a:t>Measurable</a:t>
                      </a:r>
                      <a:endParaRPr lang="en-US" sz="1600" dirty="0">
                        <a:effectLst/>
                        <a:latin typeface="Arial"/>
                        <a:ea typeface="Times New Roman"/>
                      </a:endParaRPr>
                    </a:p>
                  </a:txBody>
                  <a:tcPr marL="68580" marR="68580" marT="0" marB="0">
                    <a:solidFill>
                      <a:schemeClr val="tx2"/>
                    </a:solidFill>
                  </a:tcPr>
                </a:tc>
                <a:tc>
                  <a:txBody>
                    <a:bodyPr/>
                    <a:lstStyle/>
                    <a:p>
                      <a:pPr marL="342900" marR="0" lvl="0" indent="-342900">
                        <a:spcBef>
                          <a:spcPts val="0"/>
                        </a:spcBef>
                        <a:spcAft>
                          <a:spcPts val="0"/>
                        </a:spcAft>
                        <a:buFont typeface="Symbol"/>
                        <a:buChar char=""/>
                        <a:tabLst>
                          <a:tab pos="228600" algn="l"/>
                        </a:tabLst>
                      </a:pPr>
                      <a:r>
                        <a:rPr lang="en-US" sz="1600" dirty="0">
                          <a:effectLst/>
                        </a:rPr>
                        <a:t>Outcome is able to provide evidence of the operational benefits</a:t>
                      </a:r>
                    </a:p>
                    <a:p>
                      <a:pPr marL="342900" marR="0" lvl="0" indent="-342900">
                        <a:spcBef>
                          <a:spcPts val="0"/>
                        </a:spcBef>
                        <a:spcAft>
                          <a:spcPts val="0"/>
                        </a:spcAft>
                        <a:buFont typeface="Symbol"/>
                        <a:buChar char=""/>
                        <a:tabLst>
                          <a:tab pos="228600" algn="l"/>
                        </a:tabLst>
                      </a:pPr>
                      <a:r>
                        <a:rPr lang="en-US" sz="1600" dirty="0">
                          <a:effectLst/>
                        </a:rPr>
                        <a:t>Outcome is observable</a:t>
                      </a:r>
                    </a:p>
                    <a:p>
                      <a:pPr marL="0" marR="0">
                        <a:spcBef>
                          <a:spcPts val="0"/>
                        </a:spcBef>
                        <a:spcAft>
                          <a:spcPts val="0"/>
                        </a:spcAft>
                      </a:pPr>
                      <a:r>
                        <a:rPr lang="en-US" sz="1600" dirty="0">
                          <a:effectLst/>
                        </a:rPr>
                        <a:t> </a:t>
                      </a:r>
                      <a:endParaRPr lang="en-US" sz="1600" dirty="0">
                        <a:effectLst/>
                        <a:latin typeface="Arial"/>
                        <a:ea typeface="Times New Roman"/>
                      </a:endParaRPr>
                    </a:p>
                  </a:txBody>
                  <a:tcPr marL="68580" marR="68580" marT="0" marB="0">
                    <a:solidFill>
                      <a:schemeClr val="tx2"/>
                    </a:solidFill>
                  </a:tcPr>
                </a:tc>
              </a:tr>
              <a:tr h="1436796">
                <a:tc>
                  <a:txBody>
                    <a:bodyPr/>
                    <a:lstStyle/>
                    <a:p>
                      <a:pPr marL="0" marR="0">
                        <a:spcBef>
                          <a:spcPts val="0"/>
                        </a:spcBef>
                        <a:spcAft>
                          <a:spcPts val="0"/>
                        </a:spcAft>
                      </a:pPr>
                      <a:r>
                        <a:rPr lang="en-US" sz="1600" dirty="0">
                          <a:effectLst/>
                        </a:rPr>
                        <a:t>Useful</a:t>
                      </a:r>
                      <a:r>
                        <a:rPr lang="en-US" sz="1600" dirty="0" smtClean="0">
                          <a:effectLst/>
                        </a:rPr>
                        <a:t>/</a:t>
                      </a:r>
                    </a:p>
                    <a:p>
                      <a:pPr marL="0" marR="0">
                        <a:spcBef>
                          <a:spcPts val="0"/>
                        </a:spcBef>
                        <a:spcAft>
                          <a:spcPts val="0"/>
                        </a:spcAft>
                      </a:pPr>
                      <a:r>
                        <a:rPr lang="en-US" sz="1600" dirty="0" smtClean="0">
                          <a:effectLst/>
                        </a:rPr>
                        <a:t>Meaningful</a:t>
                      </a:r>
                      <a:endParaRPr lang="en-US" sz="1600" dirty="0">
                        <a:effectLst/>
                      </a:endParaRPr>
                    </a:p>
                    <a:p>
                      <a:pPr marL="0" marR="0">
                        <a:spcBef>
                          <a:spcPts val="0"/>
                        </a:spcBef>
                        <a:spcAft>
                          <a:spcPts val="0"/>
                        </a:spcAft>
                      </a:pPr>
                      <a:r>
                        <a:rPr lang="en-US" sz="1600" dirty="0">
                          <a:effectLst/>
                        </a:rPr>
                        <a:t> </a:t>
                      </a:r>
                      <a:endParaRPr lang="en-US" sz="1600" dirty="0">
                        <a:effectLst/>
                        <a:latin typeface="Arial"/>
                        <a:ea typeface="Times New Roman"/>
                      </a:endParaRPr>
                    </a:p>
                  </a:txBody>
                  <a:tcPr marL="68580" marR="68580" marT="0" marB="0">
                    <a:solidFill>
                      <a:schemeClr val="tx2"/>
                    </a:solidFill>
                  </a:tcPr>
                </a:tc>
                <a:tc>
                  <a:txBody>
                    <a:bodyPr/>
                    <a:lstStyle/>
                    <a:p>
                      <a:pPr marL="342900" marR="0" lvl="0" indent="-342900">
                        <a:spcBef>
                          <a:spcPts val="0"/>
                        </a:spcBef>
                        <a:spcAft>
                          <a:spcPts val="0"/>
                        </a:spcAft>
                        <a:buFont typeface="Symbol"/>
                        <a:buChar char=""/>
                        <a:tabLst>
                          <a:tab pos="228600" algn="l"/>
                        </a:tabLst>
                      </a:pPr>
                      <a:r>
                        <a:rPr lang="en-US" sz="1600" dirty="0">
                          <a:effectLst/>
                        </a:rPr>
                        <a:t>Outcome is able to guide the decision making process</a:t>
                      </a:r>
                    </a:p>
                    <a:p>
                      <a:pPr marL="342900" marR="0" lvl="0" indent="-342900">
                        <a:spcBef>
                          <a:spcPts val="0"/>
                        </a:spcBef>
                        <a:spcAft>
                          <a:spcPts val="0"/>
                        </a:spcAft>
                        <a:buFont typeface="Symbol"/>
                        <a:buChar char=""/>
                        <a:tabLst>
                          <a:tab pos="228600" algn="l"/>
                        </a:tabLst>
                      </a:pPr>
                      <a:r>
                        <a:rPr lang="en-US" sz="1600" dirty="0">
                          <a:effectLst/>
                        </a:rPr>
                        <a:t>Outcome is operationally centered</a:t>
                      </a:r>
                      <a:endParaRPr lang="en-US" sz="1600" dirty="0">
                        <a:effectLst/>
                        <a:latin typeface="Arial"/>
                        <a:ea typeface="Times New Roman"/>
                      </a:endParaRPr>
                    </a:p>
                  </a:txBody>
                  <a:tcPr marL="68580" marR="68580" marT="0" marB="0">
                    <a:solidFill>
                      <a:schemeClr val="tx2"/>
                    </a:solidFill>
                  </a:tcPr>
                </a:tc>
              </a:tr>
            </a:tbl>
          </a:graphicData>
        </a:graphic>
      </p:graphicFrame>
      <p:sp>
        <p:nvSpPr>
          <p:cNvPr id="13" name="TextBox 12"/>
          <p:cNvSpPr txBox="1"/>
          <p:nvPr/>
        </p:nvSpPr>
        <p:spPr>
          <a:xfrm>
            <a:off x="914400" y="838201"/>
            <a:ext cx="2819400" cy="369332"/>
          </a:xfrm>
          <a:prstGeom prst="rect">
            <a:avLst/>
          </a:prstGeom>
          <a:noFill/>
        </p:spPr>
        <p:txBody>
          <a:bodyPr wrap="square" rtlCol="0">
            <a:spAutoFit/>
          </a:bodyPr>
          <a:lstStyle/>
          <a:p>
            <a:pPr algn="ctr"/>
            <a:r>
              <a:rPr lang="en-US" dirty="0" smtClean="0"/>
              <a:t>Learning Outcomes</a:t>
            </a:r>
            <a:endParaRPr lang="en-US" dirty="0"/>
          </a:p>
        </p:txBody>
      </p:sp>
      <p:sp>
        <p:nvSpPr>
          <p:cNvPr id="14" name="TextBox 13"/>
          <p:cNvSpPr txBox="1"/>
          <p:nvPr/>
        </p:nvSpPr>
        <p:spPr>
          <a:xfrm>
            <a:off x="5181600" y="838200"/>
            <a:ext cx="3657600" cy="369333"/>
          </a:xfrm>
          <a:prstGeom prst="rect">
            <a:avLst/>
          </a:prstGeom>
          <a:noFill/>
        </p:spPr>
        <p:txBody>
          <a:bodyPr wrap="square" rtlCol="0">
            <a:spAutoFit/>
          </a:bodyPr>
          <a:lstStyle/>
          <a:p>
            <a:pPr algn="ctr"/>
            <a:r>
              <a:rPr lang="en-US" dirty="0" smtClean="0"/>
              <a:t>Program Outcomes</a:t>
            </a:r>
            <a:endParaRPr lang="en-US" dirty="0"/>
          </a:p>
        </p:txBody>
      </p:sp>
    </p:spTree>
    <p:extLst>
      <p:ext uri="{BB962C8B-B14F-4D97-AF65-F5344CB8AC3E}">
        <p14:creationId xmlns:p14="http://schemas.microsoft.com/office/powerpoint/2010/main" val="42265845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algn="ctr"/>
            <a:r>
              <a:rPr lang="en-US" b="1" dirty="0" smtClean="0">
                <a:latin typeface="Georgia" panose="02040502050405020303" pitchFamily="18" charset="0"/>
              </a:rPr>
              <a:t>Student Learning Outcome Template</a:t>
            </a:r>
            <a:endParaRPr lang="en-US" b="1" dirty="0">
              <a:latin typeface="Georgia" panose="02040502050405020303" pitchFamily="18" charset="0"/>
            </a:endParaRPr>
          </a:p>
        </p:txBody>
      </p:sp>
      <p:sp>
        <p:nvSpPr>
          <p:cNvPr id="8" name="TextBox 7"/>
          <p:cNvSpPr txBox="1"/>
          <p:nvPr/>
        </p:nvSpPr>
        <p:spPr>
          <a:xfrm>
            <a:off x="285466" y="1981200"/>
            <a:ext cx="8610600" cy="3416320"/>
          </a:xfrm>
          <a:prstGeom prst="rect">
            <a:avLst/>
          </a:prstGeom>
          <a:noFill/>
        </p:spPr>
        <p:txBody>
          <a:bodyPr wrap="square" rtlCol="0">
            <a:spAutoFit/>
          </a:bodyPr>
          <a:lstStyle/>
          <a:p>
            <a:r>
              <a:rPr lang="en-US" sz="3600" dirty="0">
                <a:latin typeface="Georgia" panose="02040502050405020303" pitchFamily="18" charset="0"/>
              </a:rPr>
              <a:t>As a result of students participating in </a:t>
            </a:r>
            <a:r>
              <a:rPr lang="en-US" sz="3600" dirty="0" smtClean="0">
                <a:latin typeface="Georgia" panose="02040502050405020303" pitchFamily="18" charset="0"/>
              </a:rPr>
              <a:t>____________________________, provided by the Office of _____________,</a:t>
            </a:r>
          </a:p>
          <a:p>
            <a:r>
              <a:rPr lang="en-US" sz="3600" dirty="0" smtClean="0">
                <a:latin typeface="Georgia" panose="02040502050405020303" pitchFamily="18" charset="0"/>
              </a:rPr>
              <a:t>they </a:t>
            </a:r>
            <a:r>
              <a:rPr lang="en-US" sz="3600" dirty="0">
                <a:latin typeface="Georgia" panose="02040502050405020303" pitchFamily="18" charset="0"/>
              </a:rPr>
              <a:t>will be able to </a:t>
            </a:r>
            <a:r>
              <a:rPr lang="en-US" sz="3600" dirty="0" smtClean="0">
                <a:latin typeface="Georgia" panose="02040502050405020303" pitchFamily="18" charset="0"/>
              </a:rPr>
              <a:t>[insert action verb] ____________________________.</a:t>
            </a:r>
            <a:endParaRPr lang="en-US" sz="3600" dirty="0">
              <a:latin typeface="Georgia" panose="02040502050405020303" pitchFamily="18" charset="0"/>
            </a:endParaRPr>
          </a:p>
        </p:txBody>
      </p:sp>
    </p:spTree>
    <p:extLst>
      <p:ext uri="{BB962C8B-B14F-4D97-AF65-F5344CB8AC3E}">
        <p14:creationId xmlns:p14="http://schemas.microsoft.com/office/powerpoint/2010/main" val="23215428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latin typeface="Georgia" panose="02040502050405020303" pitchFamily="18" charset="0"/>
              </a:rPr>
              <a:t>Department Breakout Session</a:t>
            </a:r>
            <a:endParaRPr lang="en-US" b="1" dirty="0">
              <a:latin typeface="Georgia" panose="02040502050405020303" pitchFamily="18" charset="0"/>
            </a:endParaRPr>
          </a:p>
        </p:txBody>
      </p:sp>
      <p:sp>
        <p:nvSpPr>
          <p:cNvPr id="5" name="Content Placeholder 4"/>
          <p:cNvSpPr>
            <a:spLocks noGrp="1"/>
          </p:cNvSpPr>
          <p:nvPr>
            <p:ph idx="1"/>
          </p:nvPr>
        </p:nvSpPr>
        <p:spPr/>
        <p:txBody>
          <a:bodyPr>
            <a:normAutofit/>
          </a:bodyPr>
          <a:lstStyle/>
          <a:p>
            <a:pPr marL="0" lvl="1" indent="0">
              <a:buNone/>
            </a:pPr>
            <a:r>
              <a:rPr lang="en-US" altLang="en-US" kern="0" dirty="0" smtClean="0">
                <a:latin typeface="Georgia" panose="02040502050405020303" pitchFamily="18" charset="0"/>
              </a:rPr>
              <a:t>Part 2 - Developing Outcomes:</a:t>
            </a:r>
            <a:endParaRPr lang="en-US" altLang="en-US" kern="0" dirty="0" smtClean="0">
              <a:solidFill>
                <a:schemeClr val="bg2">
                  <a:lumMod val="50000"/>
                </a:schemeClr>
              </a:solidFill>
              <a:latin typeface="Georgia" panose="02040502050405020303" pitchFamily="18" charset="0"/>
            </a:endParaRPr>
          </a:p>
          <a:p>
            <a:pPr marL="182880" lvl="1"/>
            <a:r>
              <a:rPr lang="en-US" altLang="en-US" kern="0" dirty="0" smtClean="0">
                <a:latin typeface="Georgia" panose="02040502050405020303" pitchFamily="18" charset="0"/>
              </a:rPr>
              <a:t>What </a:t>
            </a:r>
            <a:r>
              <a:rPr lang="en-US" altLang="en-US" kern="0" dirty="0">
                <a:latin typeface="Georgia" panose="02040502050405020303" pitchFamily="18" charset="0"/>
              </a:rPr>
              <a:t>do I want students to be able to do/know as a result of my program?</a:t>
            </a:r>
          </a:p>
          <a:p>
            <a:pPr marL="1275588" lvl="2" indent="-342900">
              <a:buFont typeface="Wingdings" panose="05000000000000000000" pitchFamily="2" charset="2"/>
              <a:buChar char="q"/>
            </a:pPr>
            <a:r>
              <a:rPr lang="en-US" altLang="en-US" sz="1600" kern="0" dirty="0">
                <a:latin typeface="Georgia" panose="02040502050405020303" pitchFamily="18" charset="0"/>
              </a:rPr>
              <a:t>Resources:</a:t>
            </a:r>
          </a:p>
          <a:p>
            <a:pPr marL="1549908" lvl="3" indent="-342900">
              <a:buFont typeface="Courier New" panose="02070309020205020404" pitchFamily="49" charset="0"/>
              <a:buChar char="o"/>
            </a:pPr>
            <a:r>
              <a:rPr lang="en-US" altLang="en-US" kern="0" dirty="0" smtClean="0">
                <a:latin typeface="Georgia" panose="02040502050405020303" pitchFamily="18" charset="0"/>
              </a:rPr>
              <a:t>Writing Learning Outcomes Worksheet</a:t>
            </a:r>
          </a:p>
          <a:p>
            <a:pPr marL="1549908" lvl="3" indent="-342900">
              <a:buFont typeface="Courier New" panose="02070309020205020404" pitchFamily="49" charset="0"/>
              <a:buChar char="o"/>
            </a:pPr>
            <a:r>
              <a:rPr lang="en-US" altLang="en-US" kern="0" dirty="0" smtClean="0">
                <a:latin typeface="Georgia" panose="02040502050405020303" pitchFamily="18" charset="0"/>
              </a:rPr>
              <a:t>Key Functions Document</a:t>
            </a:r>
          </a:p>
          <a:p>
            <a:pPr marL="1549908" lvl="3" indent="-342900">
              <a:buFont typeface="Courier New" panose="02070309020205020404" pitchFamily="49" charset="0"/>
              <a:buChar char="o"/>
            </a:pPr>
            <a:r>
              <a:rPr lang="en-US" altLang="en-US" kern="0" dirty="0" smtClean="0">
                <a:latin typeface="Georgia" panose="02040502050405020303" pitchFamily="18" charset="0"/>
              </a:rPr>
              <a:t>Presentation slides</a:t>
            </a:r>
          </a:p>
          <a:p>
            <a:pPr marL="1549908" lvl="3" indent="-342900">
              <a:buFont typeface="Courier New" panose="02070309020205020404" pitchFamily="49" charset="0"/>
              <a:buChar char="o"/>
            </a:pPr>
            <a:r>
              <a:rPr lang="en-US" altLang="en-US" kern="0" dirty="0" smtClean="0">
                <a:latin typeface="Georgia" panose="02040502050405020303" pitchFamily="18" charset="0"/>
              </a:rPr>
              <a:t>Effectiveness Report Rubric</a:t>
            </a:r>
          </a:p>
          <a:p>
            <a:pPr marL="1549908" lvl="3" indent="-342900">
              <a:buFont typeface="Courier New" panose="02070309020205020404" pitchFamily="49" charset="0"/>
              <a:buChar char="o"/>
            </a:pPr>
            <a:r>
              <a:rPr lang="en-US" altLang="en-US" kern="0" dirty="0" smtClean="0">
                <a:latin typeface="Georgia" panose="02040502050405020303" pitchFamily="18" charset="0"/>
              </a:rPr>
              <a:t>Outcome Form </a:t>
            </a:r>
          </a:p>
          <a:p>
            <a:pPr marL="1549908" lvl="3" indent="-342900">
              <a:buFont typeface="Courier New" panose="02070309020205020404" pitchFamily="49" charset="0"/>
              <a:buChar char="o"/>
            </a:pPr>
            <a:endParaRPr lang="en-US" altLang="en-US" kern="0" dirty="0">
              <a:latin typeface="Georgia" panose="02040502050405020303" pitchFamily="18" charset="0"/>
            </a:endParaRPr>
          </a:p>
          <a:p>
            <a:pPr lvl="1"/>
            <a:endParaRPr lang="en-US" dirty="0"/>
          </a:p>
        </p:txBody>
      </p:sp>
    </p:spTree>
    <p:extLst>
      <p:ext uri="{BB962C8B-B14F-4D97-AF65-F5344CB8AC3E}">
        <p14:creationId xmlns:p14="http://schemas.microsoft.com/office/powerpoint/2010/main" val="19747340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Georgia" panose="02040502050405020303" pitchFamily="18" charset="0"/>
              </a:rPr>
              <a:t>Overview of outcome writing	</a:t>
            </a:r>
            <a:endParaRPr lang="en-US" dirty="0">
              <a:latin typeface="Georgia" panose="02040502050405020303" pitchFamily="18" charset="0"/>
            </a:endParaRPr>
          </a:p>
        </p:txBody>
      </p:sp>
      <p:sp>
        <p:nvSpPr>
          <p:cNvPr id="5" name="Text Placeholder 4"/>
          <p:cNvSpPr>
            <a:spLocks noGrp="1"/>
          </p:cNvSpPr>
          <p:nvPr>
            <p:ph type="body" idx="1"/>
          </p:nvPr>
        </p:nvSpPr>
        <p:spPr/>
        <p:txBody>
          <a:bodyPr/>
          <a:lstStyle/>
          <a:p>
            <a:r>
              <a:rPr lang="en-US" dirty="0" smtClean="0">
                <a:latin typeface="Georgia" panose="02040502050405020303" pitchFamily="18" charset="0"/>
              </a:rPr>
              <a:t>Part 3 – Methods and Action Steps</a:t>
            </a:r>
            <a:endParaRPr lang="en-US" dirty="0">
              <a:latin typeface="Georgia" panose="02040502050405020303" pitchFamily="18" charset="0"/>
            </a:endParaRPr>
          </a:p>
        </p:txBody>
      </p:sp>
    </p:spTree>
    <p:extLst>
      <p:ext uri="{BB962C8B-B14F-4D97-AF65-F5344CB8AC3E}">
        <p14:creationId xmlns:p14="http://schemas.microsoft.com/office/powerpoint/2010/main" val="19801184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a:xfrm>
            <a:off x="304800" y="304800"/>
            <a:ext cx="8534400" cy="758952"/>
          </a:xfrm>
        </p:spPr>
        <p:txBody>
          <a:bodyPr>
            <a:noAutofit/>
          </a:bodyPr>
          <a:lstStyle/>
          <a:p>
            <a:pPr algn="ctr" eaLnBrk="1" hangingPunct="1"/>
            <a:r>
              <a:rPr lang="en-US" sz="4800" b="1" dirty="0" smtClean="0">
                <a:latin typeface="Georgia" panose="02040502050405020303" pitchFamily="18" charset="0"/>
              </a:rPr>
              <a:t>Direct Measures</a:t>
            </a:r>
          </a:p>
        </p:txBody>
      </p:sp>
      <p:sp>
        <p:nvSpPr>
          <p:cNvPr id="29699" name="Content Placeholder 1"/>
          <p:cNvSpPr>
            <a:spLocks noGrp="1"/>
          </p:cNvSpPr>
          <p:nvPr>
            <p:ph idx="1"/>
          </p:nvPr>
        </p:nvSpPr>
        <p:spPr>
          <a:xfrm>
            <a:off x="152400" y="1191398"/>
            <a:ext cx="8839200" cy="5486400"/>
          </a:xfrm>
        </p:spPr>
        <p:txBody>
          <a:bodyPr>
            <a:normAutofit lnSpcReduction="10000"/>
          </a:bodyPr>
          <a:lstStyle/>
          <a:p>
            <a:pPr marL="365125" indent="-255588"/>
            <a:r>
              <a:rPr lang="en-US" sz="2000" dirty="0" smtClean="0">
                <a:latin typeface="Georgia" panose="02040502050405020303" pitchFamily="18" charset="0"/>
              </a:rPr>
              <a:t>Direct Methods - Methods </a:t>
            </a:r>
            <a:r>
              <a:rPr lang="en-US" sz="2000" dirty="0">
                <a:latin typeface="Georgia" panose="02040502050405020303" pitchFamily="18" charset="0"/>
              </a:rPr>
              <a:t>of collecting information that require the students or other stakeholders to display their knowledge and skills (Palomba &amp; </a:t>
            </a:r>
            <a:r>
              <a:rPr lang="en-US" sz="2000" dirty="0" smtClean="0">
                <a:latin typeface="Georgia" panose="02040502050405020303" pitchFamily="18" charset="0"/>
              </a:rPr>
              <a:t>Banta)</a:t>
            </a:r>
          </a:p>
          <a:p>
            <a:pPr marL="365125" indent="-255588"/>
            <a:endParaRPr lang="en-US" sz="2000" dirty="0" smtClean="0">
              <a:latin typeface="Georgia" panose="02040502050405020303" pitchFamily="18" charset="0"/>
            </a:endParaRPr>
          </a:p>
          <a:p>
            <a:pPr marL="365125" indent="-255588" eaLnBrk="1" hangingPunct="1"/>
            <a:r>
              <a:rPr lang="en-US" sz="2000" u="sng" dirty="0" smtClean="0">
                <a:latin typeface="Georgia" panose="02040502050405020303" pitchFamily="18" charset="0"/>
              </a:rPr>
              <a:t>Benefits of direct measures of student learning</a:t>
            </a:r>
          </a:p>
          <a:p>
            <a:pPr marL="620713" lvl="1" indent="-228600" eaLnBrk="1" hangingPunct="1"/>
            <a:r>
              <a:rPr lang="en-US" sz="2000" dirty="0" smtClean="0">
                <a:latin typeface="Georgia" panose="02040502050405020303" pitchFamily="18" charset="0"/>
              </a:rPr>
              <a:t>Provides staff, faculty, and administrators more confidence in the measures and their results because it is the academic standard</a:t>
            </a:r>
          </a:p>
          <a:p>
            <a:pPr marL="620713" lvl="1" indent="-228600" eaLnBrk="1" hangingPunct="1"/>
            <a:r>
              <a:rPr lang="en-US" sz="2000" dirty="0" smtClean="0">
                <a:latin typeface="Georgia" panose="02040502050405020303" pitchFamily="18" charset="0"/>
              </a:rPr>
              <a:t>Helps with accreditors who are looking for student learning in the co-curricular and measures of same</a:t>
            </a:r>
          </a:p>
          <a:p>
            <a:pPr marL="620713" lvl="1" indent="-228600" eaLnBrk="1" hangingPunct="1"/>
            <a:endParaRPr lang="en-US" sz="2000" dirty="0" smtClean="0">
              <a:latin typeface="Georgia" panose="02040502050405020303" pitchFamily="18" charset="0"/>
            </a:endParaRPr>
          </a:p>
          <a:p>
            <a:pPr marL="365125" indent="-255588" eaLnBrk="1" hangingPunct="1"/>
            <a:r>
              <a:rPr lang="en-US" sz="2000" u="sng" dirty="0" smtClean="0">
                <a:latin typeface="Georgia" panose="02040502050405020303" pitchFamily="18" charset="0"/>
              </a:rPr>
              <a:t>Challenges</a:t>
            </a:r>
          </a:p>
          <a:p>
            <a:pPr marL="620713" lvl="1" indent="-228600" eaLnBrk="1" hangingPunct="1"/>
            <a:r>
              <a:rPr lang="en-US" sz="2000" dirty="0" smtClean="0">
                <a:latin typeface="Georgia" panose="02040502050405020303" pitchFamily="18" charset="0"/>
              </a:rPr>
              <a:t>Time and expertise needed to develop</a:t>
            </a:r>
          </a:p>
          <a:p>
            <a:pPr marL="620713" lvl="1" indent="-228600" eaLnBrk="1" hangingPunct="1"/>
            <a:r>
              <a:rPr lang="en-US" sz="2000" dirty="0" smtClean="0">
                <a:latin typeface="Georgia" panose="02040502050405020303" pitchFamily="18" charset="0"/>
              </a:rPr>
              <a:t>Assessing the “fuzzies” – attitudes and values</a:t>
            </a:r>
          </a:p>
          <a:p>
            <a:pPr marL="620713" lvl="1" indent="-228600" eaLnBrk="1" hangingPunct="1"/>
            <a:r>
              <a:rPr lang="en-US" sz="2000" dirty="0" smtClean="0">
                <a:latin typeface="Georgia" panose="02040502050405020303" pitchFamily="18" charset="0"/>
              </a:rPr>
              <a:t>Small “n’s” and the validity of the studies</a:t>
            </a:r>
          </a:p>
          <a:p>
            <a:pPr marL="392113" lvl="1" indent="0" eaLnBrk="1" hangingPunct="1">
              <a:buNone/>
            </a:pPr>
            <a:endParaRPr lang="en-US" sz="2000" dirty="0" smtClean="0">
              <a:latin typeface="Georgia" panose="02040502050405020303" pitchFamily="18" charset="0"/>
            </a:endParaRPr>
          </a:p>
          <a:p>
            <a:pPr marL="365125" indent="-255588" eaLnBrk="1" hangingPunct="1"/>
            <a:r>
              <a:rPr lang="en-US" sz="2000" u="sng" dirty="0" smtClean="0">
                <a:latin typeface="Georgia" panose="02040502050405020303" pitchFamily="18" charset="0"/>
              </a:rPr>
              <a:t>Bottom line</a:t>
            </a:r>
          </a:p>
          <a:p>
            <a:pPr marL="620713" lvl="1" indent="-228600" eaLnBrk="1" hangingPunct="1"/>
            <a:r>
              <a:rPr lang="en-US" sz="2000" dirty="0" smtClean="0">
                <a:latin typeface="Georgia" panose="02040502050405020303" pitchFamily="18" charset="0"/>
              </a:rPr>
              <a:t>Use multiple indirect measures to offset the lack of direct measures</a:t>
            </a:r>
          </a:p>
          <a:p>
            <a:pPr marL="620713" lvl="1" indent="-228600" eaLnBrk="1" hangingPunct="1"/>
            <a:endParaRPr lang="en-US" sz="2000" dirty="0" smtClean="0"/>
          </a:p>
          <a:p>
            <a:pPr marL="620713" lvl="1" indent="-228600" eaLnBrk="1" hangingPunct="1"/>
            <a:endParaRPr lang="en-US" dirty="0" smtClean="0"/>
          </a:p>
        </p:txBody>
      </p:sp>
      <p:sp>
        <p:nvSpPr>
          <p:cNvPr id="4" name="TextBox 3"/>
          <p:cNvSpPr txBox="1"/>
          <p:nvPr/>
        </p:nvSpPr>
        <p:spPr>
          <a:xfrm>
            <a:off x="7467600" y="6581001"/>
            <a:ext cx="1981200" cy="276999"/>
          </a:xfrm>
          <a:prstGeom prst="rect">
            <a:avLst/>
          </a:prstGeom>
          <a:noFill/>
        </p:spPr>
        <p:txBody>
          <a:bodyPr wrap="square" rtlCol="0">
            <a:spAutoFit/>
          </a:bodyPr>
          <a:lstStyle/>
          <a:p>
            <a:r>
              <a:rPr lang="en-US" sz="1200" dirty="0" smtClean="0">
                <a:solidFill>
                  <a:schemeClr val="accent2"/>
                </a:solidFill>
              </a:rPr>
              <a:t>Osters, (2013)</a:t>
            </a:r>
            <a:endParaRPr lang="en-US" sz="1200" dirty="0">
              <a:solidFill>
                <a:schemeClr val="accent2"/>
              </a:solidFill>
            </a:endParaRPr>
          </a:p>
        </p:txBody>
      </p:sp>
    </p:spTree>
    <p:extLst>
      <p:ext uri="{BB962C8B-B14F-4D97-AF65-F5344CB8AC3E}">
        <p14:creationId xmlns:p14="http://schemas.microsoft.com/office/powerpoint/2010/main" val="3588329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34400" cy="758952"/>
          </a:xfrm>
        </p:spPr>
        <p:txBody>
          <a:bodyPr>
            <a:normAutofit fontScale="90000"/>
          </a:bodyPr>
          <a:lstStyle/>
          <a:p>
            <a:pPr algn="ctr"/>
            <a:r>
              <a:rPr lang="en-US" sz="5300" b="1" dirty="0" smtClean="0">
                <a:latin typeface="Georgia" panose="02040502050405020303" pitchFamily="18" charset="0"/>
              </a:rPr>
              <a:t>Indirect</a:t>
            </a:r>
            <a:r>
              <a:rPr lang="en-US" b="1" dirty="0" smtClean="0">
                <a:latin typeface="Georgia" panose="02040502050405020303" pitchFamily="18" charset="0"/>
              </a:rPr>
              <a:t> </a:t>
            </a:r>
            <a:r>
              <a:rPr lang="en-US" sz="5300" b="1" dirty="0" smtClean="0">
                <a:latin typeface="Georgia" panose="02040502050405020303" pitchFamily="18" charset="0"/>
              </a:rPr>
              <a:t>Measures</a:t>
            </a:r>
            <a:endParaRPr lang="en-US" sz="5300" b="1" dirty="0">
              <a:latin typeface="Georgia" panose="02040502050405020303" pitchFamily="18" charset="0"/>
            </a:endParaRPr>
          </a:p>
        </p:txBody>
      </p:sp>
      <p:sp>
        <p:nvSpPr>
          <p:cNvPr id="3" name="Content Placeholder 2"/>
          <p:cNvSpPr>
            <a:spLocks noGrp="1"/>
          </p:cNvSpPr>
          <p:nvPr>
            <p:ph sz="quarter" idx="1"/>
          </p:nvPr>
        </p:nvSpPr>
        <p:spPr/>
        <p:txBody>
          <a:bodyPr>
            <a:normAutofit fontScale="92500" lnSpcReduction="10000"/>
          </a:bodyPr>
          <a:lstStyle/>
          <a:p>
            <a:r>
              <a:rPr lang="en-US" dirty="0" smtClean="0">
                <a:latin typeface="Georgia" panose="02040502050405020303" pitchFamily="18" charset="0"/>
              </a:rPr>
              <a:t>Indirect Methods - Provide </a:t>
            </a:r>
            <a:r>
              <a:rPr lang="en-US" dirty="0">
                <a:latin typeface="Georgia" panose="02040502050405020303" pitchFamily="18" charset="0"/>
              </a:rPr>
              <a:t>opportunities for students or other stakeholders to reflect on their learning and inform the reviewers on their perceptions of their learning experience (Palomba &amp; </a:t>
            </a:r>
            <a:r>
              <a:rPr lang="en-US" dirty="0" smtClean="0">
                <a:latin typeface="Georgia" panose="02040502050405020303" pitchFamily="18" charset="0"/>
              </a:rPr>
              <a:t>Banta)</a:t>
            </a:r>
            <a:endParaRPr lang="en-US" dirty="0">
              <a:latin typeface="Georgia" panose="02040502050405020303" pitchFamily="18" charset="0"/>
            </a:endParaRPr>
          </a:p>
          <a:p>
            <a:endParaRPr lang="en-US" dirty="0" smtClean="0">
              <a:latin typeface="Georgia" panose="02040502050405020303" pitchFamily="18" charset="0"/>
            </a:endParaRPr>
          </a:p>
          <a:p>
            <a:r>
              <a:rPr lang="en-US" dirty="0" smtClean="0">
                <a:latin typeface="Georgia" panose="02040502050405020303" pitchFamily="18" charset="0"/>
              </a:rPr>
              <a:t>Asks students to reflect on what they have learned rather than demonstrate it</a:t>
            </a:r>
          </a:p>
          <a:p>
            <a:endParaRPr lang="en-US" dirty="0">
              <a:latin typeface="Georgia" panose="02040502050405020303" pitchFamily="18" charset="0"/>
            </a:endParaRPr>
          </a:p>
          <a:p>
            <a:r>
              <a:rPr lang="en-US" dirty="0" smtClean="0">
                <a:latin typeface="Georgia" panose="02040502050405020303" pitchFamily="18" charset="0"/>
              </a:rPr>
              <a:t>Allow for a wide variety of information to be collected</a:t>
            </a:r>
          </a:p>
          <a:p>
            <a:endParaRPr lang="en-US" dirty="0">
              <a:latin typeface="Georgia" panose="02040502050405020303" pitchFamily="18" charset="0"/>
            </a:endParaRPr>
          </a:p>
          <a:p>
            <a:r>
              <a:rPr lang="en-US" dirty="0" smtClean="0">
                <a:latin typeface="Georgia" panose="02040502050405020303" pitchFamily="18" charset="0"/>
              </a:rPr>
              <a:t>Often used to address satisfaction</a:t>
            </a:r>
          </a:p>
          <a:p>
            <a:endParaRPr lang="en-US" dirty="0">
              <a:latin typeface="Georgia" panose="02040502050405020303" pitchFamily="18" charset="0"/>
            </a:endParaRPr>
          </a:p>
          <a:p>
            <a:r>
              <a:rPr lang="en-US" dirty="0" smtClean="0">
                <a:latin typeface="Georgia" panose="02040502050405020303" pitchFamily="18" charset="0"/>
              </a:rPr>
              <a:t>Can reach a wide range of target groups </a:t>
            </a:r>
          </a:p>
          <a:p>
            <a:endParaRPr lang="en-US" dirty="0" smtClean="0">
              <a:latin typeface="Georgia" panose="02040502050405020303" pitchFamily="18" charset="0"/>
            </a:endParaRPr>
          </a:p>
          <a:p>
            <a:endParaRPr lang="en-US" dirty="0"/>
          </a:p>
        </p:txBody>
      </p:sp>
    </p:spTree>
    <p:extLst>
      <p:ext uri="{BB962C8B-B14F-4D97-AF65-F5344CB8AC3E}">
        <p14:creationId xmlns:p14="http://schemas.microsoft.com/office/powerpoint/2010/main" val="1049509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990600"/>
          </a:xfrm>
        </p:spPr>
        <p:txBody>
          <a:bodyPr/>
          <a:lstStyle/>
          <a:p>
            <a:pPr algn="ctr"/>
            <a:r>
              <a:rPr lang="en-US" b="1" dirty="0">
                <a:latin typeface="Georgia" panose="02040502050405020303" pitchFamily="18" charset="0"/>
              </a:rPr>
              <a:t>Academic Affairs Collaboration</a:t>
            </a:r>
          </a:p>
        </p:txBody>
      </p:sp>
      <p:sp>
        <p:nvSpPr>
          <p:cNvPr id="5" name="Content Placeholder 4"/>
          <p:cNvSpPr>
            <a:spLocks noGrp="1"/>
          </p:cNvSpPr>
          <p:nvPr>
            <p:ph sz="half" idx="1"/>
          </p:nvPr>
        </p:nvSpPr>
        <p:spPr>
          <a:xfrm>
            <a:off x="0" y="1981200"/>
            <a:ext cx="2819400" cy="4419600"/>
          </a:xfrm>
        </p:spPr>
        <p:txBody>
          <a:bodyPr/>
          <a:lstStyle/>
          <a:p>
            <a:pPr marL="0" indent="0" algn="ctr">
              <a:buNone/>
            </a:pPr>
            <a:r>
              <a:rPr lang="en-US" dirty="0">
                <a:latin typeface="Georgia" panose="02040502050405020303" pitchFamily="18" charset="0"/>
              </a:rPr>
              <a:t>How might the DoSA support and collaborate with the </a:t>
            </a:r>
            <a:r>
              <a:rPr lang="en-US" dirty="0">
                <a:latin typeface="Georgia" panose="02040502050405020303" pitchFamily="18" charset="0"/>
                <a:hlinkClick r:id="rId3"/>
              </a:rPr>
              <a:t>Administration of Higher Education </a:t>
            </a:r>
            <a:r>
              <a:rPr lang="en-US" dirty="0">
                <a:latin typeface="Georgia" panose="02040502050405020303" pitchFamily="18" charset="0"/>
              </a:rPr>
              <a:t>program?</a:t>
            </a:r>
          </a:p>
          <a:p>
            <a:endParaRPr lang="en-US" dirty="0"/>
          </a:p>
        </p:txBody>
      </p:sp>
      <p:sp>
        <p:nvSpPr>
          <p:cNvPr id="6" name="Content Placeholder 5"/>
          <p:cNvSpPr>
            <a:spLocks noGrp="1"/>
          </p:cNvSpPr>
          <p:nvPr>
            <p:ph sz="half" idx="2"/>
          </p:nvPr>
        </p:nvSpPr>
        <p:spPr>
          <a:xfrm>
            <a:off x="2743200" y="990600"/>
            <a:ext cx="6400800" cy="5867400"/>
          </a:xfrm>
        </p:spPr>
        <p:txBody>
          <a:bodyPr/>
          <a:lstStyle/>
          <a:p>
            <a:endParaRPr lang="en-US" dirty="0"/>
          </a:p>
        </p:txBody>
      </p:sp>
    </p:spTree>
    <p:extLst>
      <p:ext uri="{BB962C8B-B14F-4D97-AF65-F5344CB8AC3E}">
        <p14:creationId xmlns:p14="http://schemas.microsoft.com/office/powerpoint/2010/main" val="10376106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uppe 138"/>
          <p:cNvGrpSpPr>
            <a:grpSpLocks/>
          </p:cNvGrpSpPr>
          <p:nvPr/>
        </p:nvGrpSpPr>
        <p:grpSpPr bwMode="auto">
          <a:xfrm rot="5400000" flipV="1">
            <a:off x="12534106" y="3501232"/>
            <a:ext cx="1101725" cy="1093788"/>
            <a:chOff x="1994326" y="5271069"/>
            <a:chExt cx="2071235" cy="585653"/>
          </a:xfrm>
        </p:grpSpPr>
        <p:cxnSp>
          <p:nvCxnSpPr>
            <p:cNvPr id="94" name="Lige forbindelse 236"/>
            <p:cNvCxnSpPr/>
            <p:nvPr/>
          </p:nvCxnSpPr>
          <p:spPr>
            <a:xfrm rot="10800000">
              <a:off x="2630021" y="5275319"/>
              <a:ext cx="1426585"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95" name="Lige forbindelse 237"/>
            <p:cNvCxnSpPr/>
            <p:nvPr/>
          </p:nvCxnSpPr>
          <p:spPr>
            <a:xfrm rot="10800000" flipV="1">
              <a:off x="1985370" y="5268520"/>
              <a:ext cx="644650" cy="585652"/>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25603" name="Gruppe 138"/>
          <p:cNvGrpSpPr>
            <a:grpSpLocks/>
          </p:cNvGrpSpPr>
          <p:nvPr/>
        </p:nvGrpSpPr>
        <p:grpSpPr bwMode="auto">
          <a:xfrm rot="5400000">
            <a:off x="-4377531" y="3474244"/>
            <a:ext cx="1111250" cy="1157287"/>
            <a:chOff x="1976824" y="5099958"/>
            <a:chExt cx="2089142" cy="618552"/>
          </a:xfrm>
        </p:grpSpPr>
        <p:cxnSp>
          <p:nvCxnSpPr>
            <p:cNvPr id="82" name="Lige forbindelse 198"/>
            <p:cNvCxnSpPr/>
            <p:nvPr/>
          </p:nvCxnSpPr>
          <p:spPr>
            <a:xfrm rot="10800000">
              <a:off x="2627443" y="5099958"/>
              <a:ext cx="1429569" cy="0"/>
            </a:xfrm>
            <a:prstGeom prst="line">
              <a:avLst/>
            </a:prstGeom>
            <a:ln w="28575" cap="rnd">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3" name="Lige forbindelse 199"/>
            <p:cNvCxnSpPr/>
            <p:nvPr/>
          </p:nvCxnSpPr>
          <p:spPr>
            <a:xfrm rot="10800000" flipV="1">
              <a:off x="1967871" y="5104200"/>
              <a:ext cx="659573" cy="614310"/>
            </a:xfrm>
            <a:prstGeom prst="line">
              <a:avLst/>
            </a:prstGeom>
            <a:ln w="28575" cap="rnd">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5604" name="Group 133"/>
          <p:cNvGrpSpPr>
            <a:grpSpLocks/>
          </p:cNvGrpSpPr>
          <p:nvPr/>
        </p:nvGrpSpPr>
        <p:grpSpPr bwMode="auto">
          <a:xfrm>
            <a:off x="1939119" y="908473"/>
            <a:ext cx="5377572" cy="2728985"/>
            <a:chOff x="1885058" y="1304164"/>
            <a:chExt cx="4743039" cy="2935179"/>
          </a:xfrm>
        </p:grpSpPr>
        <p:cxnSp>
          <p:nvCxnSpPr>
            <p:cNvPr id="71" name="Lige forbindelse 140"/>
            <p:cNvCxnSpPr/>
            <p:nvPr/>
          </p:nvCxnSpPr>
          <p:spPr bwMode="auto">
            <a:xfrm rot="16200000" flipV="1">
              <a:off x="6070022" y="3681268"/>
              <a:ext cx="480054" cy="636096"/>
            </a:xfrm>
            <a:prstGeom prst="line">
              <a:avLst/>
            </a:prstGeom>
            <a:ln w="76200" cap="rnd">
              <a:solidFill>
                <a:srgbClr val="00A099"/>
              </a:solidFill>
            </a:ln>
          </p:spPr>
          <p:style>
            <a:lnRef idx="1">
              <a:schemeClr val="accent1"/>
            </a:lnRef>
            <a:fillRef idx="0">
              <a:schemeClr val="accent1"/>
            </a:fillRef>
            <a:effectRef idx="0">
              <a:schemeClr val="accent1"/>
            </a:effectRef>
            <a:fontRef idx="minor">
              <a:schemeClr val="tx1"/>
            </a:fontRef>
          </p:style>
        </p:cxnSp>
        <p:grpSp>
          <p:nvGrpSpPr>
            <p:cNvPr id="25616" name="Gruppe 135"/>
            <p:cNvGrpSpPr>
              <a:grpSpLocks/>
            </p:cNvGrpSpPr>
            <p:nvPr/>
          </p:nvGrpSpPr>
          <p:grpSpPr bwMode="auto">
            <a:xfrm rot="5400000">
              <a:off x="4588721" y="991320"/>
              <a:ext cx="1090438" cy="1716126"/>
              <a:chOff x="2048251" y="5257158"/>
              <a:chExt cx="2050014" cy="1719328"/>
            </a:xfrm>
          </p:grpSpPr>
          <p:cxnSp>
            <p:nvCxnSpPr>
              <p:cNvPr id="68" name="Lige forbindelse 136"/>
              <p:cNvCxnSpPr/>
              <p:nvPr/>
            </p:nvCxnSpPr>
            <p:spPr>
              <a:xfrm rot="10800000">
                <a:off x="2668687" y="5257158"/>
                <a:ext cx="1429578" cy="2650"/>
              </a:xfrm>
              <a:prstGeom prst="line">
                <a:avLst/>
              </a:prstGeom>
              <a:ln w="76200" cap="rnd">
                <a:solidFill>
                  <a:srgbClr val="00A099"/>
                </a:solidFill>
              </a:ln>
            </p:spPr>
            <p:style>
              <a:lnRef idx="1">
                <a:schemeClr val="accent1"/>
              </a:lnRef>
              <a:fillRef idx="0">
                <a:schemeClr val="accent1"/>
              </a:fillRef>
              <a:effectRef idx="0">
                <a:schemeClr val="accent1"/>
              </a:effectRef>
              <a:fontRef idx="minor">
                <a:schemeClr val="tx1"/>
              </a:fontRef>
            </p:style>
          </p:cxnSp>
          <p:cxnSp>
            <p:nvCxnSpPr>
              <p:cNvPr id="69" name="Lige forbindelse 137"/>
              <p:cNvCxnSpPr>
                <a:endCxn id="140" idx="2"/>
              </p:cNvCxnSpPr>
              <p:nvPr/>
            </p:nvCxnSpPr>
            <p:spPr>
              <a:xfrm rot="16200000" flipH="1" flipV="1">
                <a:off x="1499133" y="5816875"/>
                <a:ext cx="1708729" cy="610494"/>
              </a:xfrm>
              <a:prstGeom prst="line">
                <a:avLst/>
              </a:prstGeom>
              <a:ln w="76200" cap="rnd">
                <a:solidFill>
                  <a:srgbClr val="00A099"/>
                </a:solidFill>
              </a:ln>
            </p:spPr>
            <p:style>
              <a:lnRef idx="1">
                <a:schemeClr val="accent1"/>
              </a:lnRef>
              <a:fillRef idx="0">
                <a:schemeClr val="accent1"/>
              </a:fillRef>
              <a:effectRef idx="0">
                <a:schemeClr val="accent1"/>
              </a:effectRef>
              <a:fontRef idx="minor">
                <a:schemeClr val="tx1"/>
              </a:fontRef>
            </p:style>
          </p:cxnSp>
        </p:grpSp>
        <p:cxnSp>
          <p:nvCxnSpPr>
            <p:cNvPr id="66" name="Lige forbindelse 240"/>
            <p:cNvCxnSpPr/>
            <p:nvPr/>
          </p:nvCxnSpPr>
          <p:spPr bwMode="auto">
            <a:xfrm flipV="1">
              <a:off x="5978701" y="3087735"/>
              <a:ext cx="1322" cy="630815"/>
            </a:xfrm>
            <a:prstGeom prst="line">
              <a:avLst/>
            </a:prstGeom>
            <a:ln w="76200" cap="rnd">
              <a:solidFill>
                <a:srgbClr val="00A099"/>
              </a:solidFill>
            </a:ln>
          </p:spPr>
          <p:style>
            <a:lnRef idx="1">
              <a:schemeClr val="accent1"/>
            </a:lnRef>
            <a:fillRef idx="0">
              <a:schemeClr val="accent1"/>
            </a:fillRef>
            <a:effectRef idx="0">
              <a:schemeClr val="accent1"/>
            </a:effectRef>
            <a:fontRef idx="minor">
              <a:schemeClr val="tx1"/>
            </a:fontRef>
          </p:style>
        </p:cxnSp>
        <p:cxnSp>
          <p:nvCxnSpPr>
            <p:cNvPr id="105" name="Lige forbindelse 140"/>
            <p:cNvCxnSpPr/>
            <p:nvPr/>
          </p:nvCxnSpPr>
          <p:spPr bwMode="auto">
            <a:xfrm rot="5400000" flipH="1" flipV="1">
              <a:off x="5386157" y="3679377"/>
              <a:ext cx="480054" cy="636095"/>
            </a:xfrm>
            <a:prstGeom prst="line">
              <a:avLst/>
            </a:prstGeom>
            <a:ln w="76200" cap="rnd">
              <a:solidFill>
                <a:srgbClr val="00A099"/>
              </a:solidFill>
            </a:ln>
          </p:spPr>
          <p:style>
            <a:lnRef idx="1">
              <a:schemeClr val="accent1"/>
            </a:lnRef>
            <a:fillRef idx="0">
              <a:schemeClr val="accent1"/>
            </a:fillRef>
            <a:effectRef idx="0">
              <a:schemeClr val="accent1"/>
            </a:effectRef>
            <a:fontRef idx="minor">
              <a:schemeClr val="tx1"/>
            </a:fontRef>
          </p:style>
        </p:cxnSp>
        <p:cxnSp>
          <p:nvCxnSpPr>
            <p:cNvPr id="118" name="Lige forbindelse 140"/>
            <p:cNvCxnSpPr>
              <a:stCxn id="16" idx="0"/>
            </p:cNvCxnSpPr>
            <p:nvPr/>
          </p:nvCxnSpPr>
          <p:spPr bwMode="auto">
            <a:xfrm flipV="1">
              <a:off x="1885058" y="2976618"/>
              <a:ext cx="555532" cy="741930"/>
            </a:xfrm>
            <a:prstGeom prst="line">
              <a:avLst/>
            </a:prstGeom>
            <a:ln w="76200" cap="rnd">
              <a:solidFill>
                <a:srgbClr val="176FA2"/>
              </a:solidFill>
            </a:ln>
          </p:spPr>
          <p:style>
            <a:lnRef idx="1">
              <a:schemeClr val="accent1"/>
            </a:lnRef>
            <a:fillRef idx="0">
              <a:schemeClr val="accent1"/>
            </a:fillRef>
            <a:effectRef idx="0">
              <a:schemeClr val="accent1"/>
            </a:effectRef>
            <a:fontRef idx="minor">
              <a:schemeClr val="tx1"/>
            </a:fontRef>
          </p:style>
        </p:cxnSp>
        <p:grpSp>
          <p:nvGrpSpPr>
            <p:cNvPr id="25623" name="Gruppe 135"/>
            <p:cNvGrpSpPr>
              <a:grpSpLocks/>
            </p:cNvGrpSpPr>
            <p:nvPr/>
          </p:nvGrpSpPr>
          <p:grpSpPr bwMode="auto">
            <a:xfrm rot="16200000" flipH="1">
              <a:off x="2994517" y="1117204"/>
              <a:ext cx="1094402" cy="1468321"/>
              <a:chOff x="2048253" y="5248683"/>
              <a:chExt cx="2057469" cy="1471061"/>
            </a:xfrm>
          </p:grpSpPr>
          <p:cxnSp>
            <p:nvCxnSpPr>
              <p:cNvPr id="120" name="Lige forbindelse 136"/>
              <p:cNvCxnSpPr/>
              <p:nvPr/>
            </p:nvCxnSpPr>
            <p:spPr>
              <a:xfrm rot="10800000">
                <a:off x="2676146" y="5248683"/>
                <a:ext cx="1429576" cy="2650"/>
              </a:xfrm>
              <a:prstGeom prst="line">
                <a:avLst/>
              </a:prstGeom>
              <a:ln w="76200" cap="rnd">
                <a:solidFill>
                  <a:srgbClr val="176FA2"/>
                </a:solidFill>
              </a:ln>
            </p:spPr>
            <p:style>
              <a:lnRef idx="1">
                <a:schemeClr val="accent1"/>
              </a:lnRef>
              <a:fillRef idx="0">
                <a:schemeClr val="accent1"/>
              </a:fillRef>
              <a:effectRef idx="0">
                <a:schemeClr val="accent1"/>
              </a:effectRef>
              <a:fontRef idx="minor">
                <a:schemeClr val="tx1"/>
              </a:fontRef>
            </p:style>
          </p:cxnSp>
          <p:cxnSp>
            <p:nvCxnSpPr>
              <p:cNvPr id="121" name="Lige forbindelse 137"/>
              <p:cNvCxnSpPr>
                <a:endCxn id="140" idx="2"/>
              </p:cNvCxnSpPr>
              <p:nvPr/>
            </p:nvCxnSpPr>
            <p:spPr>
              <a:xfrm rot="16200000" flipH="1" flipV="1">
                <a:off x="1626998" y="5680537"/>
                <a:ext cx="1460462" cy="617952"/>
              </a:xfrm>
              <a:prstGeom prst="line">
                <a:avLst/>
              </a:prstGeom>
              <a:ln w="76200" cap="rnd">
                <a:solidFill>
                  <a:srgbClr val="176FA2"/>
                </a:solidFill>
              </a:ln>
            </p:spPr>
            <p:style>
              <a:lnRef idx="1">
                <a:schemeClr val="accent1"/>
              </a:lnRef>
              <a:fillRef idx="0">
                <a:schemeClr val="accent1"/>
              </a:fillRef>
              <a:effectRef idx="0">
                <a:schemeClr val="accent1"/>
              </a:effectRef>
              <a:fontRef idx="minor">
                <a:schemeClr val="tx1"/>
              </a:fontRef>
            </p:style>
          </p:cxnSp>
        </p:grpSp>
        <p:cxnSp>
          <p:nvCxnSpPr>
            <p:cNvPr id="128" name="Lige forbindelse 140"/>
            <p:cNvCxnSpPr/>
            <p:nvPr/>
          </p:nvCxnSpPr>
          <p:spPr bwMode="auto">
            <a:xfrm flipH="1" flipV="1">
              <a:off x="3168628" y="2989857"/>
              <a:ext cx="534575" cy="652842"/>
            </a:xfrm>
            <a:prstGeom prst="line">
              <a:avLst/>
            </a:prstGeom>
            <a:ln w="76200" cap="rnd">
              <a:solidFill>
                <a:srgbClr val="176FA2"/>
              </a:solidFill>
            </a:ln>
          </p:spPr>
          <p:style>
            <a:lnRef idx="1">
              <a:schemeClr val="accent1"/>
            </a:lnRef>
            <a:fillRef idx="0">
              <a:schemeClr val="accent1"/>
            </a:fillRef>
            <a:effectRef idx="0">
              <a:schemeClr val="accent1"/>
            </a:effectRef>
            <a:fontRef idx="minor">
              <a:schemeClr val="tx1"/>
            </a:fontRef>
          </p:style>
        </p:cxnSp>
      </p:grpSp>
      <p:sp>
        <p:nvSpPr>
          <p:cNvPr id="133" name="Rektangel 63"/>
          <p:cNvSpPr/>
          <p:nvPr/>
        </p:nvSpPr>
        <p:spPr bwMode="auto">
          <a:xfrm>
            <a:off x="2065666" y="1909440"/>
            <a:ext cx="1884495" cy="553998"/>
          </a:xfrm>
          <a:prstGeom prst="rect">
            <a:avLst/>
          </a:prstGeom>
        </p:spPr>
        <p:txBody>
          <a:bodyPr wrap="square">
            <a:spAutoFit/>
          </a:bodyPr>
          <a:lstStyle/>
          <a:p>
            <a:pPr defTabSz="801688" fontAlgn="auto">
              <a:spcBef>
                <a:spcPct val="20000"/>
              </a:spcBef>
              <a:spcAft>
                <a:spcPts val="0"/>
              </a:spcAft>
              <a:defRPr/>
            </a:pPr>
            <a:r>
              <a:rPr lang="da-DK" sz="1000" kern="0" noProof="1" smtClean="0">
                <a:solidFill>
                  <a:srgbClr val="080808"/>
                </a:solidFill>
                <a:latin typeface="+mj-lt"/>
                <a:ea typeface="ＭＳ Ｐゴシック" pitchFamily="-108" charset="-128"/>
                <a:cs typeface="Arial" pitchFamily="34" charset="0"/>
              </a:rPr>
              <a:t>Will the students (or other stakeholder/s) be displaying their knowledge and /or skills? </a:t>
            </a:r>
            <a:endParaRPr lang="da-DK" sz="1000" kern="0" noProof="1">
              <a:solidFill>
                <a:srgbClr val="080808"/>
              </a:solidFill>
              <a:latin typeface="+mj-lt"/>
              <a:ea typeface="ＭＳ Ｐゴシック" pitchFamily="-108" charset="-128"/>
              <a:cs typeface="Arial" pitchFamily="34" charset="0"/>
            </a:endParaRPr>
          </a:p>
        </p:txBody>
      </p:sp>
      <p:sp>
        <p:nvSpPr>
          <p:cNvPr id="135" name="Rektangel 63"/>
          <p:cNvSpPr/>
          <p:nvPr/>
        </p:nvSpPr>
        <p:spPr bwMode="auto">
          <a:xfrm>
            <a:off x="5737225" y="2774950"/>
            <a:ext cx="1300163" cy="307777"/>
          </a:xfrm>
          <a:prstGeom prst="rect">
            <a:avLst/>
          </a:prstGeom>
        </p:spPr>
        <p:txBody>
          <a:bodyPr>
            <a:spAutoFit/>
          </a:bodyPr>
          <a:lstStyle/>
          <a:p>
            <a:pPr defTabSz="801688" fontAlgn="auto">
              <a:spcBef>
                <a:spcPct val="20000"/>
              </a:spcBef>
              <a:spcAft>
                <a:spcPts val="0"/>
              </a:spcAft>
              <a:defRPr/>
            </a:pPr>
            <a:r>
              <a:rPr lang="da-DK" sz="1400" kern="0" noProof="1" smtClean="0">
                <a:solidFill>
                  <a:srgbClr val="080808"/>
                </a:solidFill>
                <a:latin typeface="Calibri" pitchFamily="34" charset="0"/>
                <a:ea typeface="ＭＳ Ｐゴシック" pitchFamily="-108" charset="-128"/>
                <a:cs typeface="Arial" pitchFamily="34" charset="0"/>
              </a:rPr>
              <a:t> </a:t>
            </a:r>
            <a:endParaRPr lang="da-DK" sz="1400" kern="0" noProof="1">
              <a:solidFill>
                <a:srgbClr val="080808"/>
              </a:solidFill>
              <a:latin typeface="Calibri" pitchFamily="34" charset="0"/>
              <a:ea typeface="ＭＳ Ｐゴシック" pitchFamily="-108" charset="-128"/>
              <a:cs typeface="Arial" pitchFamily="34" charset="0"/>
            </a:endParaRPr>
          </a:p>
        </p:txBody>
      </p:sp>
      <p:sp>
        <p:nvSpPr>
          <p:cNvPr id="136" name="Rektangel 63"/>
          <p:cNvSpPr/>
          <p:nvPr/>
        </p:nvSpPr>
        <p:spPr bwMode="auto">
          <a:xfrm>
            <a:off x="74356" y="5318638"/>
            <a:ext cx="1403349" cy="1551194"/>
          </a:xfrm>
          <a:prstGeom prst="rect">
            <a:avLst/>
          </a:prstGeom>
        </p:spPr>
        <p:txBody>
          <a:bodyPr wrap="square">
            <a:spAutoFit/>
          </a:bodyPr>
          <a:lstStyle/>
          <a:p>
            <a:pPr defTabSz="801688" fontAlgn="auto">
              <a:spcBef>
                <a:spcPct val="20000"/>
              </a:spcBef>
              <a:spcAft>
                <a:spcPts val="0"/>
              </a:spcAft>
              <a:defRPr/>
            </a:pPr>
            <a:r>
              <a:rPr lang="da-DK" sz="1000" b="1" u="sng" kern="0" noProof="1" smtClean="0">
                <a:solidFill>
                  <a:srgbClr val="080808"/>
                </a:solidFill>
                <a:latin typeface="+mj-lt"/>
                <a:ea typeface="ＭＳ Ｐゴシック" pitchFamily="-108" charset="-128"/>
                <a:cs typeface="Arial" pitchFamily="34" charset="0"/>
              </a:rPr>
              <a:t>Quantitative Methods</a:t>
            </a:r>
          </a:p>
          <a:p>
            <a:pPr defTabSz="801688" fontAlgn="auto">
              <a:spcBef>
                <a:spcPct val="20000"/>
              </a:spcBef>
              <a:spcAft>
                <a:spcPts val="0"/>
              </a:spcAft>
              <a:defRPr/>
            </a:pPr>
            <a:r>
              <a:rPr lang="da-DK" sz="1000" kern="0" noProof="1" smtClean="0">
                <a:solidFill>
                  <a:srgbClr val="080808"/>
                </a:solidFill>
                <a:latin typeface="+mj-lt"/>
                <a:ea typeface="ＭＳ Ｐゴシック" pitchFamily="-108" charset="-128"/>
                <a:cs typeface="Arial" pitchFamily="34" charset="0"/>
              </a:rPr>
              <a:t>Rubric (#’s)</a:t>
            </a:r>
          </a:p>
          <a:p>
            <a:pPr defTabSz="801688" fontAlgn="auto">
              <a:spcBef>
                <a:spcPct val="20000"/>
              </a:spcBef>
              <a:spcAft>
                <a:spcPts val="0"/>
              </a:spcAft>
              <a:defRPr/>
            </a:pPr>
            <a:r>
              <a:rPr lang="da-DK" sz="1000" kern="0" noProof="1" smtClean="0">
                <a:solidFill>
                  <a:srgbClr val="080808"/>
                </a:solidFill>
                <a:latin typeface="+mj-lt"/>
                <a:ea typeface="ＭＳ Ｐゴシック" pitchFamily="-108" charset="-128"/>
                <a:cs typeface="Arial" pitchFamily="34" charset="0"/>
              </a:rPr>
              <a:t>Document analysis</a:t>
            </a:r>
          </a:p>
          <a:p>
            <a:pPr defTabSz="801688" fontAlgn="auto">
              <a:spcBef>
                <a:spcPct val="20000"/>
              </a:spcBef>
              <a:spcAft>
                <a:spcPts val="0"/>
              </a:spcAft>
              <a:defRPr/>
            </a:pPr>
            <a:r>
              <a:rPr lang="da-DK" sz="1000" kern="0" noProof="1" smtClean="0">
                <a:solidFill>
                  <a:srgbClr val="080808"/>
                </a:solidFill>
                <a:latin typeface="+mj-lt"/>
                <a:ea typeface="ＭＳ Ｐゴシック" pitchFamily="-108" charset="-128"/>
                <a:cs typeface="Arial" pitchFamily="34" charset="0"/>
              </a:rPr>
              <a:t>Pre/post test</a:t>
            </a:r>
          </a:p>
          <a:p>
            <a:pPr defTabSz="801688" fontAlgn="auto">
              <a:spcBef>
                <a:spcPct val="20000"/>
              </a:spcBef>
              <a:spcAft>
                <a:spcPts val="0"/>
              </a:spcAft>
              <a:defRPr/>
            </a:pPr>
            <a:r>
              <a:rPr lang="da-DK" sz="1000" kern="0" noProof="1" smtClean="0">
                <a:solidFill>
                  <a:srgbClr val="080808"/>
                </a:solidFill>
                <a:latin typeface="+mj-lt"/>
                <a:ea typeface="ＭＳ Ｐゴシック" pitchFamily="-108" charset="-128"/>
                <a:cs typeface="Arial" pitchFamily="34" charset="0"/>
              </a:rPr>
              <a:t>Certification Exam/licensure exam</a:t>
            </a:r>
            <a:endParaRPr lang="da-DK" sz="1000" kern="0" noProof="1">
              <a:solidFill>
                <a:srgbClr val="080808"/>
              </a:solidFill>
              <a:latin typeface="+mj-lt"/>
              <a:ea typeface="ＭＳ Ｐゴシック" pitchFamily="-108" charset="-128"/>
              <a:cs typeface="Arial" pitchFamily="34" charset="0"/>
            </a:endParaRPr>
          </a:p>
          <a:p>
            <a:pPr defTabSz="801688" fontAlgn="auto">
              <a:spcBef>
                <a:spcPct val="20000"/>
              </a:spcBef>
              <a:spcAft>
                <a:spcPts val="0"/>
              </a:spcAft>
              <a:defRPr/>
            </a:pPr>
            <a:endParaRPr lang="da-DK" sz="1400" kern="0" noProof="1">
              <a:solidFill>
                <a:srgbClr val="080808"/>
              </a:solidFill>
              <a:latin typeface="Calibri" pitchFamily="34" charset="0"/>
              <a:ea typeface="ＭＳ Ｐゴシック" pitchFamily="-108" charset="-128"/>
              <a:cs typeface="Arial" pitchFamily="34" charset="0"/>
            </a:endParaRPr>
          </a:p>
        </p:txBody>
      </p:sp>
      <p:sp>
        <p:nvSpPr>
          <p:cNvPr id="138" name="Rektangel 63"/>
          <p:cNvSpPr/>
          <p:nvPr/>
        </p:nvSpPr>
        <p:spPr bwMode="auto">
          <a:xfrm>
            <a:off x="2917825" y="5695950"/>
            <a:ext cx="1300163" cy="307777"/>
          </a:xfrm>
          <a:prstGeom prst="rect">
            <a:avLst/>
          </a:prstGeom>
        </p:spPr>
        <p:txBody>
          <a:bodyPr>
            <a:spAutoFit/>
          </a:bodyPr>
          <a:lstStyle/>
          <a:p>
            <a:pPr defTabSz="801688" fontAlgn="auto">
              <a:spcBef>
                <a:spcPct val="20000"/>
              </a:spcBef>
              <a:spcAft>
                <a:spcPts val="0"/>
              </a:spcAft>
              <a:defRPr/>
            </a:pPr>
            <a:r>
              <a:rPr lang="da-DK" sz="1400" kern="0" noProof="1" smtClean="0">
                <a:solidFill>
                  <a:srgbClr val="080808"/>
                </a:solidFill>
                <a:latin typeface="Calibri" pitchFamily="34" charset="0"/>
                <a:ea typeface="ＭＳ Ｐゴシック" pitchFamily="-108" charset="-128"/>
                <a:cs typeface="Arial" pitchFamily="34" charset="0"/>
              </a:rPr>
              <a:t> </a:t>
            </a:r>
            <a:endParaRPr lang="da-DK" sz="1400" kern="0" noProof="1">
              <a:solidFill>
                <a:srgbClr val="080808"/>
              </a:solidFill>
              <a:latin typeface="Calibri" pitchFamily="34" charset="0"/>
              <a:ea typeface="ＭＳ Ｐゴシック" pitchFamily="-108" charset="-128"/>
              <a:cs typeface="Arial" pitchFamily="34" charset="0"/>
            </a:endParaRPr>
          </a:p>
        </p:txBody>
      </p:sp>
      <p:sp>
        <p:nvSpPr>
          <p:cNvPr id="140" name="Rektangel 63"/>
          <p:cNvSpPr/>
          <p:nvPr/>
        </p:nvSpPr>
        <p:spPr bwMode="auto">
          <a:xfrm>
            <a:off x="2917825" y="354474"/>
            <a:ext cx="3463924" cy="553998"/>
          </a:xfrm>
          <a:prstGeom prst="rect">
            <a:avLst/>
          </a:prstGeom>
        </p:spPr>
        <p:txBody>
          <a:bodyPr wrap="square">
            <a:spAutoFit/>
          </a:bodyPr>
          <a:lstStyle/>
          <a:p>
            <a:pPr algn="ctr" defTabSz="801688" fontAlgn="auto">
              <a:spcBef>
                <a:spcPct val="20000"/>
              </a:spcBef>
              <a:spcAft>
                <a:spcPts val="0"/>
              </a:spcAft>
              <a:defRPr/>
            </a:pPr>
            <a:r>
              <a:rPr lang="da-DK" sz="1000" kern="0" noProof="1" smtClean="0">
                <a:solidFill>
                  <a:srgbClr val="080808"/>
                </a:solidFill>
                <a:latin typeface="+mj-lt"/>
                <a:ea typeface="ＭＳ Ｐゴシック" pitchFamily="-108" charset="-128"/>
                <a:cs typeface="Arial" pitchFamily="34" charset="0"/>
              </a:rPr>
              <a:t>Will you be measuring what a student (or other stakeholder) is to know, think, or do as a result of participating in a program, course, or service? </a:t>
            </a:r>
            <a:endParaRPr lang="da-DK" sz="1000" kern="0" noProof="1">
              <a:solidFill>
                <a:srgbClr val="080808"/>
              </a:solidFill>
              <a:latin typeface="+mj-lt"/>
              <a:ea typeface="ＭＳ Ｐゴシック" pitchFamily="-108" charset="-128"/>
              <a:cs typeface="Arial" pitchFamily="34" charset="0"/>
            </a:endParaRPr>
          </a:p>
        </p:txBody>
      </p:sp>
      <p:sp>
        <p:nvSpPr>
          <p:cNvPr id="25612" name="Rectangle 8"/>
          <p:cNvSpPr>
            <a:spLocks noChangeArrowheads="1"/>
          </p:cNvSpPr>
          <p:nvPr/>
        </p:nvSpPr>
        <p:spPr bwMode="gray">
          <a:xfrm>
            <a:off x="379719" y="631473"/>
            <a:ext cx="1565275" cy="363537"/>
          </a:xfrm>
          <a:prstGeom prst="rect">
            <a:avLst/>
          </a:prstGeom>
          <a:noFill/>
          <a:ln w="9525">
            <a:noFill/>
            <a:miter lim="800000"/>
            <a:headEnd/>
            <a:tailEnd/>
          </a:ln>
        </p:spPr>
        <p:txBody>
          <a:bodyPr lIns="0" rIns="0" anchor="ctr">
            <a:prstTxWarp prst="textNoShape">
              <a:avLst/>
            </a:prstTxWarp>
          </a:bodyPr>
          <a:lstStyle/>
          <a:p>
            <a:r>
              <a:rPr lang="de-DE" sz="1400" b="1" dirty="0" smtClean="0">
                <a:latin typeface="+mj-lt"/>
              </a:rPr>
              <a:t>ASSESSMENT DECISION </a:t>
            </a:r>
            <a:r>
              <a:rPr lang="de-DE" sz="1400" b="1" dirty="0">
                <a:latin typeface="+mj-lt"/>
              </a:rPr>
              <a:t>TREE</a:t>
            </a:r>
          </a:p>
        </p:txBody>
      </p:sp>
      <p:sp>
        <p:nvSpPr>
          <p:cNvPr id="2" name="TextBox 1"/>
          <p:cNvSpPr txBox="1"/>
          <p:nvPr/>
        </p:nvSpPr>
        <p:spPr>
          <a:xfrm>
            <a:off x="2202258" y="1136741"/>
            <a:ext cx="733425" cy="276999"/>
          </a:xfrm>
          <a:prstGeom prst="rect">
            <a:avLst/>
          </a:prstGeom>
          <a:noFill/>
        </p:spPr>
        <p:txBody>
          <a:bodyPr wrap="square" rtlCol="0">
            <a:spAutoFit/>
          </a:bodyPr>
          <a:lstStyle/>
          <a:p>
            <a:pPr algn="r"/>
            <a:r>
              <a:rPr lang="en-US" sz="1000" dirty="0" smtClean="0">
                <a:latin typeface="+mj-lt"/>
              </a:rPr>
              <a:t>Yes</a:t>
            </a:r>
            <a:r>
              <a:rPr lang="en-US" sz="1200" b="1" u="sng" dirty="0" smtClean="0">
                <a:latin typeface="+mj-lt"/>
              </a:rPr>
              <a:t> </a:t>
            </a:r>
            <a:endParaRPr lang="en-US" sz="1200" b="1" u="sng" dirty="0">
              <a:latin typeface="+mj-lt"/>
            </a:endParaRPr>
          </a:p>
        </p:txBody>
      </p:sp>
      <p:sp>
        <p:nvSpPr>
          <p:cNvPr id="3" name="TextBox 2"/>
          <p:cNvSpPr txBox="1"/>
          <p:nvPr/>
        </p:nvSpPr>
        <p:spPr>
          <a:xfrm>
            <a:off x="1071280" y="4057650"/>
            <a:ext cx="1497691" cy="1015663"/>
          </a:xfrm>
          <a:prstGeom prst="rect">
            <a:avLst/>
          </a:prstGeom>
          <a:noFill/>
        </p:spPr>
        <p:txBody>
          <a:bodyPr wrap="square" rtlCol="0">
            <a:spAutoFit/>
          </a:bodyPr>
          <a:lstStyle/>
          <a:p>
            <a:r>
              <a:rPr lang="en-US" sz="1000" dirty="0" smtClean="0">
                <a:latin typeface="+mj-lt"/>
              </a:rPr>
              <a:t>Select from the </a:t>
            </a:r>
            <a:r>
              <a:rPr lang="en-US" sz="1000" b="1" u="sng" dirty="0" smtClean="0">
                <a:latin typeface="+mj-lt"/>
              </a:rPr>
              <a:t>direct methods </a:t>
            </a:r>
            <a:r>
              <a:rPr lang="en-US" sz="1000" dirty="0" smtClean="0">
                <a:latin typeface="+mj-lt"/>
              </a:rPr>
              <a:t>listed below, the appropriate quantitative or qualitative type of assessment.</a:t>
            </a:r>
          </a:p>
        </p:txBody>
      </p:sp>
      <p:sp>
        <p:nvSpPr>
          <p:cNvPr id="4" name="TextBox 3"/>
          <p:cNvSpPr txBox="1"/>
          <p:nvPr/>
        </p:nvSpPr>
        <p:spPr>
          <a:xfrm>
            <a:off x="1718776" y="4768465"/>
            <a:ext cx="2412943" cy="2215991"/>
          </a:xfrm>
          <a:prstGeom prst="rect">
            <a:avLst/>
          </a:prstGeom>
          <a:noFill/>
        </p:spPr>
        <p:txBody>
          <a:bodyPr wrap="square" rtlCol="0">
            <a:spAutoFit/>
          </a:bodyPr>
          <a:lstStyle/>
          <a:p>
            <a:pPr algn="ctr"/>
            <a:r>
              <a:rPr lang="en-US" sz="1000" b="1" u="sng" dirty="0" smtClean="0"/>
              <a:t>Qualitative Methods</a:t>
            </a:r>
          </a:p>
          <a:p>
            <a:pPr algn="ctr"/>
            <a:r>
              <a:rPr lang="en-US" sz="1000" dirty="0" smtClean="0">
                <a:latin typeface="+mj-lt"/>
              </a:rPr>
              <a:t>Rubric (If descriptive)</a:t>
            </a:r>
          </a:p>
          <a:p>
            <a:pPr algn="ctr"/>
            <a:r>
              <a:rPr lang="en-US" sz="1000" dirty="0" smtClean="0">
                <a:latin typeface="+mj-lt"/>
              </a:rPr>
              <a:t>Document analysis</a:t>
            </a:r>
          </a:p>
          <a:p>
            <a:pPr algn="ctr"/>
            <a:r>
              <a:rPr lang="en-US" sz="1000" dirty="0" smtClean="0">
                <a:latin typeface="+mj-lt"/>
              </a:rPr>
              <a:t>Observation</a:t>
            </a:r>
          </a:p>
          <a:p>
            <a:pPr algn="ctr"/>
            <a:r>
              <a:rPr lang="en-US" sz="1000" dirty="0" smtClean="0">
                <a:latin typeface="+mj-lt"/>
              </a:rPr>
              <a:t>Portfolio</a:t>
            </a:r>
          </a:p>
          <a:p>
            <a:pPr algn="ctr"/>
            <a:r>
              <a:rPr lang="en-US" sz="1000" dirty="0" smtClean="0">
                <a:latin typeface="+mj-lt"/>
              </a:rPr>
              <a:t>Visual methods (pictures/collage, </a:t>
            </a:r>
          </a:p>
          <a:p>
            <a:pPr algn="ctr"/>
            <a:r>
              <a:rPr lang="en-US" sz="1000" dirty="0" smtClean="0">
                <a:latin typeface="+mj-lt"/>
              </a:rPr>
              <a:t>visual aid, graph/plot)</a:t>
            </a:r>
          </a:p>
          <a:p>
            <a:pPr algn="ctr"/>
            <a:r>
              <a:rPr lang="en-US" sz="1000" dirty="0" smtClean="0">
                <a:latin typeface="+mj-lt"/>
              </a:rPr>
              <a:t>One minute assessment (one minute paper, quiz, or open-ended questions)</a:t>
            </a:r>
          </a:p>
          <a:p>
            <a:pPr algn="ctr"/>
            <a:r>
              <a:rPr lang="en-US" sz="1000" dirty="0" smtClean="0">
                <a:latin typeface="+mj-lt"/>
              </a:rPr>
              <a:t>Case study</a:t>
            </a:r>
          </a:p>
          <a:p>
            <a:pPr algn="ctr"/>
            <a:r>
              <a:rPr lang="en-US" sz="1000" dirty="0" smtClean="0">
                <a:latin typeface="+mj-lt"/>
              </a:rPr>
              <a:t>Reflective Journal</a:t>
            </a:r>
          </a:p>
          <a:p>
            <a:pPr algn="ctr"/>
            <a:r>
              <a:rPr lang="en-US" sz="1000" dirty="0" smtClean="0">
                <a:latin typeface="+mj-lt"/>
              </a:rPr>
              <a:t>Internal/External juried review of performance</a:t>
            </a:r>
          </a:p>
          <a:p>
            <a:pPr algn="ctr"/>
            <a:endParaRPr lang="en-US" sz="800" dirty="0">
              <a:latin typeface="+mn-lt"/>
            </a:endParaRPr>
          </a:p>
        </p:txBody>
      </p:sp>
      <p:sp>
        <p:nvSpPr>
          <p:cNvPr id="8" name="TextBox 7"/>
          <p:cNvSpPr txBox="1"/>
          <p:nvPr/>
        </p:nvSpPr>
        <p:spPr>
          <a:xfrm>
            <a:off x="3567906" y="3049786"/>
            <a:ext cx="1213794" cy="553998"/>
          </a:xfrm>
          <a:prstGeom prst="rect">
            <a:avLst/>
          </a:prstGeom>
          <a:noFill/>
        </p:spPr>
        <p:txBody>
          <a:bodyPr wrap="none" rtlCol="0">
            <a:spAutoFit/>
          </a:bodyPr>
          <a:lstStyle/>
          <a:p>
            <a:r>
              <a:rPr lang="en-US" sz="1000" dirty="0" smtClean="0">
                <a:latin typeface="+mj-lt"/>
              </a:rPr>
              <a:t>No, therefore</a:t>
            </a:r>
          </a:p>
          <a:p>
            <a:r>
              <a:rPr lang="en-US" sz="1000" dirty="0" smtClean="0">
                <a:latin typeface="+mj-lt"/>
              </a:rPr>
              <a:t>I will be using</a:t>
            </a:r>
          </a:p>
          <a:p>
            <a:r>
              <a:rPr lang="en-US" sz="1000" dirty="0">
                <a:latin typeface="+mj-lt"/>
              </a:rPr>
              <a:t>a</a:t>
            </a:r>
            <a:r>
              <a:rPr lang="en-US" sz="1000" dirty="0" smtClean="0">
                <a:latin typeface="+mj-lt"/>
              </a:rPr>
              <a:t>n indirect method.</a:t>
            </a:r>
            <a:endParaRPr lang="en-US" sz="1000" dirty="0">
              <a:latin typeface="+mj-lt"/>
            </a:endParaRPr>
          </a:p>
        </p:txBody>
      </p:sp>
      <p:sp>
        <p:nvSpPr>
          <p:cNvPr id="10" name="TextBox 9"/>
          <p:cNvSpPr txBox="1"/>
          <p:nvPr/>
        </p:nvSpPr>
        <p:spPr>
          <a:xfrm>
            <a:off x="6631453" y="1061514"/>
            <a:ext cx="2122697" cy="861774"/>
          </a:xfrm>
          <a:prstGeom prst="rect">
            <a:avLst/>
          </a:prstGeom>
          <a:noFill/>
        </p:spPr>
        <p:txBody>
          <a:bodyPr wrap="none" rtlCol="0">
            <a:spAutoFit/>
          </a:bodyPr>
          <a:lstStyle/>
          <a:p>
            <a:r>
              <a:rPr lang="en-US" sz="1000" dirty="0" smtClean="0">
                <a:latin typeface="+mj-lt"/>
              </a:rPr>
              <a:t>No,  I will be measuring what</a:t>
            </a:r>
          </a:p>
          <a:p>
            <a:r>
              <a:rPr lang="en-US" sz="1000" dirty="0">
                <a:latin typeface="+mj-lt"/>
              </a:rPr>
              <a:t>m</a:t>
            </a:r>
            <a:r>
              <a:rPr lang="en-US" sz="1000" dirty="0" smtClean="0">
                <a:latin typeface="+mj-lt"/>
              </a:rPr>
              <a:t>y program seeks to do, achieve,</a:t>
            </a:r>
          </a:p>
          <a:p>
            <a:r>
              <a:rPr lang="en-US" sz="1000" dirty="0">
                <a:latin typeface="+mj-lt"/>
              </a:rPr>
              <a:t>o</a:t>
            </a:r>
            <a:r>
              <a:rPr lang="en-US" sz="1000" dirty="0" smtClean="0">
                <a:latin typeface="+mj-lt"/>
              </a:rPr>
              <a:t>r accomplish for the purposes of </a:t>
            </a:r>
          </a:p>
          <a:p>
            <a:r>
              <a:rPr lang="en-US" sz="1000" dirty="0">
                <a:latin typeface="+mj-lt"/>
              </a:rPr>
              <a:t>i</a:t>
            </a:r>
            <a:r>
              <a:rPr lang="en-US" sz="1000" dirty="0" smtClean="0">
                <a:latin typeface="+mj-lt"/>
              </a:rPr>
              <a:t>mprovement. Thus, I will be using an</a:t>
            </a:r>
          </a:p>
          <a:p>
            <a:r>
              <a:rPr lang="en-US" sz="1000" dirty="0">
                <a:latin typeface="+mj-lt"/>
              </a:rPr>
              <a:t>i</a:t>
            </a:r>
            <a:r>
              <a:rPr lang="en-US" sz="1000" dirty="0" smtClean="0">
                <a:latin typeface="+mj-lt"/>
              </a:rPr>
              <a:t>ndirect method. </a:t>
            </a:r>
          </a:p>
        </p:txBody>
      </p:sp>
      <p:sp>
        <p:nvSpPr>
          <p:cNvPr id="16" name="TextBox 15"/>
          <p:cNvSpPr txBox="1"/>
          <p:nvPr/>
        </p:nvSpPr>
        <p:spPr>
          <a:xfrm>
            <a:off x="1413975" y="3153248"/>
            <a:ext cx="1050288" cy="553998"/>
          </a:xfrm>
          <a:prstGeom prst="rect">
            <a:avLst/>
          </a:prstGeom>
          <a:noFill/>
        </p:spPr>
        <p:txBody>
          <a:bodyPr wrap="none" rtlCol="0">
            <a:spAutoFit/>
          </a:bodyPr>
          <a:lstStyle/>
          <a:p>
            <a:r>
              <a:rPr lang="en-US" sz="1000" dirty="0" smtClean="0">
                <a:latin typeface="+mj-lt"/>
              </a:rPr>
              <a:t>Yes, therefore</a:t>
            </a:r>
          </a:p>
          <a:p>
            <a:r>
              <a:rPr lang="en-US" sz="1000" dirty="0" smtClean="0">
                <a:latin typeface="+mj-lt"/>
              </a:rPr>
              <a:t>I will be using</a:t>
            </a:r>
          </a:p>
          <a:p>
            <a:r>
              <a:rPr lang="en-US" sz="1000" dirty="0">
                <a:latin typeface="+mj-lt"/>
              </a:rPr>
              <a:t>a</a:t>
            </a:r>
            <a:r>
              <a:rPr lang="en-US" sz="1000" dirty="0" smtClean="0">
                <a:latin typeface="+mj-lt"/>
              </a:rPr>
              <a:t> direct method.</a:t>
            </a:r>
            <a:endParaRPr lang="en-US" sz="1000" dirty="0">
              <a:latin typeface="+mj-lt"/>
            </a:endParaRPr>
          </a:p>
        </p:txBody>
      </p:sp>
      <p:cxnSp>
        <p:nvCxnSpPr>
          <p:cNvPr id="84" name="Lige forbindelse 241"/>
          <p:cNvCxnSpPr/>
          <p:nvPr/>
        </p:nvCxnSpPr>
        <p:spPr bwMode="auto">
          <a:xfrm flipV="1">
            <a:off x="4547019" y="2431862"/>
            <a:ext cx="1267943" cy="806915"/>
          </a:xfrm>
          <a:prstGeom prst="line">
            <a:avLst/>
          </a:prstGeom>
          <a:ln w="76200" cap="rnd">
            <a:solidFill>
              <a:srgbClr val="176FA2"/>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180991" y="3687325"/>
            <a:ext cx="1664238" cy="1785104"/>
          </a:xfrm>
          <a:prstGeom prst="rect">
            <a:avLst/>
          </a:prstGeom>
          <a:noFill/>
        </p:spPr>
        <p:txBody>
          <a:bodyPr wrap="none" rtlCol="0">
            <a:spAutoFit/>
          </a:bodyPr>
          <a:lstStyle/>
          <a:p>
            <a:r>
              <a:rPr lang="en-US" sz="1000" b="1" u="sng" dirty="0" smtClean="0">
                <a:latin typeface="+mj-lt"/>
              </a:rPr>
              <a:t>Quantitative Methods</a:t>
            </a:r>
          </a:p>
          <a:p>
            <a:r>
              <a:rPr lang="en-US" sz="1000" dirty="0" smtClean="0">
                <a:latin typeface="+mj-lt"/>
              </a:rPr>
              <a:t>Survey</a:t>
            </a:r>
          </a:p>
          <a:p>
            <a:r>
              <a:rPr lang="en-US" sz="1000" dirty="0" smtClean="0">
                <a:latin typeface="+mj-lt"/>
              </a:rPr>
              <a:t>Attendance</a:t>
            </a:r>
          </a:p>
          <a:p>
            <a:r>
              <a:rPr lang="en-US" sz="1000" dirty="0" smtClean="0">
                <a:latin typeface="+mj-lt"/>
              </a:rPr>
              <a:t>Usage/Tracking</a:t>
            </a:r>
          </a:p>
          <a:p>
            <a:r>
              <a:rPr lang="en-US" sz="1000" dirty="0" smtClean="0">
                <a:latin typeface="+mj-lt"/>
              </a:rPr>
              <a:t>Existing data</a:t>
            </a:r>
          </a:p>
          <a:p>
            <a:r>
              <a:rPr lang="en-US" sz="1000" dirty="0" smtClean="0">
                <a:latin typeface="+mj-lt"/>
              </a:rPr>
              <a:t>KPI’s</a:t>
            </a:r>
          </a:p>
          <a:p>
            <a:r>
              <a:rPr lang="en-US" sz="1000" dirty="0" smtClean="0">
                <a:latin typeface="+mj-lt"/>
              </a:rPr>
              <a:t>Graduation/Retention Rates</a:t>
            </a:r>
          </a:p>
          <a:p>
            <a:r>
              <a:rPr lang="en-US" sz="1000" dirty="0" smtClean="0">
                <a:latin typeface="+mj-lt"/>
              </a:rPr>
              <a:t>Percentages</a:t>
            </a:r>
          </a:p>
          <a:p>
            <a:r>
              <a:rPr lang="en-US" sz="1000" dirty="0" smtClean="0">
                <a:latin typeface="+mj-lt"/>
              </a:rPr>
              <a:t>Faculty/Student/Staff Ratio</a:t>
            </a:r>
          </a:p>
          <a:p>
            <a:r>
              <a:rPr lang="en-US" sz="1000" dirty="0" smtClean="0">
                <a:latin typeface="+mj-lt"/>
              </a:rPr>
              <a:t>Enrollment data</a:t>
            </a:r>
          </a:p>
          <a:p>
            <a:r>
              <a:rPr lang="en-US" sz="1000" dirty="0" smtClean="0">
                <a:latin typeface="+mj-lt"/>
              </a:rPr>
              <a:t>Cost  benefit analysis</a:t>
            </a:r>
          </a:p>
        </p:txBody>
      </p:sp>
      <p:sp>
        <p:nvSpPr>
          <p:cNvPr id="22" name="TextBox 21"/>
          <p:cNvSpPr txBox="1"/>
          <p:nvPr/>
        </p:nvSpPr>
        <p:spPr>
          <a:xfrm>
            <a:off x="6956094" y="3695378"/>
            <a:ext cx="1648250" cy="1169551"/>
          </a:xfrm>
          <a:prstGeom prst="rect">
            <a:avLst/>
          </a:prstGeom>
          <a:noFill/>
        </p:spPr>
        <p:txBody>
          <a:bodyPr wrap="square" rtlCol="0">
            <a:spAutoFit/>
          </a:bodyPr>
          <a:lstStyle/>
          <a:p>
            <a:r>
              <a:rPr lang="en-US" sz="1000" b="1" u="sng" dirty="0" smtClean="0">
                <a:latin typeface="+mj-lt"/>
              </a:rPr>
              <a:t>Qualitative Methods</a:t>
            </a:r>
          </a:p>
          <a:p>
            <a:r>
              <a:rPr lang="en-US" sz="1000" dirty="0" smtClean="0">
                <a:latin typeface="+mj-lt"/>
              </a:rPr>
              <a:t>Focus group</a:t>
            </a:r>
          </a:p>
          <a:p>
            <a:r>
              <a:rPr lang="en-US" sz="1000" dirty="0" smtClean="0">
                <a:latin typeface="+mj-lt"/>
              </a:rPr>
              <a:t>One minute assessment</a:t>
            </a:r>
          </a:p>
          <a:p>
            <a:r>
              <a:rPr lang="en-US" sz="1000" dirty="0" smtClean="0">
                <a:latin typeface="+mj-lt"/>
              </a:rPr>
              <a:t>Interview</a:t>
            </a:r>
          </a:p>
          <a:p>
            <a:r>
              <a:rPr lang="en-US" sz="1000" dirty="0" smtClean="0">
                <a:latin typeface="+mj-lt"/>
              </a:rPr>
              <a:t>Survey (open-ended)</a:t>
            </a:r>
          </a:p>
          <a:p>
            <a:r>
              <a:rPr lang="en-US" sz="1000" dirty="0" smtClean="0">
                <a:latin typeface="+mj-lt"/>
              </a:rPr>
              <a:t>Photo voice</a:t>
            </a:r>
          </a:p>
          <a:p>
            <a:r>
              <a:rPr lang="en-US" sz="1000" dirty="0" smtClean="0">
                <a:latin typeface="+mj-lt"/>
              </a:rPr>
              <a:t>Program review</a:t>
            </a:r>
            <a:endParaRPr lang="en-US" sz="1000" dirty="0">
              <a:latin typeface="+mj-lt"/>
            </a:endParaRPr>
          </a:p>
        </p:txBody>
      </p:sp>
      <p:cxnSp>
        <p:nvCxnSpPr>
          <p:cNvPr id="92" name="Lige forbindelse 140"/>
          <p:cNvCxnSpPr>
            <a:endCxn id="16" idx="2"/>
          </p:cNvCxnSpPr>
          <p:nvPr/>
        </p:nvCxnSpPr>
        <p:spPr bwMode="auto">
          <a:xfrm flipV="1">
            <a:off x="1628775" y="3707246"/>
            <a:ext cx="310344" cy="350406"/>
          </a:xfrm>
          <a:prstGeom prst="line">
            <a:avLst/>
          </a:prstGeom>
          <a:ln w="76200" cap="rnd">
            <a:solidFill>
              <a:srgbClr val="176FA2"/>
            </a:solidFill>
          </a:ln>
        </p:spPr>
        <p:style>
          <a:lnRef idx="1">
            <a:schemeClr val="accent1"/>
          </a:lnRef>
          <a:fillRef idx="0">
            <a:schemeClr val="accent1"/>
          </a:fillRef>
          <a:effectRef idx="0">
            <a:schemeClr val="accent1"/>
          </a:effectRef>
          <a:fontRef idx="minor">
            <a:schemeClr val="tx1"/>
          </a:fontRef>
        </p:style>
      </p:cxnSp>
      <p:cxnSp>
        <p:nvCxnSpPr>
          <p:cNvPr id="142" name="Lige forbindelse 140"/>
          <p:cNvCxnSpPr/>
          <p:nvPr/>
        </p:nvCxnSpPr>
        <p:spPr bwMode="auto">
          <a:xfrm flipV="1">
            <a:off x="1020762" y="5026153"/>
            <a:ext cx="283191" cy="292486"/>
          </a:xfrm>
          <a:prstGeom prst="line">
            <a:avLst/>
          </a:prstGeom>
          <a:ln w="76200" cap="rnd">
            <a:solidFill>
              <a:srgbClr val="176FA2"/>
            </a:solidFill>
          </a:ln>
        </p:spPr>
        <p:style>
          <a:lnRef idx="1">
            <a:schemeClr val="accent1"/>
          </a:lnRef>
          <a:fillRef idx="0">
            <a:schemeClr val="accent1"/>
          </a:fillRef>
          <a:effectRef idx="0">
            <a:schemeClr val="accent1"/>
          </a:effectRef>
          <a:fontRef idx="minor">
            <a:schemeClr val="tx1"/>
          </a:fontRef>
        </p:style>
      </p:cxnSp>
      <p:cxnSp>
        <p:nvCxnSpPr>
          <p:cNvPr id="143" name="Lige forbindelse 140"/>
          <p:cNvCxnSpPr/>
          <p:nvPr/>
        </p:nvCxnSpPr>
        <p:spPr bwMode="auto">
          <a:xfrm flipH="1" flipV="1">
            <a:off x="1303954" y="5026154"/>
            <a:ext cx="950091" cy="146242"/>
          </a:xfrm>
          <a:prstGeom prst="line">
            <a:avLst/>
          </a:prstGeom>
          <a:ln w="76200" cap="rnd">
            <a:solidFill>
              <a:srgbClr val="176FA2"/>
            </a:solidFill>
          </a:ln>
        </p:spPr>
        <p:style>
          <a:lnRef idx="1">
            <a:schemeClr val="accent1"/>
          </a:lnRef>
          <a:fillRef idx="0">
            <a:schemeClr val="accent1"/>
          </a:fillRef>
          <a:effectRef idx="0">
            <a:schemeClr val="accent1"/>
          </a:effectRef>
          <a:fontRef idx="minor">
            <a:schemeClr val="tx1"/>
          </a:fontRef>
        </p:style>
      </p:cxnSp>
      <p:sp>
        <p:nvSpPr>
          <p:cNvPr id="25629" name="TextBox 25628"/>
          <p:cNvSpPr txBox="1"/>
          <p:nvPr/>
        </p:nvSpPr>
        <p:spPr>
          <a:xfrm>
            <a:off x="5864831" y="2012751"/>
            <a:ext cx="2583843" cy="553998"/>
          </a:xfrm>
          <a:prstGeom prst="rect">
            <a:avLst/>
          </a:prstGeom>
          <a:noFill/>
        </p:spPr>
        <p:txBody>
          <a:bodyPr wrap="square" rtlCol="0">
            <a:spAutoFit/>
          </a:bodyPr>
          <a:lstStyle/>
          <a:p>
            <a:r>
              <a:rPr lang="en-US" sz="1000" dirty="0" smtClean="0">
                <a:latin typeface="+mj-lt"/>
              </a:rPr>
              <a:t>Select from the </a:t>
            </a:r>
            <a:r>
              <a:rPr lang="en-US" sz="1000" b="1" u="sng" dirty="0" smtClean="0">
                <a:latin typeface="+mj-lt"/>
              </a:rPr>
              <a:t>indirect methods</a:t>
            </a:r>
          </a:p>
          <a:p>
            <a:r>
              <a:rPr lang="en-US" sz="1000" dirty="0">
                <a:latin typeface="+mj-lt"/>
              </a:rPr>
              <a:t>l</a:t>
            </a:r>
            <a:r>
              <a:rPr lang="en-US" sz="1000" dirty="0" smtClean="0">
                <a:latin typeface="+mj-lt"/>
              </a:rPr>
              <a:t>isted below, the appropriate quantitative</a:t>
            </a:r>
          </a:p>
          <a:p>
            <a:r>
              <a:rPr lang="en-US" sz="1000" dirty="0">
                <a:latin typeface="+mj-lt"/>
              </a:rPr>
              <a:t>o</a:t>
            </a:r>
            <a:r>
              <a:rPr lang="en-US" sz="1000" dirty="0" smtClean="0">
                <a:latin typeface="+mj-lt"/>
              </a:rPr>
              <a:t>r qualitative type of assessment.</a:t>
            </a:r>
          </a:p>
        </p:txBody>
      </p:sp>
      <p:sp>
        <p:nvSpPr>
          <p:cNvPr id="151" name="TextBox 150"/>
          <p:cNvSpPr txBox="1"/>
          <p:nvPr/>
        </p:nvSpPr>
        <p:spPr>
          <a:xfrm>
            <a:off x="3818420" y="6600528"/>
            <a:ext cx="4875053" cy="230832"/>
          </a:xfrm>
          <a:prstGeom prst="rect">
            <a:avLst/>
          </a:prstGeom>
          <a:noFill/>
        </p:spPr>
        <p:txBody>
          <a:bodyPr wrap="none" rtlCol="0">
            <a:spAutoFit/>
          </a:bodyPr>
          <a:lstStyle/>
          <a:p>
            <a:r>
              <a:rPr lang="en-US" sz="900" dirty="0" smtClean="0">
                <a:latin typeface="+mj-lt"/>
              </a:rPr>
              <a:t>Provided by Auburn University Division of Student Affairs' Office of Assessment &amp; Strategic Planning</a:t>
            </a:r>
            <a:endParaRPr lang="en-US" sz="900" dirty="0">
              <a:latin typeface="+mj-lt"/>
            </a:endParaRPr>
          </a:p>
        </p:txBody>
      </p:sp>
    </p:spTree>
    <p:extLst>
      <p:ext uri="{BB962C8B-B14F-4D97-AF65-F5344CB8AC3E}">
        <p14:creationId xmlns:p14="http://schemas.microsoft.com/office/powerpoint/2010/main" val="39555418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latin typeface="Georgia" panose="02040502050405020303" pitchFamily="18" charset="0"/>
              </a:rPr>
              <a:t>Developing Criteria for Choosing Methods</a:t>
            </a:r>
            <a:endParaRPr lang="en-US" b="1" dirty="0">
              <a:latin typeface="Georgia" panose="02040502050405020303" pitchFamily="18" charset="0"/>
            </a:endParaRPr>
          </a:p>
        </p:txBody>
      </p:sp>
      <p:sp>
        <p:nvSpPr>
          <p:cNvPr id="3" name="Content Placeholder 2"/>
          <p:cNvSpPr>
            <a:spLocks noGrp="1"/>
          </p:cNvSpPr>
          <p:nvPr>
            <p:ph sz="quarter" idx="1"/>
          </p:nvPr>
        </p:nvSpPr>
        <p:spPr>
          <a:xfrm>
            <a:off x="228600" y="1600200"/>
            <a:ext cx="8577072" cy="5257800"/>
          </a:xfrm>
        </p:spPr>
        <p:txBody>
          <a:bodyPr>
            <a:normAutofit fontScale="70000" lnSpcReduction="20000"/>
          </a:bodyPr>
          <a:lstStyle/>
          <a:p>
            <a:r>
              <a:rPr lang="en-US" dirty="0" smtClean="0">
                <a:latin typeface="Georgia" panose="02040502050405020303" pitchFamily="18" charset="0"/>
              </a:rPr>
              <a:t>Take inventory of existing efforts and determine locally or commercially developed</a:t>
            </a:r>
          </a:p>
          <a:p>
            <a:endParaRPr lang="en-US" dirty="0" smtClean="0">
              <a:latin typeface="Georgia" panose="02040502050405020303" pitchFamily="18" charset="0"/>
            </a:endParaRPr>
          </a:p>
          <a:p>
            <a:r>
              <a:rPr lang="en-US" dirty="0" smtClean="0">
                <a:latin typeface="Georgia" panose="02040502050405020303" pitchFamily="18" charset="0"/>
              </a:rPr>
              <a:t>Work backwards (ex: tests measure knowledge but do not help to determine skill so you may need to readjust your methodology)</a:t>
            </a:r>
          </a:p>
          <a:p>
            <a:endParaRPr lang="en-US" dirty="0" smtClean="0">
              <a:latin typeface="Georgia" panose="02040502050405020303" pitchFamily="18" charset="0"/>
            </a:endParaRPr>
          </a:p>
          <a:p>
            <a:r>
              <a:rPr lang="en-US" dirty="0" smtClean="0">
                <a:latin typeface="Georgia" panose="02040502050405020303" pitchFamily="18" charset="0"/>
              </a:rPr>
              <a:t>Choose a well constructed instrument (reliable and valid)</a:t>
            </a:r>
          </a:p>
          <a:p>
            <a:endParaRPr lang="en-US" dirty="0" smtClean="0">
              <a:latin typeface="Georgia" panose="02040502050405020303" pitchFamily="18" charset="0"/>
            </a:endParaRPr>
          </a:p>
          <a:p>
            <a:r>
              <a:rPr lang="en-US" dirty="0" smtClean="0">
                <a:latin typeface="Georgia" panose="02040502050405020303" pitchFamily="18" charset="0"/>
              </a:rPr>
              <a:t>Account for error (administration, responses, scoring, flawed instrument)</a:t>
            </a:r>
          </a:p>
          <a:p>
            <a:endParaRPr lang="en-US" dirty="0" smtClean="0">
              <a:latin typeface="Georgia" panose="02040502050405020303" pitchFamily="18" charset="0"/>
            </a:endParaRPr>
          </a:p>
          <a:p>
            <a:r>
              <a:rPr lang="en-US" dirty="0" smtClean="0">
                <a:latin typeface="Georgia" panose="02040502050405020303" pitchFamily="18" charset="0"/>
              </a:rPr>
              <a:t>Assure internal consistency (Do the items measure what you intend for them to measure?)</a:t>
            </a:r>
          </a:p>
          <a:p>
            <a:endParaRPr lang="en-US" dirty="0" smtClean="0">
              <a:latin typeface="Georgia" panose="02040502050405020303" pitchFamily="18" charset="0"/>
            </a:endParaRPr>
          </a:p>
          <a:p>
            <a:r>
              <a:rPr lang="en-US" dirty="0" smtClean="0">
                <a:latin typeface="Georgia" panose="02040502050405020303" pitchFamily="18" charset="0"/>
              </a:rPr>
              <a:t>Consider time and costs</a:t>
            </a:r>
          </a:p>
          <a:p>
            <a:endParaRPr lang="en-US" dirty="0" smtClean="0">
              <a:latin typeface="Georgia" panose="02040502050405020303" pitchFamily="18" charset="0"/>
            </a:endParaRPr>
          </a:p>
          <a:p>
            <a:r>
              <a:rPr lang="en-US" dirty="0" smtClean="0">
                <a:latin typeface="Georgia" panose="02040502050405020303" pitchFamily="18" charset="0"/>
              </a:rPr>
              <a:t>Choose instruments and methods that elicit cooperation/motivation to participate</a:t>
            </a:r>
          </a:p>
          <a:p>
            <a:endParaRPr lang="en-US" dirty="0" smtClean="0">
              <a:latin typeface="Georgia" panose="02040502050405020303" pitchFamily="18" charset="0"/>
            </a:endParaRPr>
          </a:p>
          <a:p>
            <a:r>
              <a:rPr lang="en-US" dirty="0" smtClean="0">
                <a:latin typeface="Georgia" panose="02040502050405020303" pitchFamily="18" charset="0"/>
              </a:rPr>
              <a:t>Will you be able to understand results?  </a:t>
            </a:r>
          </a:p>
          <a:p>
            <a:endParaRPr lang="en-US" sz="1900" dirty="0" smtClean="0">
              <a:latin typeface="Georgia" panose="02040502050405020303" pitchFamily="18" charset="0"/>
            </a:endParaRPr>
          </a:p>
          <a:p>
            <a:r>
              <a:rPr lang="en-US" dirty="0" smtClean="0">
                <a:latin typeface="Georgia" panose="02040502050405020303" pitchFamily="18" charset="0"/>
              </a:rPr>
              <a:t>Are you being sensitive to diversity and considering a broad spectrum of perspectives?</a:t>
            </a:r>
          </a:p>
          <a:p>
            <a:pPr lvl="1"/>
            <a:endParaRPr lang="en-US" dirty="0">
              <a:latin typeface="Georgia" panose="02040502050405020303" pitchFamily="18" charset="0"/>
            </a:endParaRPr>
          </a:p>
          <a:p>
            <a:pPr lvl="1"/>
            <a:endParaRPr lang="en-US" dirty="0" smtClean="0"/>
          </a:p>
          <a:p>
            <a:endParaRPr lang="en-US" dirty="0" smtClean="0"/>
          </a:p>
          <a:p>
            <a:endParaRPr lang="en-US" dirty="0"/>
          </a:p>
        </p:txBody>
      </p:sp>
      <p:sp>
        <p:nvSpPr>
          <p:cNvPr id="4" name="TextBox 3"/>
          <p:cNvSpPr txBox="1"/>
          <p:nvPr/>
        </p:nvSpPr>
        <p:spPr>
          <a:xfrm>
            <a:off x="7315200" y="6537987"/>
            <a:ext cx="1676400" cy="230832"/>
          </a:xfrm>
          <a:prstGeom prst="rect">
            <a:avLst/>
          </a:prstGeom>
          <a:noFill/>
        </p:spPr>
        <p:txBody>
          <a:bodyPr wrap="square" rtlCol="0">
            <a:spAutoFit/>
          </a:bodyPr>
          <a:lstStyle/>
          <a:p>
            <a:r>
              <a:rPr lang="en-US" sz="900" dirty="0" smtClean="0"/>
              <a:t>Banta &amp; Palomba, 2014</a:t>
            </a:r>
            <a:endParaRPr lang="en-US" sz="900" dirty="0"/>
          </a:p>
        </p:txBody>
      </p:sp>
    </p:spTree>
    <p:extLst>
      <p:ext uri="{BB962C8B-B14F-4D97-AF65-F5344CB8AC3E}">
        <p14:creationId xmlns:p14="http://schemas.microsoft.com/office/powerpoint/2010/main" val="12971627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latin typeface="Georgia" panose="02040502050405020303" pitchFamily="18" charset="0"/>
              </a:rPr>
              <a:t>Implementation/Administration</a:t>
            </a:r>
            <a:endParaRPr lang="en-US" b="1" dirty="0">
              <a:latin typeface="Georgia" panose="02040502050405020303" pitchFamily="18" charset="0"/>
            </a:endParaRPr>
          </a:p>
        </p:txBody>
      </p:sp>
      <p:sp>
        <p:nvSpPr>
          <p:cNvPr id="3" name="Content Placeholder 2"/>
          <p:cNvSpPr>
            <a:spLocks noGrp="1"/>
          </p:cNvSpPr>
          <p:nvPr>
            <p:ph sz="quarter" idx="1"/>
          </p:nvPr>
        </p:nvSpPr>
        <p:spPr/>
        <p:txBody>
          <a:bodyPr>
            <a:normAutofit/>
          </a:bodyPr>
          <a:lstStyle/>
          <a:p>
            <a:r>
              <a:rPr lang="en-US" dirty="0" smtClean="0">
                <a:latin typeface="Georgia" panose="02040502050405020303" pitchFamily="18" charset="0"/>
              </a:rPr>
              <a:t>Decide on method/administration strategy (when, how, frequency)</a:t>
            </a:r>
          </a:p>
          <a:p>
            <a:r>
              <a:rPr lang="en-US" dirty="0" smtClean="0">
                <a:latin typeface="Georgia" panose="02040502050405020303" pitchFamily="18" charset="0"/>
              </a:rPr>
              <a:t>Identify participants</a:t>
            </a:r>
          </a:p>
          <a:p>
            <a:pPr lvl="1"/>
            <a:r>
              <a:rPr lang="en-US" dirty="0" smtClean="0">
                <a:latin typeface="Georgia" panose="02040502050405020303" pitchFamily="18" charset="0"/>
              </a:rPr>
              <a:t>Cross-sectional – comparing different groups of students a common point of time</a:t>
            </a:r>
          </a:p>
          <a:p>
            <a:pPr lvl="1"/>
            <a:r>
              <a:rPr lang="en-US" dirty="0" smtClean="0">
                <a:latin typeface="Georgia" panose="02040502050405020303" pitchFamily="18" charset="0"/>
              </a:rPr>
              <a:t>Longitudinal – same set of students over time</a:t>
            </a:r>
          </a:p>
          <a:p>
            <a:r>
              <a:rPr lang="en-US" dirty="0" smtClean="0">
                <a:latin typeface="Georgia" panose="02040502050405020303" pitchFamily="18" charset="0"/>
              </a:rPr>
              <a:t>Consider use of a sample</a:t>
            </a:r>
          </a:p>
          <a:p>
            <a:pPr lvl="1"/>
            <a:r>
              <a:rPr lang="en-US" dirty="0" smtClean="0">
                <a:latin typeface="Georgia" panose="02040502050405020303" pitchFamily="18" charset="0"/>
              </a:rPr>
              <a:t>Random sampling</a:t>
            </a:r>
          </a:p>
          <a:p>
            <a:pPr lvl="1"/>
            <a:r>
              <a:rPr lang="en-US" dirty="0" smtClean="0">
                <a:latin typeface="Georgia" panose="02040502050405020303" pitchFamily="18" charset="0"/>
              </a:rPr>
              <a:t>Stratified random sampling</a:t>
            </a:r>
          </a:p>
          <a:p>
            <a:pPr lvl="1"/>
            <a:r>
              <a:rPr lang="en-US" dirty="0" smtClean="0">
                <a:latin typeface="Georgia" panose="02040502050405020303" pitchFamily="18" charset="0"/>
              </a:rPr>
              <a:t>Convenience sampling</a:t>
            </a:r>
            <a:endParaRPr lang="en-US" dirty="0">
              <a:latin typeface="Georgia" panose="02040502050405020303" pitchFamily="18" charset="0"/>
            </a:endParaRPr>
          </a:p>
          <a:p>
            <a:pPr lvl="1"/>
            <a:r>
              <a:rPr lang="en-US" dirty="0" smtClean="0">
                <a:latin typeface="Georgia" panose="02040502050405020303" pitchFamily="18" charset="0"/>
              </a:rPr>
              <a:t>Total population</a:t>
            </a:r>
          </a:p>
          <a:p>
            <a:endParaRPr lang="en-US" dirty="0"/>
          </a:p>
        </p:txBody>
      </p:sp>
      <p:sp>
        <p:nvSpPr>
          <p:cNvPr id="4" name="TextBox 3"/>
          <p:cNvSpPr txBox="1"/>
          <p:nvPr/>
        </p:nvSpPr>
        <p:spPr>
          <a:xfrm>
            <a:off x="7315200" y="6537987"/>
            <a:ext cx="1676400" cy="230832"/>
          </a:xfrm>
          <a:prstGeom prst="rect">
            <a:avLst/>
          </a:prstGeom>
          <a:noFill/>
        </p:spPr>
        <p:txBody>
          <a:bodyPr wrap="square" rtlCol="0">
            <a:spAutoFit/>
          </a:bodyPr>
          <a:lstStyle/>
          <a:p>
            <a:r>
              <a:rPr lang="en-US" sz="900" dirty="0" smtClean="0"/>
              <a:t>Banta &amp; Palomba, 2014</a:t>
            </a:r>
            <a:endParaRPr lang="en-US" sz="900" dirty="0"/>
          </a:p>
        </p:txBody>
      </p:sp>
    </p:spTree>
    <p:extLst>
      <p:ext uri="{BB962C8B-B14F-4D97-AF65-F5344CB8AC3E}">
        <p14:creationId xmlns:p14="http://schemas.microsoft.com/office/powerpoint/2010/main" val="5431983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176239990"/>
              </p:ext>
            </p:extLst>
          </p:nvPr>
        </p:nvGraphicFramePr>
        <p:xfrm>
          <a:off x="76200" y="457200"/>
          <a:ext cx="8991600" cy="6333366"/>
        </p:xfrm>
        <a:graphic>
          <a:graphicData uri="http://schemas.openxmlformats.org/drawingml/2006/table">
            <a:tbl>
              <a:tblPr firstRow="1" firstCol="1" bandRow="1"/>
              <a:tblGrid>
                <a:gridCol w="4268341"/>
                <a:gridCol w="4723259"/>
              </a:tblGrid>
              <a:tr h="567275">
                <a:tc gridSpan="2">
                  <a:txBody>
                    <a:bodyPr/>
                    <a:lstStyle/>
                    <a:p>
                      <a:pPr marL="0" marR="0">
                        <a:spcBef>
                          <a:spcPts val="0"/>
                        </a:spcBef>
                        <a:spcAft>
                          <a:spcPts val="0"/>
                        </a:spcAft>
                      </a:pPr>
                      <a:r>
                        <a:rPr lang="en-US" sz="1800" b="1" u="sng" dirty="0">
                          <a:solidFill>
                            <a:srgbClr val="FFFFFF"/>
                          </a:solidFill>
                          <a:effectLst/>
                          <a:latin typeface="Calibri"/>
                          <a:ea typeface="Times New Roman"/>
                          <a:cs typeface="Calibri"/>
                        </a:rPr>
                        <a:t>Existing Data</a:t>
                      </a:r>
                      <a:r>
                        <a:rPr lang="en-US" sz="1800" b="1" dirty="0">
                          <a:solidFill>
                            <a:srgbClr val="FFFFFF"/>
                          </a:solidFill>
                          <a:effectLst/>
                          <a:latin typeface="Calibri"/>
                          <a:ea typeface="Times New Roman"/>
                          <a:cs typeface="Calibri"/>
                        </a:rPr>
                        <a:t>: Data that has already been collected, usually from previous assessment projects, student information, or office systems or tracking systems.</a:t>
                      </a:r>
                      <a:endParaRPr lang="en-US" sz="1800" b="1" dirty="0">
                        <a:effectLst/>
                        <a:latin typeface="Times New Roman"/>
                        <a:ea typeface="Times New Roman"/>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hMerge="1">
                  <a:txBody>
                    <a:bodyPr/>
                    <a:lstStyle/>
                    <a:p>
                      <a:endParaRPr lang="en-US"/>
                    </a:p>
                  </a:txBody>
                  <a:tcPr/>
                </a:tc>
              </a:tr>
              <a:tr h="3120016">
                <a:tc>
                  <a:txBody>
                    <a:bodyPr/>
                    <a:lstStyle/>
                    <a:p>
                      <a:pPr marL="0" marR="0">
                        <a:spcBef>
                          <a:spcPts val="0"/>
                        </a:spcBef>
                        <a:spcAft>
                          <a:spcPts val="0"/>
                        </a:spcAft>
                      </a:pPr>
                      <a:r>
                        <a:rPr lang="en-US" sz="1600" b="1" dirty="0">
                          <a:effectLst/>
                          <a:latin typeface="Calibri"/>
                          <a:ea typeface="Times New Roman"/>
                          <a:cs typeface="Calibri"/>
                        </a:rPr>
                        <a:t>Strengths:</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228600" algn="l"/>
                        </a:tabLst>
                      </a:pPr>
                      <a:r>
                        <a:rPr lang="en-US" sz="1600" dirty="0">
                          <a:effectLst/>
                          <a:latin typeface="Calibri"/>
                          <a:ea typeface="Times New Roman"/>
                          <a:cs typeface="Calibri"/>
                        </a:rPr>
                        <a:t>No time needed to collect data</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228600" algn="l"/>
                        </a:tabLst>
                      </a:pPr>
                      <a:r>
                        <a:rPr lang="en-US" sz="1600" dirty="0">
                          <a:effectLst/>
                          <a:latin typeface="Calibri"/>
                          <a:ea typeface="Times New Roman"/>
                          <a:cs typeface="Calibri"/>
                        </a:rPr>
                        <a:t>No risk of survey fatigue, response rate issues</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228600" algn="l"/>
                        </a:tabLst>
                      </a:pPr>
                      <a:r>
                        <a:rPr lang="en-US" sz="1600" dirty="0">
                          <a:effectLst/>
                          <a:latin typeface="Calibri"/>
                          <a:ea typeface="Times New Roman"/>
                          <a:cs typeface="Calibri"/>
                        </a:rPr>
                        <a:t>Data mines current collection processes/systems</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228600" algn="l"/>
                        </a:tabLst>
                      </a:pPr>
                      <a:r>
                        <a:rPr lang="en-US" sz="1600" dirty="0">
                          <a:effectLst/>
                          <a:latin typeface="Calibri"/>
                          <a:ea typeface="Times New Roman"/>
                          <a:cs typeface="Calibri"/>
                        </a:rPr>
                        <a:t>Capitalizes on previous assessment efforts</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228600" algn="l"/>
                        </a:tabLst>
                      </a:pPr>
                      <a:r>
                        <a:rPr lang="en-US" sz="1600" dirty="0">
                          <a:effectLst/>
                          <a:latin typeface="Calibri"/>
                          <a:ea typeface="Times New Roman"/>
                          <a:cs typeface="Calibri"/>
                        </a:rPr>
                        <a:t>Unobtrusive in nature</a:t>
                      </a:r>
                      <a:endParaRPr lang="en-US" sz="1600" dirty="0">
                        <a:effectLst/>
                        <a:latin typeface="Times New Roman"/>
                        <a:ea typeface="Times New Roman"/>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spcBef>
                          <a:spcPts val="0"/>
                        </a:spcBef>
                        <a:spcAft>
                          <a:spcPts val="0"/>
                        </a:spcAft>
                      </a:pPr>
                      <a:r>
                        <a:rPr lang="en-US" sz="1600" b="1" dirty="0">
                          <a:effectLst/>
                          <a:latin typeface="Calibri"/>
                          <a:ea typeface="Times New Roman"/>
                          <a:cs typeface="Calibri"/>
                        </a:rPr>
                        <a:t>Challenges:</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160020" algn="l"/>
                        </a:tabLst>
                      </a:pPr>
                      <a:r>
                        <a:rPr lang="en-US" sz="1600" dirty="0">
                          <a:effectLst/>
                          <a:latin typeface="Calibri"/>
                          <a:ea typeface="Times New Roman"/>
                          <a:cs typeface="Calibri"/>
                        </a:rPr>
                        <a:t>Reliant on the reliability/validity or trustworthiness of the source</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160020" algn="l"/>
                        </a:tabLst>
                      </a:pPr>
                      <a:r>
                        <a:rPr lang="en-US" sz="1600" dirty="0">
                          <a:effectLst/>
                          <a:latin typeface="Calibri"/>
                          <a:ea typeface="Times New Roman"/>
                          <a:cs typeface="Calibri"/>
                        </a:rPr>
                        <a:t>Non-responsive in nature (aka no follow-up option)</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160020" algn="l"/>
                        </a:tabLst>
                      </a:pPr>
                      <a:r>
                        <a:rPr lang="en-US" sz="1600" dirty="0">
                          <a:effectLst/>
                          <a:latin typeface="Calibri"/>
                          <a:ea typeface="Times New Roman"/>
                          <a:cs typeface="Calibri"/>
                        </a:rPr>
                        <a:t>Response rates a pre-determined by the data that exists</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160020" algn="l"/>
                        </a:tabLst>
                      </a:pPr>
                      <a:r>
                        <a:rPr lang="en-US" sz="1600" dirty="0">
                          <a:effectLst/>
                          <a:latin typeface="Calibri"/>
                          <a:ea typeface="Times New Roman"/>
                          <a:cs typeface="Calibri"/>
                        </a:rPr>
                        <a:t>Gaining access to data that may be housed elsewhere</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160020" algn="l"/>
                        </a:tabLst>
                      </a:pPr>
                      <a:r>
                        <a:rPr lang="en-US" sz="1600" dirty="0">
                          <a:effectLst/>
                          <a:latin typeface="Calibri"/>
                          <a:ea typeface="Times New Roman"/>
                          <a:cs typeface="Calibri"/>
                        </a:rPr>
                        <a:t>Creating internal systems for collecting data you need may require adjusting current systems    </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160020" algn="l"/>
                        </a:tabLst>
                      </a:pPr>
                      <a:r>
                        <a:rPr lang="en-US" sz="1600" dirty="0">
                          <a:effectLst/>
                          <a:latin typeface="Calibri"/>
                          <a:ea typeface="Times New Roman"/>
                          <a:cs typeface="Calibri"/>
                        </a:rPr>
                        <a:t>Data may not be sufficient, may require follow-up                                                                                                                                                                                             </a:t>
                      </a:r>
                      <a:endParaRPr lang="en-US" sz="1600" dirty="0">
                        <a:effectLst/>
                        <a:latin typeface="Times New Roman"/>
                        <a:ea typeface="Times New Roman"/>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1914555">
                <a:tc gridSpan="2">
                  <a:txBody>
                    <a:bodyPr/>
                    <a:lstStyle/>
                    <a:p>
                      <a:pPr marL="0" marR="0">
                        <a:spcBef>
                          <a:spcPts val="0"/>
                        </a:spcBef>
                        <a:spcAft>
                          <a:spcPts val="0"/>
                        </a:spcAft>
                      </a:pPr>
                      <a:r>
                        <a:rPr lang="en-US" sz="1600" dirty="0">
                          <a:effectLst/>
                          <a:latin typeface="Calibri"/>
                          <a:ea typeface="Times New Roman"/>
                          <a:cs typeface="Calibri"/>
                        </a:rPr>
                        <a:t>Things to consider:  </a:t>
                      </a:r>
                      <a:endParaRPr lang="en-US" sz="1600" dirty="0">
                        <a:effectLst/>
                        <a:latin typeface="Times New Roman"/>
                        <a:ea typeface="Times New Roman"/>
                      </a:endParaRPr>
                    </a:p>
                    <a:p>
                      <a:pPr marL="342900" marR="0" lvl="0" indent="-342900">
                        <a:lnSpc>
                          <a:spcPct val="115000"/>
                        </a:lnSpc>
                        <a:spcBef>
                          <a:spcPts val="0"/>
                        </a:spcBef>
                        <a:spcAft>
                          <a:spcPts val="0"/>
                        </a:spcAft>
                        <a:buFont typeface="Symbol"/>
                        <a:buChar char=""/>
                      </a:pPr>
                      <a:r>
                        <a:rPr lang="en-US" sz="1600" dirty="0">
                          <a:effectLst/>
                          <a:latin typeface="Calibri"/>
                          <a:ea typeface="Calibri"/>
                          <a:cs typeface="Calibri"/>
                        </a:rPr>
                        <a:t>How do you gain access to data?</a:t>
                      </a:r>
                      <a:endParaRPr lang="en-US" sz="16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600" dirty="0">
                          <a:effectLst/>
                          <a:latin typeface="Calibri"/>
                          <a:ea typeface="Calibri"/>
                          <a:cs typeface="Calibri"/>
                        </a:rPr>
                        <a:t>Will you have the ability to analyze/manipulate the data in the way you need?</a:t>
                      </a:r>
                      <a:endParaRPr lang="en-US" sz="16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600" dirty="0">
                          <a:effectLst/>
                          <a:latin typeface="Calibri"/>
                          <a:ea typeface="Calibri"/>
                          <a:cs typeface="Calibri"/>
                        </a:rPr>
                        <a:t>Where is the data coming from and what form will you receive it in?  This will lead to decisions on how you analyze data. If you need to know how to conduct a document analysis, use a data base or know how to analyze data in excel or SPSS. </a:t>
                      </a:r>
                      <a:endParaRPr lang="en-US" sz="1600" dirty="0">
                        <a:effectLst/>
                        <a:latin typeface="Calibri"/>
                        <a:ea typeface="Calibri"/>
                        <a:cs typeface="Times New Roman"/>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hMerge="1">
                  <a:txBody>
                    <a:bodyPr/>
                    <a:lstStyle/>
                    <a:p>
                      <a:endParaRPr lang="en-US"/>
                    </a:p>
                  </a:txBody>
                  <a:tcPr/>
                </a:tc>
              </a:tr>
              <a:tr h="722753">
                <a:tc gridSpan="2">
                  <a:txBody>
                    <a:bodyPr/>
                    <a:lstStyle/>
                    <a:p>
                      <a:pPr marL="0" marR="0">
                        <a:spcBef>
                          <a:spcPts val="0"/>
                        </a:spcBef>
                        <a:spcAft>
                          <a:spcPts val="0"/>
                        </a:spcAft>
                      </a:pPr>
                      <a:r>
                        <a:rPr lang="en-US" sz="1600" dirty="0">
                          <a:effectLst/>
                          <a:latin typeface="Calibri"/>
                          <a:ea typeface="Times New Roman"/>
                          <a:cs typeface="Calibri"/>
                        </a:rPr>
                        <a:t>Next steps: Once you have the data, submit it to be uploaded to Campus Labs Baseline.  Be sure to link your data with program goals and objectives through the Management system, as well as Key Performance Indicators.</a:t>
                      </a:r>
                      <a:endParaRPr lang="en-US" sz="1600" dirty="0">
                        <a:effectLst/>
                        <a:latin typeface="Times New Roman"/>
                        <a:ea typeface="Times New Roman"/>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hMerge="1">
                  <a:txBody>
                    <a:bodyPr/>
                    <a:lstStyle/>
                    <a:p>
                      <a:endParaRPr lang="en-US"/>
                    </a:p>
                  </a:txBody>
                  <a:tcPr/>
                </a:tc>
              </a:tr>
            </a:tbl>
          </a:graphicData>
        </a:graphic>
      </p:graphicFrame>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7467600" y="6565746"/>
            <a:ext cx="1303020" cy="135890"/>
          </a:xfrm>
          <a:prstGeom prst="rect">
            <a:avLst/>
          </a:prstGeom>
        </p:spPr>
      </p:pic>
    </p:spTree>
    <p:extLst>
      <p:ext uri="{BB962C8B-B14F-4D97-AF65-F5344CB8AC3E}">
        <p14:creationId xmlns:p14="http://schemas.microsoft.com/office/powerpoint/2010/main" val="1219755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1814356"/>
              </p:ext>
            </p:extLst>
          </p:nvPr>
        </p:nvGraphicFramePr>
        <p:xfrm>
          <a:off x="152400" y="457200"/>
          <a:ext cx="8839200" cy="6078256"/>
        </p:xfrm>
        <a:graphic>
          <a:graphicData uri="http://schemas.openxmlformats.org/drawingml/2006/table">
            <a:tbl>
              <a:tblPr firstRow="1" firstCol="1" bandRow="1"/>
              <a:tblGrid>
                <a:gridCol w="4441754"/>
                <a:gridCol w="4397446"/>
              </a:tblGrid>
              <a:tr h="685800">
                <a:tc gridSpan="2">
                  <a:txBody>
                    <a:bodyPr/>
                    <a:lstStyle/>
                    <a:p>
                      <a:pPr marL="0" marR="0">
                        <a:spcBef>
                          <a:spcPts val="0"/>
                        </a:spcBef>
                        <a:spcAft>
                          <a:spcPts val="0"/>
                        </a:spcAft>
                      </a:pPr>
                      <a:r>
                        <a:rPr lang="en-US" sz="1800" b="1" i="0" u="sng" dirty="0">
                          <a:solidFill>
                            <a:srgbClr val="FFFFFF"/>
                          </a:solidFill>
                          <a:effectLst/>
                          <a:latin typeface="Calibri"/>
                          <a:ea typeface="Times New Roman"/>
                          <a:cs typeface="Calibri"/>
                        </a:rPr>
                        <a:t>Survey</a:t>
                      </a:r>
                      <a:r>
                        <a:rPr lang="en-US" sz="1800" b="1" i="0" dirty="0">
                          <a:solidFill>
                            <a:srgbClr val="FFFFFF"/>
                          </a:solidFill>
                          <a:effectLst/>
                          <a:latin typeface="Calibri"/>
                          <a:ea typeface="Times New Roman"/>
                          <a:cs typeface="Calibri"/>
                        </a:rPr>
                        <a:t>: Asking open and closed-ended questions on a questionnaire type format. A survey is a self report of anything, including opinion, actions, and observation.</a:t>
                      </a:r>
                      <a:endParaRPr lang="en-US" sz="1800" b="1" i="0" dirty="0">
                        <a:effectLst/>
                        <a:latin typeface="Times New Roman"/>
                        <a:ea typeface="Times New Roman"/>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hMerge="1">
                  <a:txBody>
                    <a:bodyPr/>
                    <a:lstStyle/>
                    <a:p>
                      <a:endParaRPr lang="en-US"/>
                    </a:p>
                  </a:txBody>
                  <a:tcPr/>
                </a:tc>
              </a:tr>
              <a:tr h="2995809">
                <a:tc>
                  <a:txBody>
                    <a:bodyPr/>
                    <a:lstStyle/>
                    <a:p>
                      <a:pPr marL="0" marR="0">
                        <a:spcBef>
                          <a:spcPts val="0"/>
                        </a:spcBef>
                        <a:spcAft>
                          <a:spcPts val="0"/>
                        </a:spcAft>
                      </a:pPr>
                      <a:r>
                        <a:rPr lang="en-US" sz="1800" b="1" dirty="0">
                          <a:effectLst/>
                          <a:latin typeface="Calibri"/>
                          <a:ea typeface="Times New Roman"/>
                          <a:cs typeface="Calibri"/>
                        </a:rPr>
                        <a:t>Strengths:</a:t>
                      </a:r>
                      <a:endParaRPr lang="en-US" sz="1800" dirty="0">
                        <a:effectLst/>
                        <a:latin typeface="Times New Roman"/>
                        <a:ea typeface="Times New Roman"/>
                      </a:endParaRPr>
                    </a:p>
                    <a:p>
                      <a:pPr marL="342900" marR="0" lvl="0" indent="-342900">
                        <a:spcBef>
                          <a:spcPts val="0"/>
                        </a:spcBef>
                        <a:spcAft>
                          <a:spcPts val="0"/>
                        </a:spcAft>
                        <a:buFont typeface="Times New Roman"/>
                        <a:buChar char="•"/>
                        <a:tabLst>
                          <a:tab pos="228600" algn="l"/>
                        </a:tabLst>
                      </a:pPr>
                      <a:r>
                        <a:rPr lang="en-US" sz="1800" dirty="0">
                          <a:effectLst/>
                          <a:latin typeface="Calibri"/>
                          <a:ea typeface="Times New Roman"/>
                          <a:cs typeface="Calibri"/>
                        </a:rPr>
                        <a:t>Include large numbers</a:t>
                      </a:r>
                      <a:endParaRPr lang="en-US" sz="1800" dirty="0">
                        <a:effectLst/>
                        <a:latin typeface="Times New Roman"/>
                        <a:ea typeface="Times New Roman"/>
                      </a:endParaRPr>
                    </a:p>
                    <a:p>
                      <a:pPr marL="342900" marR="0" lvl="0" indent="-342900">
                        <a:spcBef>
                          <a:spcPts val="0"/>
                        </a:spcBef>
                        <a:spcAft>
                          <a:spcPts val="0"/>
                        </a:spcAft>
                        <a:buFont typeface="Times New Roman"/>
                        <a:buChar char="•"/>
                        <a:tabLst>
                          <a:tab pos="228600" algn="l"/>
                        </a:tabLst>
                      </a:pPr>
                      <a:r>
                        <a:rPr lang="en-US" sz="1800" dirty="0">
                          <a:effectLst/>
                          <a:latin typeface="Calibri"/>
                          <a:ea typeface="Times New Roman"/>
                          <a:cs typeface="Calibri"/>
                        </a:rPr>
                        <a:t>Relatively fast and easy to collect data</a:t>
                      </a:r>
                      <a:endParaRPr lang="en-US" sz="1800" dirty="0">
                        <a:effectLst/>
                        <a:latin typeface="Times New Roman"/>
                        <a:ea typeface="Times New Roman"/>
                      </a:endParaRPr>
                    </a:p>
                    <a:p>
                      <a:pPr marL="342900" marR="0" lvl="0" indent="-342900">
                        <a:spcBef>
                          <a:spcPts val="0"/>
                        </a:spcBef>
                        <a:spcAft>
                          <a:spcPts val="0"/>
                        </a:spcAft>
                        <a:buFont typeface="Times New Roman"/>
                        <a:buChar char="•"/>
                        <a:tabLst>
                          <a:tab pos="228600" algn="l"/>
                        </a:tabLst>
                      </a:pPr>
                      <a:r>
                        <a:rPr lang="en-US" sz="1800" dirty="0">
                          <a:effectLst/>
                          <a:latin typeface="Calibri"/>
                          <a:ea typeface="Times New Roman"/>
                          <a:cs typeface="Calibri"/>
                        </a:rPr>
                        <a:t>Lots of resources available</a:t>
                      </a:r>
                      <a:endParaRPr lang="en-US" sz="1800" dirty="0">
                        <a:effectLst/>
                        <a:latin typeface="Times New Roman"/>
                        <a:ea typeface="Times New Roman"/>
                      </a:endParaRPr>
                    </a:p>
                    <a:p>
                      <a:pPr marL="342900" marR="0" lvl="0" indent="-342900">
                        <a:spcBef>
                          <a:spcPts val="0"/>
                        </a:spcBef>
                        <a:spcAft>
                          <a:spcPts val="0"/>
                        </a:spcAft>
                        <a:buFont typeface="Times New Roman"/>
                        <a:buChar char="•"/>
                        <a:tabLst>
                          <a:tab pos="228600" algn="l"/>
                        </a:tabLst>
                      </a:pPr>
                      <a:r>
                        <a:rPr lang="en-US" sz="1800" dirty="0">
                          <a:effectLst/>
                          <a:latin typeface="Calibri"/>
                          <a:ea typeface="Times New Roman"/>
                          <a:cs typeface="Calibri"/>
                        </a:rPr>
                        <a:t>Requires minimal resources</a:t>
                      </a:r>
                      <a:endParaRPr lang="en-US" sz="1800" dirty="0">
                        <a:effectLst/>
                        <a:latin typeface="Times New Roman"/>
                        <a:ea typeface="Times New Roman"/>
                      </a:endParaRPr>
                    </a:p>
                    <a:p>
                      <a:pPr marL="342900" marR="0" lvl="0" indent="-342900">
                        <a:spcBef>
                          <a:spcPts val="0"/>
                        </a:spcBef>
                        <a:spcAft>
                          <a:spcPts val="0"/>
                        </a:spcAft>
                        <a:buFont typeface="Times New Roman"/>
                        <a:buChar char="•"/>
                        <a:tabLst>
                          <a:tab pos="228600" algn="l"/>
                        </a:tabLst>
                      </a:pPr>
                      <a:r>
                        <a:rPr lang="en-US" sz="1800" dirty="0">
                          <a:effectLst/>
                          <a:latin typeface="Calibri"/>
                          <a:ea typeface="Times New Roman"/>
                          <a:cs typeface="Calibri"/>
                        </a:rPr>
                        <a:t>Fast to analyze</a:t>
                      </a:r>
                      <a:endParaRPr lang="en-US" sz="1800" dirty="0">
                        <a:effectLst/>
                        <a:latin typeface="Times New Roman"/>
                        <a:ea typeface="Times New Roman"/>
                      </a:endParaRPr>
                    </a:p>
                    <a:p>
                      <a:pPr marL="342900" marR="0" lvl="0" indent="-342900">
                        <a:spcBef>
                          <a:spcPts val="0"/>
                        </a:spcBef>
                        <a:spcAft>
                          <a:spcPts val="0"/>
                        </a:spcAft>
                        <a:buFont typeface="Times New Roman"/>
                        <a:buChar char="•"/>
                        <a:tabLst>
                          <a:tab pos="228600" algn="l"/>
                        </a:tabLst>
                      </a:pPr>
                      <a:r>
                        <a:rPr lang="en-US" sz="1800" dirty="0">
                          <a:effectLst/>
                          <a:latin typeface="Calibri"/>
                          <a:ea typeface="Times New Roman"/>
                          <a:cs typeface="Calibri"/>
                        </a:rPr>
                        <a:t>Good for surface level or basic data</a:t>
                      </a:r>
                      <a:endParaRPr lang="en-US" sz="1800" dirty="0">
                        <a:effectLst/>
                        <a:latin typeface="Times New Roman"/>
                        <a:ea typeface="Times New Roman"/>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spcBef>
                          <a:spcPts val="0"/>
                        </a:spcBef>
                        <a:spcAft>
                          <a:spcPts val="0"/>
                        </a:spcAft>
                      </a:pPr>
                      <a:r>
                        <a:rPr lang="en-US" sz="1800" b="1" dirty="0">
                          <a:effectLst/>
                          <a:latin typeface="Calibri"/>
                          <a:ea typeface="Times New Roman"/>
                          <a:cs typeface="Calibri"/>
                        </a:rPr>
                        <a:t>Challenges:</a:t>
                      </a:r>
                      <a:endParaRPr lang="en-US" sz="1800" dirty="0">
                        <a:effectLst/>
                        <a:latin typeface="Times New Roman"/>
                        <a:ea typeface="Times New Roman"/>
                      </a:endParaRPr>
                    </a:p>
                    <a:p>
                      <a:pPr marL="342900" marR="0" lvl="0" indent="-342900">
                        <a:spcBef>
                          <a:spcPts val="0"/>
                        </a:spcBef>
                        <a:spcAft>
                          <a:spcPts val="0"/>
                        </a:spcAft>
                        <a:buFont typeface="Times New Roman"/>
                        <a:buChar char="•"/>
                        <a:tabLst>
                          <a:tab pos="160020" algn="l"/>
                        </a:tabLst>
                      </a:pPr>
                      <a:r>
                        <a:rPr lang="en-US" sz="1800" dirty="0">
                          <a:effectLst/>
                          <a:latin typeface="Calibri"/>
                          <a:ea typeface="Times New Roman"/>
                          <a:cs typeface="Calibri"/>
                        </a:rPr>
                        <a:t>Survey fatigue and response rates</a:t>
                      </a:r>
                      <a:endParaRPr lang="en-US" sz="1800" dirty="0">
                        <a:effectLst/>
                        <a:latin typeface="Times New Roman"/>
                        <a:ea typeface="Times New Roman"/>
                      </a:endParaRPr>
                    </a:p>
                    <a:p>
                      <a:pPr marL="342900" marR="0" lvl="0" indent="-342900">
                        <a:spcBef>
                          <a:spcPts val="0"/>
                        </a:spcBef>
                        <a:spcAft>
                          <a:spcPts val="0"/>
                        </a:spcAft>
                        <a:buFont typeface="Times New Roman"/>
                        <a:buChar char="•"/>
                        <a:tabLst>
                          <a:tab pos="160020" algn="l"/>
                        </a:tabLst>
                      </a:pPr>
                      <a:r>
                        <a:rPr lang="en-US" sz="1800" dirty="0">
                          <a:effectLst/>
                          <a:latin typeface="Calibri"/>
                          <a:ea typeface="Times New Roman"/>
                          <a:cs typeface="Calibri"/>
                        </a:rPr>
                        <a:t>Non-responsive </a:t>
                      </a:r>
                      <a:endParaRPr lang="en-US" sz="1800" dirty="0">
                        <a:effectLst/>
                        <a:latin typeface="Times New Roman"/>
                        <a:ea typeface="Times New Roman"/>
                      </a:endParaRPr>
                    </a:p>
                    <a:p>
                      <a:pPr marL="342900" marR="0" lvl="0" indent="-342900">
                        <a:spcBef>
                          <a:spcPts val="0"/>
                        </a:spcBef>
                        <a:spcAft>
                          <a:spcPts val="0"/>
                        </a:spcAft>
                        <a:buFont typeface="Times New Roman"/>
                        <a:buChar char="•"/>
                        <a:tabLst>
                          <a:tab pos="160020" algn="l"/>
                        </a:tabLst>
                      </a:pPr>
                      <a:r>
                        <a:rPr lang="en-US" sz="1800" dirty="0">
                          <a:effectLst/>
                          <a:latin typeface="Calibri"/>
                          <a:ea typeface="Times New Roman"/>
                          <a:cs typeface="Calibri"/>
                        </a:rPr>
                        <a:t>Limited in type of questions asked</a:t>
                      </a:r>
                      <a:endParaRPr lang="en-US" sz="1800" dirty="0">
                        <a:effectLst/>
                        <a:latin typeface="Times New Roman"/>
                        <a:ea typeface="Times New Roman"/>
                      </a:endParaRPr>
                    </a:p>
                    <a:p>
                      <a:pPr marL="342900" marR="0" lvl="0" indent="-342900">
                        <a:spcBef>
                          <a:spcPts val="0"/>
                        </a:spcBef>
                        <a:spcAft>
                          <a:spcPts val="0"/>
                        </a:spcAft>
                        <a:buFont typeface="Times New Roman"/>
                        <a:buChar char="•"/>
                        <a:tabLst>
                          <a:tab pos="160020" algn="l"/>
                        </a:tabLst>
                      </a:pPr>
                      <a:r>
                        <a:rPr lang="en-US" sz="1800" dirty="0">
                          <a:effectLst/>
                          <a:latin typeface="Calibri"/>
                          <a:ea typeface="Times New Roman"/>
                          <a:cs typeface="Calibri"/>
                        </a:rPr>
                        <a:t>Lacks depth in data</a:t>
                      </a:r>
                      <a:endParaRPr lang="en-US" sz="1800" dirty="0">
                        <a:effectLst/>
                        <a:latin typeface="Times New Roman"/>
                        <a:ea typeface="Times New Roman"/>
                      </a:endParaRPr>
                    </a:p>
                    <a:p>
                      <a:pPr marL="342900" marR="0" lvl="0" indent="-342900">
                        <a:spcBef>
                          <a:spcPts val="0"/>
                        </a:spcBef>
                        <a:spcAft>
                          <a:spcPts val="0"/>
                        </a:spcAft>
                        <a:buFont typeface="Times New Roman"/>
                        <a:buChar char="•"/>
                        <a:tabLst>
                          <a:tab pos="160020" algn="l"/>
                        </a:tabLst>
                      </a:pPr>
                      <a:r>
                        <a:rPr lang="en-US" sz="1800" dirty="0">
                          <a:effectLst/>
                          <a:latin typeface="Calibri"/>
                          <a:ea typeface="Times New Roman"/>
                          <a:cs typeface="Calibri"/>
                        </a:rPr>
                        <a:t>Skills set in both designing questions and analyzing data properly</a:t>
                      </a:r>
                      <a:endParaRPr lang="en-US" sz="1800" dirty="0">
                        <a:effectLst/>
                        <a:latin typeface="Times New Roman"/>
                        <a:ea typeface="Times New Roman"/>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2396647">
                <a:tc gridSpan="2">
                  <a:txBody>
                    <a:bodyPr/>
                    <a:lstStyle/>
                    <a:p>
                      <a:pPr marL="0" marR="0">
                        <a:spcBef>
                          <a:spcPts val="0"/>
                        </a:spcBef>
                        <a:spcAft>
                          <a:spcPts val="0"/>
                        </a:spcAft>
                      </a:pPr>
                      <a:r>
                        <a:rPr lang="en-US" sz="1800" dirty="0">
                          <a:effectLst/>
                          <a:latin typeface="Calibri"/>
                          <a:ea typeface="Times New Roman"/>
                          <a:cs typeface="Calibri"/>
                        </a:rPr>
                        <a:t>Resources needed:  </a:t>
                      </a:r>
                      <a:endParaRPr lang="en-US" sz="1800" dirty="0">
                        <a:effectLst/>
                        <a:latin typeface="Times New Roman"/>
                        <a:ea typeface="Times New Roman"/>
                      </a:endParaRPr>
                    </a:p>
                    <a:p>
                      <a:pPr marL="342900" marR="0" lvl="0" indent="-342900">
                        <a:lnSpc>
                          <a:spcPct val="115000"/>
                        </a:lnSpc>
                        <a:spcBef>
                          <a:spcPts val="0"/>
                        </a:spcBef>
                        <a:spcAft>
                          <a:spcPts val="0"/>
                        </a:spcAft>
                        <a:buFont typeface="Symbol"/>
                        <a:buChar char=""/>
                      </a:pPr>
                      <a:r>
                        <a:rPr lang="en-US" sz="1800" dirty="0">
                          <a:effectLst/>
                          <a:latin typeface="Calibri"/>
                          <a:ea typeface="Calibri"/>
                          <a:cs typeface="Calibri"/>
                        </a:rPr>
                        <a:t>What is the best administration method (paper, web, mobile, etc.)?</a:t>
                      </a:r>
                      <a:endParaRPr lang="en-US" sz="18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800" dirty="0">
                          <a:effectLst/>
                          <a:latin typeface="Calibri"/>
                          <a:ea typeface="Calibri"/>
                          <a:cs typeface="Calibri"/>
                        </a:rPr>
                        <a:t>How will be draft and review the questions?</a:t>
                      </a:r>
                      <a:endParaRPr lang="en-US" sz="18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800" dirty="0">
                          <a:effectLst/>
                          <a:latin typeface="Calibri"/>
                          <a:ea typeface="Calibri"/>
                          <a:cs typeface="Calibri"/>
                        </a:rPr>
                        <a:t>Do you want to offer incentives for completing the survey?</a:t>
                      </a:r>
                      <a:endParaRPr lang="en-US" sz="18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800" dirty="0">
                          <a:effectLst/>
                          <a:latin typeface="Calibri"/>
                          <a:ea typeface="Calibri"/>
                          <a:cs typeface="Calibri"/>
                        </a:rPr>
                        <a:t>Do you have a data analysis plan? Do you need to use comparative tools?</a:t>
                      </a:r>
                      <a:endParaRPr lang="en-US" sz="1800" dirty="0">
                        <a:effectLst/>
                        <a:latin typeface="Calibri"/>
                        <a:ea typeface="Calibri"/>
                        <a:cs typeface="Times New Roman"/>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hMerge="1">
                  <a:txBody>
                    <a:bodyPr/>
                    <a:lstStyle/>
                    <a:p>
                      <a:endParaRPr lang="en-US"/>
                    </a:p>
                  </a:txBody>
                  <a:tcPr/>
                </a:tc>
              </a:tr>
            </a:tbl>
          </a:graphicData>
        </a:graphic>
      </p:graphicFrame>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7467600" y="6570037"/>
            <a:ext cx="1303020" cy="135890"/>
          </a:xfrm>
          <a:prstGeom prst="rect">
            <a:avLst/>
          </a:prstGeom>
        </p:spPr>
      </p:pic>
    </p:spTree>
    <p:extLst>
      <p:ext uri="{BB962C8B-B14F-4D97-AF65-F5344CB8AC3E}">
        <p14:creationId xmlns:p14="http://schemas.microsoft.com/office/powerpoint/2010/main" val="36699579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07330322"/>
              </p:ext>
            </p:extLst>
          </p:nvPr>
        </p:nvGraphicFramePr>
        <p:xfrm>
          <a:off x="152400" y="457200"/>
          <a:ext cx="8850086" cy="6248399"/>
        </p:xfrm>
        <a:graphic>
          <a:graphicData uri="http://schemas.openxmlformats.org/drawingml/2006/table">
            <a:tbl>
              <a:tblPr firstRow="1" firstCol="1" bandRow="1"/>
              <a:tblGrid>
                <a:gridCol w="4425043"/>
                <a:gridCol w="4425043"/>
              </a:tblGrid>
              <a:tr h="758543">
                <a:tc gridSpan="2">
                  <a:txBody>
                    <a:bodyPr/>
                    <a:lstStyle/>
                    <a:p>
                      <a:pPr marL="0" marR="0">
                        <a:spcBef>
                          <a:spcPts val="0"/>
                        </a:spcBef>
                        <a:spcAft>
                          <a:spcPts val="0"/>
                        </a:spcAft>
                      </a:pPr>
                      <a:r>
                        <a:rPr lang="en-US" sz="1800" b="1" u="sng" dirty="0">
                          <a:solidFill>
                            <a:srgbClr val="FFFFFF"/>
                          </a:solidFill>
                          <a:effectLst/>
                          <a:latin typeface="Calibri"/>
                          <a:ea typeface="Times New Roman"/>
                          <a:cs typeface="Calibri"/>
                        </a:rPr>
                        <a:t>Rubric</a:t>
                      </a:r>
                      <a:r>
                        <a:rPr lang="en-US" sz="1800" b="1" dirty="0">
                          <a:solidFill>
                            <a:srgbClr val="FFFFFF"/>
                          </a:solidFill>
                          <a:effectLst/>
                          <a:latin typeface="Calibri"/>
                          <a:ea typeface="Times New Roman"/>
                          <a:cs typeface="Calibri"/>
                        </a:rPr>
                        <a:t>: A scorecard used to rate student learning either through observation or artifacts.  Includes a scale, key dimensions, and descriptions of each dimension on the scale.</a:t>
                      </a:r>
                      <a:endParaRPr lang="en-US" sz="1800" b="1" dirty="0">
                        <a:effectLst/>
                        <a:latin typeface="Times New Roman"/>
                        <a:ea typeface="Times New Roman"/>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hMerge="1">
                  <a:txBody>
                    <a:bodyPr/>
                    <a:lstStyle/>
                    <a:p>
                      <a:endParaRPr lang="en-US"/>
                    </a:p>
                  </a:txBody>
                  <a:tcPr/>
                </a:tc>
              </a:tr>
              <a:tr h="3527619">
                <a:tc>
                  <a:txBody>
                    <a:bodyPr/>
                    <a:lstStyle/>
                    <a:p>
                      <a:pPr marL="0" marR="0">
                        <a:spcBef>
                          <a:spcPts val="0"/>
                        </a:spcBef>
                        <a:spcAft>
                          <a:spcPts val="0"/>
                        </a:spcAft>
                      </a:pPr>
                      <a:r>
                        <a:rPr lang="en-US" sz="1600" b="1" dirty="0">
                          <a:effectLst/>
                          <a:latin typeface="Calibri"/>
                          <a:ea typeface="Times New Roman"/>
                          <a:cs typeface="Calibri"/>
                        </a:rPr>
                        <a:t>Strengths:</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228600" algn="l"/>
                        </a:tabLst>
                      </a:pPr>
                      <a:r>
                        <a:rPr lang="en-US" sz="1600" dirty="0">
                          <a:effectLst/>
                          <a:latin typeface="Calibri"/>
                          <a:ea typeface="Times New Roman"/>
                          <a:cs typeface="Calibri"/>
                        </a:rPr>
                        <a:t>Clearly states standards and expectations</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228600" algn="l"/>
                        </a:tabLst>
                      </a:pPr>
                      <a:r>
                        <a:rPr lang="en-US" sz="1600" dirty="0">
                          <a:effectLst/>
                          <a:latin typeface="Calibri"/>
                          <a:ea typeface="Times New Roman"/>
                          <a:cs typeface="Calibri"/>
                        </a:rPr>
                        <a:t>Can be used for a learning and assessment tool</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228600" algn="l"/>
                        </a:tabLst>
                      </a:pPr>
                      <a:r>
                        <a:rPr lang="en-US" sz="1600" dirty="0">
                          <a:effectLst/>
                          <a:latin typeface="Calibri"/>
                          <a:ea typeface="Times New Roman"/>
                          <a:cs typeface="Calibri"/>
                        </a:rPr>
                        <a:t>Provides for consistency in rating/grading</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228600" algn="l"/>
                        </a:tabLst>
                      </a:pPr>
                      <a:r>
                        <a:rPr lang="en-US" sz="1600" dirty="0">
                          <a:effectLst/>
                          <a:latin typeface="Calibri"/>
                          <a:ea typeface="Times New Roman"/>
                          <a:cs typeface="Calibri"/>
                        </a:rPr>
                        <a:t>Participant can use rubric to gauge his/her own performance</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228600" algn="l"/>
                        </a:tabLst>
                      </a:pPr>
                      <a:r>
                        <a:rPr lang="en-US" sz="1600" dirty="0">
                          <a:effectLst/>
                          <a:latin typeface="Calibri"/>
                          <a:ea typeface="Times New Roman"/>
                          <a:cs typeface="Calibri"/>
                        </a:rPr>
                        <a:t>Provides both individual and program-level feedback</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228600" algn="l"/>
                        </a:tabLst>
                      </a:pPr>
                      <a:r>
                        <a:rPr lang="en-US" sz="1600" dirty="0">
                          <a:effectLst/>
                          <a:latin typeface="Calibri"/>
                          <a:ea typeface="Times New Roman"/>
                          <a:cs typeface="Calibri"/>
                        </a:rPr>
                        <a:t>Provides both numbers and descriptive information                                                                                                                           </a:t>
                      </a:r>
                      <a:endParaRPr lang="en-US" sz="1600" dirty="0">
                        <a:effectLst/>
                        <a:latin typeface="Times New Roman"/>
                        <a:ea typeface="Times New Roman"/>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spcBef>
                          <a:spcPts val="0"/>
                        </a:spcBef>
                        <a:spcAft>
                          <a:spcPts val="0"/>
                        </a:spcAft>
                      </a:pPr>
                      <a:r>
                        <a:rPr lang="en-US" sz="1600" b="1" dirty="0">
                          <a:effectLst/>
                          <a:latin typeface="Calibri"/>
                          <a:ea typeface="Times New Roman"/>
                          <a:cs typeface="Calibri"/>
                        </a:rPr>
                        <a:t>Challenges:</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160020" algn="l"/>
                        </a:tabLst>
                      </a:pPr>
                      <a:r>
                        <a:rPr lang="en-US" sz="1600" dirty="0">
                          <a:effectLst/>
                          <a:latin typeface="Calibri"/>
                          <a:ea typeface="Times New Roman"/>
                          <a:cs typeface="Calibri"/>
                        </a:rPr>
                        <a:t>Developing a rubric takes time</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160020" algn="l"/>
                        </a:tabLst>
                      </a:pPr>
                      <a:r>
                        <a:rPr lang="en-US" sz="1600" dirty="0">
                          <a:effectLst/>
                          <a:latin typeface="Calibri"/>
                          <a:ea typeface="Times New Roman"/>
                          <a:cs typeface="Calibri"/>
                        </a:rPr>
                        <a:t>Training of raters is needed</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160020" algn="l"/>
                        </a:tabLst>
                      </a:pPr>
                      <a:r>
                        <a:rPr lang="en-US" sz="1600" dirty="0">
                          <a:effectLst/>
                          <a:latin typeface="Calibri"/>
                          <a:ea typeface="Times New Roman"/>
                          <a:cs typeface="Calibri"/>
                        </a:rPr>
                        <a:t>Limited in use for just student learning outcomes</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160020" algn="l"/>
                        </a:tabLst>
                      </a:pPr>
                      <a:r>
                        <a:rPr lang="en-US" sz="1600" dirty="0">
                          <a:effectLst/>
                          <a:latin typeface="Calibri"/>
                          <a:ea typeface="Times New Roman"/>
                          <a:cs typeface="Calibri"/>
                        </a:rPr>
                        <a:t>Beware of inter-rater and intra-rater reliability</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160020" algn="l"/>
                        </a:tabLst>
                      </a:pPr>
                      <a:r>
                        <a:rPr lang="en-US" sz="1600" dirty="0">
                          <a:effectLst/>
                          <a:latin typeface="Calibri"/>
                          <a:ea typeface="Times New Roman"/>
                          <a:cs typeface="Calibri"/>
                        </a:rPr>
                        <a:t>Depending on technology resources, combining aggregate data can take time</a:t>
                      </a:r>
                      <a:endParaRPr lang="en-US" sz="1600" dirty="0">
                        <a:effectLst/>
                        <a:latin typeface="Times New Roman"/>
                        <a:ea typeface="Times New Roman"/>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1962237">
                <a:tc gridSpan="2">
                  <a:txBody>
                    <a:bodyPr/>
                    <a:lstStyle/>
                    <a:p>
                      <a:pPr marL="0" marR="0">
                        <a:spcBef>
                          <a:spcPts val="0"/>
                        </a:spcBef>
                        <a:spcAft>
                          <a:spcPts val="0"/>
                        </a:spcAft>
                      </a:pPr>
                      <a:r>
                        <a:rPr lang="en-US" sz="1600" dirty="0">
                          <a:effectLst/>
                          <a:latin typeface="Calibri"/>
                          <a:ea typeface="Times New Roman"/>
                          <a:cs typeface="Calibri"/>
                        </a:rPr>
                        <a:t>Resources needed:  </a:t>
                      </a:r>
                      <a:endParaRPr lang="en-US" sz="1600" dirty="0">
                        <a:effectLst/>
                        <a:latin typeface="Times New Roman"/>
                        <a:ea typeface="Times New Roman"/>
                      </a:endParaRPr>
                    </a:p>
                    <a:p>
                      <a:pPr marL="342900" marR="0" lvl="0" indent="-342900">
                        <a:lnSpc>
                          <a:spcPct val="115000"/>
                        </a:lnSpc>
                        <a:spcBef>
                          <a:spcPts val="0"/>
                        </a:spcBef>
                        <a:spcAft>
                          <a:spcPts val="0"/>
                        </a:spcAft>
                        <a:buFont typeface="Symbol"/>
                        <a:buChar char=""/>
                      </a:pPr>
                      <a:r>
                        <a:rPr lang="en-US" sz="1600" dirty="0">
                          <a:effectLst/>
                          <a:latin typeface="Calibri"/>
                          <a:ea typeface="Calibri"/>
                          <a:cs typeface="Calibri"/>
                        </a:rPr>
                        <a:t>How will you design and test your rubric?</a:t>
                      </a:r>
                      <a:endParaRPr lang="en-US" sz="16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600" dirty="0">
                          <a:effectLst/>
                          <a:latin typeface="Calibri"/>
                          <a:ea typeface="Calibri"/>
                          <a:cs typeface="Calibri"/>
                        </a:rPr>
                        <a:t>How will you train raters? </a:t>
                      </a:r>
                      <a:endParaRPr lang="en-US" sz="16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600" dirty="0">
                          <a:effectLst/>
                          <a:latin typeface="Calibri"/>
                          <a:ea typeface="Calibri"/>
                          <a:cs typeface="Calibri"/>
                        </a:rPr>
                        <a:t>What learning opportunities do you have to observe? Or, what collection mechanism for artifacts?</a:t>
                      </a:r>
                      <a:endParaRPr lang="en-US" sz="1600" dirty="0">
                        <a:effectLst/>
                        <a:latin typeface="Calibri"/>
                        <a:ea typeface="Calibri"/>
                        <a:cs typeface="Times New Roman"/>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hMerge="1">
                  <a:txBody>
                    <a:bodyPr/>
                    <a:lstStyle/>
                    <a:p>
                      <a:endParaRPr lang="en-US"/>
                    </a:p>
                  </a:txBody>
                  <a:tcPr/>
                </a:tc>
              </a:tr>
            </a:tbl>
          </a:graphicData>
        </a:graphic>
      </p:graphicFrame>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7467600" y="6497801"/>
            <a:ext cx="1303020" cy="135890"/>
          </a:xfrm>
          <a:prstGeom prst="rect">
            <a:avLst/>
          </a:prstGeom>
        </p:spPr>
      </p:pic>
    </p:spTree>
    <p:extLst>
      <p:ext uri="{BB962C8B-B14F-4D97-AF65-F5344CB8AC3E}">
        <p14:creationId xmlns:p14="http://schemas.microsoft.com/office/powerpoint/2010/main" val="8122617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022328491"/>
              </p:ext>
            </p:extLst>
          </p:nvPr>
        </p:nvGraphicFramePr>
        <p:xfrm>
          <a:off x="152400" y="533399"/>
          <a:ext cx="8839200" cy="6248402"/>
        </p:xfrm>
        <a:graphic>
          <a:graphicData uri="http://schemas.openxmlformats.org/drawingml/2006/table">
            <a:tbl>
              <a:tblPr firstRow="1" firstCol="1" bandRow="1"/>
              <a:tblGrid>
                <a:gridCol w="4441754"/>
                <a:gridCol w="4397446"/>
              </a:tblGrid>
              <a:tr h="661207">
                <a:tc gridSpan="2">
                  <a:txBody>
                    <a:bodyPr/>
                    <a:lstStyle/>
                    <a:p>
                      <a:pPr marL="0" marR="0">
                        <a:spcBef>
                          <a:spcPts val="0"/>
                        </a:spcBef>
                        <a:spcAft>
                          <a:spcPts val="0"/>
                        </a:spcAft>
                      </a:pPr>
                      <a:r>
                        <a:rPr lang="en-US" sz="1800" b="1" u="sng" dirty="0">
                          <a:solidFill>
                            <a:srgbClr val="FFFFFF"/>
                          </a:solidFill>
                          <a:effectLst/>
                          <a:latin typeface="Calibri"/>
                          <a:ea typeface="Times New Roman"/>
                          <a:cs typeface="Calibri"/>
                        </a:rPr>
                        <a:t>Focus Groups or Interview</a:t>
                      </a:r>
                      <a:r>
                        <a:rPr lang="en-US" sz="1800" b="1" dirty="0">
                          <a:solidFill>
                            <a:srgbClr val="FFFFFF"/>
                          </a:solidFill>
                          <a:effectLst/>
                          <a:latin typeface="Calibri"/>
                          <a:ea typeface="Times New Roman"/>
                          <a:cs typeface="Calibri"/>
                        </a:rPr>
                        <a:t>: Asking face to face open-ended questions in a group or one-on-one setting.  Questions are meant to be a discussion.</a:t>
                      </a:r>
                      <a:endParaRPr lang="en-US" sz="1800" b="1" dirty="0">
                        <a:effectLst/>
                        <a:latin typeface="Times New Roman"/>
                        <a:ea typeface="Times New Roman"/>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hMerge="1">
                  <a:txBody>
                    <a:bodyPr/>
                    <a:lstStyle/>
                    <a:p>
                      <a:endParaRPr lang="en-US"/>
                    </a:p>
                  </a:txBody>
                  <a:tcPr/>
                </a:tc>
              </a:tr>
              <a:tr h="2644826">
                <a:tc>
                  <a:txBody>
                    <a:bodyPr/>
                    <a:lstStyle/>
                    <a:p>
                      <a:pPr marL="0" marR="0">
                        <a:spcBef>
                          <a:spcPts val="0"/>
                        </a:spcBef>
                        <a:spcAft>
                          <a:spcPts val="0"/>
                        </a:spcAft>
                      </a:pPr>
                      <a:r>
                        <a:rPr lang="en-US" sz="1600" b="1" dirty="0">
                          <a:effectLst/>
                          <a:latin typeface="Calibri"/>
                          <a:ea typeface="Times New Roman"/>
                          <a:cs typeface="Calibri"/>
                        </a:rPr>
                        <a:t>Strengths:</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228600" algn="l"/>
                        </a:tabLst>
                      </a:pPr>
                      <a:r>
                        <a:rPr lang="en-US" sz="1600" dirty="0">
                          <a:effectLst/>
                          <a:latin typeface="Calibri"/>
                          <a:ea typeface="Times New Roman"/>
                          <a:cs typeface="Calibri"/>
                        </a:rPr>
                        <a:t>Helps to understand perceptions, beliefs, thought processes</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228600" algn="l"/>
                        </a:tabLst>
                      </a:pPr>
                      <a:r>
                        <a:rPr lang="en-US" sz="1600" dirty="0">
                          <a:effectLst/>
                          <a:latin typeface="Calibri"/>
                          <a:ea typeface="Times New Roman"/>
                          <a:cs typeface="Calibri"/>
                        </a:rPr>
                        <a:t>Small number of participants </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228600" algn="l"/>
                        </a:tabLst>
                      </a:pPr>
                      <a:r>
                        <a:rPr lang="en-US" sz="1600" dirty="0">
                          <a:effectLst/>
                          <a:latin typeface="Calibri"/>
                          <a:ea typeface="Times New Roman"/>
                          <a:cs typeface="Calibri"/>
                        </a:rPr>
                        <a:t>Focus groups encourage group interaction and building upon ideas</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228600" algn="l"/>
                        </a:tabLst>
                      </a:pPr>
                      <a:r>
                        <a:rPr lang="en-US" sz="1600" dirty="0">
                          <a:effectLst/>
                          <a:latin typeface="Calibri"/>
                          <a:ea typeface="Times New Roman"/>
                          <a:cs typeface="Calibri"/>
                        </a:rPr>
                        <a:t>Responsive in nature</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228600" algn="l"/>
                        </a:tabLst>
                      </a:pPr>
                      <a:r>
                        <a:rPr lang="en-US" sz="1600" dirty="0">
                          <a:effectLst/>
                          <a:latin typeface="Calibri"/>
                          <a:ea typeface="Times New Roman"/>
                          <a:cs typeface="Calibri"/>
                        </a:rPr>
                        <a:t>Relatively low costs involved</a:t>
                      </a:r>
                      <a:endParaRPr lang="en-US" sz="1600" dirty="0">
                        <a:effectLst/>
                        <a:latin typeface="Times New Roman"/>
                        <a:ea typeface="Times New Roman"/>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spcBef>
                          <a:spcPts val="0"/>
                        </a:spcBef>
                        <a:spcAft>
                          <a:spcPts val="0"/>
                        </a:spcAft>
                      </a:pPr>
                      <a:r>
                        <a:rPr lang="en-US" sz="1600" b="1" dirty="0">
                          <a:effectLst/>
                          <a:latin typeface="Calibri"/>
                          <a:ea typeface="Times New Roman"/>
                          <a:cs typeface="Calibri"/>
                        </a:rPr>
                        <a:t>Challenges:</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160020" algn="l"/>
                        </a:tabLst>
                      </a:pPr>
                      <a:r>
                        <a:rPr lang="en-US" sz="1600" dirty="0">
                          <a:effectLst/>
                          <a:latin typeface="Calibri"/>
                          <a:ea typeface="Times New Roman"/>
                          <a:cs typeface="Calibri"/>
                        </a:rPr>
                        <a:t>Getting participants (think of time/places)</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160020" algn="l"/>
                        </a:tabLst>
                      </a:pPr>
                      <a:r>
                        <a:rPr lang="en-US" sz="1600" dirty="0">
                          <a:effectLst/>
                          <a:latin typeface="Calibri"/>
                          <a:ea typeface="Times New Roman"/>
                          <a:cs typeface="Calibri"/>
                        </a:rPr>
                        <a:t>Data collection and analysis takes time</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160020" algn="l"/>
                        </a:tabLst>
                      </a:pPr>
                      <a:r>
                        <a:rPr lang="en-US" sz="1600" dirty="0">
                          <a:effectLst/>
                          <a:latin typeface="Calibri"/>
                          <a:ea typeface="Times New Roman"/>
                          <a:cs typeface="Calibri"/>
                        </a:rPr>
                        <a:t>Data is as good as the facilitator</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160020" algn="l"/>
                        </a:tabLst>
                      </a:pPr>
                      <a:r>
                        <a:rPr lang="en-US" sz="1600" dirty="0">
                          <a:effectLst/>
                          <a:latin typeface="Calibri"/>
                          <a:ea typeface="Times New Roman"/>
                          <a:cs typeface="Calibri"/>
                        </a:rPr>
                        <a:t>Beware of bias in analysis reporting</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160020" algn="l"/>
                        </a:tabLst>
                      </a:pPr>
                      <a:r>
                        <a:rPr lang="en-US" sz="1600" dirty="0">
                          <a:effectLst/>
                          <a:latin typeface="Calibri"/>
                          <a:ea typeface="Times New Roman"/>
                          <a:cs typeface="Calibri"/>
                        </a:rPr>
                        <a:t>Meant to tell story, may not help if numbers are needed                                                </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160020" algn="l"/>
                        </a:tabLst>
                      </a:pPr>
                      <a:r>
                        <a:rPr lang="en-US" sz="1600" dirty="0">
                          <a:effectLst/>
                          <a:latin typeface="Calibri"/>
                          <a:ea typeface="Times New Roman"/>
                          <a:cs typeface="Calibri"/>
                        </a:rPr>
                        <a:t>Data is not meant to be generalizable</a:t>
                      </a:r>
                      <a:endParaRPr lang="en-US" sz="1600" dirty="0">
                        <a:effectLst/>
                        <a:latin typeface="Times New Roman"/>
                        <a:ea typeface="Times New Roman"/>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2611766">
                <a:tc gridSpan="2">
                  <a:txBody>
                    <a:bodyPr/>
                    <a:lstStyle/>
                    <a:p>
                      <a:pPr marL="0" marR="0">
                        <a:spcBef>
                          <a:spcPts val="0"/>
                        </a:spcBef>
                        <a:spcAft>
                          <a:spcPts val="0"/>
                        </a:spcAft>
                      </a:pPr>
                      <a:r>
                        <a:rPr lang="en-US" sz="1600" dirty="0">
                          <a:effectLst/>
                          <a:latin typeface="Calibri"/>
                          <a:ea typeface="Times New Roman"/>
                          <a:cs typeface="Calibri"/>
                        </a:rPr>
                        <a:t>Resources needed: </a:t>
                      </a:r>
                      <a:endParaRPr lang="en-US" sz="1600" dirty="0">
                        <a:effectLst/>
                        <a:latin typeface="Times New Roman"/>
                        <a:ea typeface="Times New Roman"/>
                      </a:endParaRPr>
                    </a:p>
                    <a:p>
                      <a:pPr marL="342900" marR="0" lvl="0" indent="-342900">
                        <a:lnSpc>
                          <a:spcPct val="115000"/>
                        </a:lnSpc>
                        <a:spcBef>
                          <a:spcPts val="0"/>
                        </a:spcBef>
                        <a:spcAft>
                          <a:spcPts val="0"/>
                        </a:spcAft>
                        <a:buFont typeface="Symbol"/>
                        <a:buChar char=""/>
                      </a:pPr>
                      <a:r>
                        <a:rPr lang="en-US" sz="1600" dirty="0">
                          <a:effectLst/>
                          <a:latin typeface="Calibri"/>
                          <a:ea typeface="Calibri"/>
                          <a:cs typeface="Calibri"/>
                        </a:rPr>
                        <a:t>How will you develop questions and protocols?</a:t>
                      </a:r>
                      <a:endParaRPr lang="en-US" sz="16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600" dirty="0">
                          <a:effectLst/>
                          <a:latin typeface="Calibri"/>
                          <a:ea typeface="Calibri"/>
                          <a:cs typeface="Calibri"/>
                        </a:rPr>
                        <a:t>Who is the best facilitator of the interview or focus group? What level of objectivity does he/she need and what knowledge of the subject/situation?</a:t>
                      </a:r>
                      <a:endParaRPr lang="en-US" sz="16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600" dirty="0">
                          <a:effectLst/>
                          <a:latin typeface="Calibri"/>
                          <a:ea typeface="Calibri"/>
                          <a:cs typeface="Calibri"/>
                        </a:rPr>
                        <a:t>How will notes be taken? Do you have recording devices?</a:t>
                      </a:r>
                      <a:endParaRPr lang="en-US" sz="16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600" dirty="0">
                          <a:effectLst/>
                          <a:latin typeface="Calibri"/>
                          <a:ea typeface="Calibri"/>
                          <a:cs typeface="Calibri"/>
                        </a:rPr>
                        <a:t>What logistics do you need to consider as far as finding space, etc.?</a:t>
                      </a:r>
                      <a:endParaRPr lang="en-US" sz="16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600" dirty="0">
                          <a:effectLst/>
                          <a:latin typeface="Calibri"/>
                          <a:ea typeface="Calibri"/>
                          <a:cs typeface="Calibri"/>
                        </a:rPr>
                        <a:t>Do you need consent forms?</a:t>
                      </a:r>
                      <a:endParaRPr lang="en-US" sz="1600" dirty="0">
                        <a:effectLst/>
                        <a:latin typeface="Calibri"/>
                        <a:ea typeface="Calibri"/>
                        <a:cs typeface="Times New Roman"/>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hMerge="1">
                  <a:txBody>
                    <a:bodyPr/>
                    <a:lstStyle/>
                    <a:p>
                      <a:endParaRPr lang="en-US"/>
                    </a:p>
                  </a:txBody>
                  <a:tcPr/>
                </a:tc>
              </a:tr>
              <a:tr h="330603">
                <a:tc gridSpan="2">
                  <a:txBody>
                    <a:bodyPr/>
                    <a:lstStyle/>
                    <a:p>
                      <a:pPr marL="0" marR="0">
                        <a:spcBef>
                          <a:spcPts val="0"/>
                        </a:spcBef>
                        <a:spcAft>
                          <a:spcPts val="0"/>
                        </a:spcAft>
                      </a:pPr>
                      <a:r>
                        <a:rPr lang="en-US" sz="1600" dirty="0">
                          <a:effectLst/>
                          <a:latin typeface="Calibri"/>
                          <a:ea typeface="Times New Roman"/>
                          <a:cs typeface="Calibri"/>
                        </a:rPr>
                        <a:t>Next steps: Determine who you need to attend your focus group and design your protocols.</a:t>
                      </a:r>
                      <a:endParaRPr lang="en-US" sz="1600" dirty="0">
                        <a:effectLst/>
                        <a:latin typeface="Times New Roman"/>
                        <a:ea typeface="Times New Roman"/>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hMerge="1">
                  <a:txBody>
                    <a:bodyPr/>
                    <a:lstStyle/>
                    <a:p>
                      <a:endParaRPr lang="en-US"/>
                    </a:p>
                  </a:txBody>
                  <a:tcPr/>
                </a:tc>
              </a:tr>
            </a:tbl>
          </a:graphicData>
        </a:graphic>
      </p:graphicFrame>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7467600" y="6172200"/>
            <a:ext cx="1303020" cy="135890"/>
          </a:xfrm>
          <a:prstGeom prst="rect">
            <a:avLst/>
          </a:prstGeom>
        </p:spPr>
      </p:pic>
    </p:spTree>
    <p:extLst>
      <p:ext uri="{BB962C8B-B14F-4D97-AF65-F5344CB8AC3E}">
        <p14:creationId xmlns:p14="http://schemas.microsoft.com/office/powerpoint/2010/main" val="34810936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98302200"/>
              </p:ext>
            </p:extLst>
          </p:nvPr>
        </p:nvGraphicFramePr>
        <p:xfrm>
          <a:off x="76200" y="457200"/>
          <a:ext cx="8991600" cy="6338767"/>
        </p:xfrm>
        <a:graphic>
          <a:graphicData uri="http://schemas.openxmlformats.org/drawingml/2006/table">
            <a:tbl>
              <a:tblPr firstRow="1" firstCol="1" bandRow="1"/>
              <a:tblGrid>
                <a:gridCol w="4495800"/>
                <a:gridCol w="4495800"/>
              </a:tblGrid>
              <a:tr h="534473">
                <a:tc gridSpan="2">
                  <a:txBody>
                    <a:bodyPr/>
                    <a:lstStyle/>
                    <a:p>
                      <a:pPr marL="0" marR="0">
                        <a:spcBef>
                          <a:spcPts val="0"/>
                        </a:spcBef>
                        <a:spcAft>
                          <a:spcPts val="0"/>
                        </a:spcAft>
                      </a:pPr>
                      <a:r>
                        <a:rPr lang="en-US" sz="1800" b="1" u="sng" dirty="0">
                          <a:solidFill>
                            <a:srgbClr val="FFFFFF"/>
                          </a:solidFill>
                          <a:effectLst/>
                          <a:latin typeface="Calibri"/>
                          <a:ea typeface="Times New Roman"/>
                          <a:cs typeface="Calibri"/>
                        </a:rPr>
                        <a:t>Portfolio</a:t>
                      </a:r>
                      <a:r>
                        <a:rPr lang="en-US" sz="1800" b="1" dirty="0">
                          <a:solidFill>
                            <a:srgbClr val="FFFFFF"/>
                          </a:solidFill>
                          <a:effectLst/>
                          <a:latin typeface="Calibri"/>
                          <a:ea typeface="Times New Roman"/>
                          <a:cs typeface="Calibri"/>
                        </a:rPr>
                        <a:t>: A collection of artifacts or work that provide evidence of student learning or program improvement.</a:t>
                      </a:r>
                      <a:endParaRPr lang="en-US" sz="1800" b="1" dirty="0">
                        <a:effectLst/>
                        <a:latin typeface="Times New Roman"/>
                        <a:ea typeface="Times New Roman"/>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hMerge="1">
                  <a:txBody>
                    <a:bodyPr/>
                    <a:lstStyle/>
                    <a:p>
                      <a:endParaRPr lang="en-US"/>
                    </a:p>
                  </a:txBody>
                  <a:tcPr/>
                </a:tc>
              </a:tr>
              <a:tr h="3711620">
                <a:tc>
                  <a:txBody>
                    <a:bodyPr/>
                    <a:lstStyle/>
                    <a:p>
                      <a:pPr marL="0" marR="0">
                        <a:spcBef>
                          <a:spcPts val="0"/>
                        </a:spcBef>
                        <a:spcAft>
                          <a:spcPts val="0"/>
                        </a:spcAft>
                      </a:pPr>
                      <a:r>
                        <a:rPr lang="en-US" sz="1600" b="1" dirty="0">
                          <a:effectLst/>
                          <a:latin typeface="Calibri"/>
                          <a:ea typeface="Times New Roman"/>
                          <a:cs typeface="Calibri"/>
                        </a:rPr>
                        <a:t>Strengths:</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228600" algn="l"/>
                        </a:tabLst>
                      </a:pPr>
                      <a:r>
                        <a:rPr lang="en-US" sz="1600" dirty="0">
                          <a:effectLst/>
                          <a:latin typeface="Calibri"/>
                          <a:ea typeface="Times New Roman"/>
                          <a:cs typeface="Calibri"/>
                        </a:rPr>
                        <a:t>Shows progress over time</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228600" algn="l"/>
                        </a:tabLst>
                      </a:pPr>
                      <a:r>
                        <a:rPr lang="en-US" sz="1600" dirty="0">
                          <a:effectLst/>
                          <a:latin typeface="Calibri"/>
                          <a:ea typeface="Times New Roman"/>
                          <a:cs typeface="Calibri"/>
                        </a:rPr>
                        <a:t>Reflective in nature (encourages reflective learning)</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228600" algn="l"/>
                        </a:tabLst>
                      </a:pPr>
                      <a:r>
                        <a:rPr lang="en-US" sz="1600" dirty="0">
                          <a:effectLst/>
                          <a:latin typeface="Calibri"/>
                          <a:ea typeface="Times New Roman"/>
                          <a:cs typeface="Calibri"/>
                        </a:rPr>
                        <a:t>Provides deep examples</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228600" algn="l"/>
                        </a:tabLst>
                      </a:pPr>
                      <a:r>
                        <a:rPr lang="en-US" sz="1600" dirty="0">
                          <a:effectLst/>
                          <a:latin typeface="Calibri"/>
                          <a:ea typeface="Times New Roman"/>
                          <a:cs typeface="Calibri"/>
                        </a:rPr>
                        <a:t>Multidimensional (shows learning in different ways)</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228600" algn="l"/>
                        </a:tabLst>
                      </a:pPr>
                      <a:r>
                        <a:rPr lang="en-US" sz="1600" dirty="0">
                          <a:effectLst/>
                          <a:latin typeface="Calibri"/>
                          <a:ea typeface="Times New Roman"/>
                          <a:cs typeface="Calibri"/>
                        </a:rPr>
                        <a:t>Provides both individual and program-level feedback</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228600" algn="l"/>
                        </a:tabLst>
                      </a:pPr>
                      <a:r>
                        <a:rPr lang="en-US" sz="1600" dirty="0">
                          <a:effectLst/>
                          <a:latin typeface="Calibri"/>
                          <a:ea typeface="Times New Roman"/>
                          <a:cs typeface="Calibri"/>
                        </a:rPr>
                        <a:t>Provides both numbers and descriptive information</a:t>
                      </a:r>
                      <a:endParaRPr lang="en-US" sz="1600" dirty="0">
                        <a:effectLst/>
                        <a:latin typeface="Times New Roman"/>
                        <a:ea typeface="Times New Roman"/>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spcBef>
                          <a:spcPts val="0"/>
                        </a:spcBef>
                        <a:spcAft>
                          <a:spcPts val="0"/>
                        </a:spcAft>
                      </a:pPr>
                      <a:r>
                        <a:rPr lang="en-US" sz="1600" b="1" dirty="0">
                          <a:effectLst/>
                          <a:latin typeface="Calibri"/>
                          <a:ea typeface="Times New Roman"/>
                          <a:cs typeface="Calibri"/>
                        </a:rPr>
                        <a:t>Challenges:</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160020" algn="l"/>
                        </a:tabLst>
                      </a:pPr>
                      <a:r>
                        <a:rPr lang="en-US" sz="1600" dirty="0">
                          <a:effectLst/>
                          <a:latin typeface="Calibri"/>
                          <a:ea typeface="Times New Roman"/>
                          <a:cs typeface="Calibri"/>
                        </a:rPr>
                        <a:t>Requires planning ahead (pre-determined outcomes, criteria for meeting outcome, experiences to be included, type of reflection, rating tool)</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160020" algn="l"/>
                        </a:tabLst>
                      </a:pPr>
                      <a:r>
                        <a:rPr lang="en-US" sz="1600" dirty="0">
                          <a:effectLst/>
                          <a:latin typeface="Calibri"/>
                          <a:ea typeface="Times New Roman"/>
                          <a:cs typeface="Calibri"/>
                        </a:rPr>
                        <a:t>Takes time to implement and see progress</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160020" algn="l"/>
                        </a:tabLst>
                      </a:pPr>
                      <a:r>
                        <a:rPr lang="en-US" sz="1600" dirty="0">
                          <a:effectLst/>
                          <a:latin typeface="Calibri"/>
                          <a:ea typeface="Times New Roman"/>
                          <a:cs typeface="Calibri"/>
                        </a:rPr>
                        <a:t>Need trained evaluators</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160020" algn="l"/>
                        </a:tabLst>
                      </a:pPr>
                      <a:r>
                        <a:rPr lang="en-US" sz="1600" dirty="0">
                          <a:effectLst/>
                          <a:latin typeface="Calibri"/>
                          <a:ea typeface="Times New Roman"/>
                          <a:cs typeface="Calibri"/>
                        </a:rPr>
                        <a:t>Need system of collecting portfolios (electronic, hard copy)</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160020" algn="l"/>
                        </a:tabLst>
                      </a:pPr>
                      <a:r>
                        <a:rPr lang="en-US" sz="1600" dirty="0">
                          <a:effectLst/>
                          <a:latin typeface="Calibri"/>
                          <a:ea typeface="Times New Roman"/>
                          <a:cs typeface="Calibri"/>
                        </a:rPr>
                        <a:t>Depending on technology resources, combining aggregate data can take time</a:t>
                      </a:r>
                      <a:endParaRPr lang="en-US" sz="1600" dirty="0">
                        <a:effectLst/>
                        <a:latin typeface="Times New Roman"/>
                        <a:ea typeface="Times New Roman"/>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2078507">
                <a:tc gridSpan="2">
                  <a:txBody>
                    <a:bodyPr/>
                    <a:lstStyle/>
                    <a:p>
                      <a:pPr marL="0" marR="0">
                        <a:spcBef>
                          <a:spcPts val="0"/>
                        </a:spcBef>
                        <a:spcAft>
                          <a:spcPts val="0"/>
                        </a:spcAft>
                      </a:pPr>
                      <a:r>
                        <a:rPr lang="en-US" sz="1600" dirty="0">
                          <a:effectLst/>
                          <a:latin typeface="Calibri"/>
                          <a:ea typeface="Times New Roman"/>
                          <a:cs typeface="Calibri"/>
                        </a:rPr>
                        <a:t>Resources needed:</a:t>
                      </a:r>
                      <a:endParaRPr lang="en-US" sz="1600" dirty="0">
                        <a:effectLst/>
                        <a:latin typeface="Times New Roman"/>
                        <a:ea typeface="Times New Roman"/>
                      </a:endParaRPr>
                    </a:p>
                    <a:p>
                      <a:pPr marL="342900" marR="0" lvl="0" indent="-342900">
                        <a:lnSpc>
                          <a:spcPct val="115000"/>
                        </a:lnSpc>
                        <a:spcBef>
                          <a:spcPts val="0"/>
                        </a:spcBef>
                        <a:spcAft>
                          <a:spcPts val="0"/>
                        </a:spcAft>
                        <a:buFont typeface="Symbol"/>
                        <a:buChar char=""/>
                      </a:pPr>
                      <a:r>
                        <a:rPr lang="en-US" sz="1600" dirty="0">
                          <a:effectLst/>
                          <a:latin typeface="Calibri"/>
                          <a:ea typeface="Calibri"/>
                          <a:cs typeface="Calibri"/>
                        </a:rPr>
                        <a:t>Do you have outcomes, criteria, learning experience, and reflection prompts prepared?</a:t>
                      </a:r>
                      <a:endParaRPr lang="en-US" sz="16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600" dirty="0">
                          <a:effectLst/>
                          <a:latin typeface="Calibri"/>
                          <a:ea typeface="Calibri"/>
                          <a:cs typeface="Calibri"/>
                        </a:rPr>
                        <a:t>Do you need to train evaluators?</a:t>
                      </a:r>
                      <a:endParaRPr lang="en-US" sz="16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600" dirty="0">
                          <a:effectLst/>
                          <a:latin typeface="Calibri"/>
                          <a:ea typeface="Calibri"/>
                          <a:cs typeface="Calibri"/>
                        </a:rPr>
                        <a:t>Do you have a system for collecting portfolio materials?</a:t>
                      </a:r>
                      <a:endParaRPr lang="en-US" sz="16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600" dirty="0">
                          <a:effectLst/>
                          <a:latin typeface="Calibri"/>
                          <a:ea typeface="Calibri"/>
                          <a:cs typeface="Calibri"/>
                        </a:rPr>
                        <a:t>Do you have time to look through portfolios and analyze evidence?</a:t>
                      </a:r>
                      <a:endParaRPr lang="en-US" sz="1600" dirty="0">
                        <a:effectLst/>
                        <a:latin typeface="Calibri"/>
                        <a:ea typeface="Calibri"/>
                        <a:cs typeface="Times New Roman"/>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hMerge="1">
                  <a:txBody>
                    <a:bodyPr/>
                    <a:lstStyle/>
                    <a:p>
                      <a:endParaRPr lang="en-US"/>
                    </a:p>
                  </a:txBody>
                  <a:tcPr/>
                </a:tc>
              </a:tr>
            </a:tbl>
          </a:graphicData>
        </a:graphic>
      </p:graphicFrame>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7467600" y="6497801"/>
            <a:ext cx="1303020" cy="135890"/>
          </a:xfrm>
          <a:prstGeom prst="rect">
            <a:avLst/>
          </a:prstGeom>
        </p:spPr>
      </p:pic>
    </p:spTree>
    <p:extLst>
      <p:ext uri="{BB962C8B-B14F-4D97-AF65-F5344CB8AC3E}">
        <p14:creationId xmlns:p14="http://schemas.microsoft.com/office/powerpoint/2010/main" val="7859067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591947446"/>
              </p:ext>
            </p:extLst>
          </p:nvPr>
        </p:nvGraphicFramePr>
        <p:xfrm>
          <a:off x="152400" y="457200"/>
          <a:ext cx="8915400" cy="6324599"/>
        </p:xfrm>
        <a:graphic>
          <a:graphicData uri="http://schemas.openxmlformats.org/drawingml/2006/table">
            <a:tbl>
              <a:tblPr firstRow="1" firstCol="1" bandRow="1"/>
              <a:tblGrid>
                <a:gridCol w="4239976"/>
                <a:gridCol w="4675424"/>
              </a:tblGrid>
              <a:tr h="768948">
                <a:tc gridSpan="2">
                  <a:txBody>
                    <a:bodyPr/>
                    <a:lstStyle/>
                    <a:p>
                      <a:pPr marL="0" marR="0">
                        <a:spcBef>
                          <a:spcPts val="0"/>
                        </a:spcBef>
                        <a:spcAft>
                          <a:spcPts val="0"/>
                        </a:spcAft>
                      </a:pPr>
                      <a:r>
                        <a:rPr lang="en-US" sz="1800" b="1" u="sng" dirty="0">
                          <a:solidFill>
                            <a:srgbClr val="FFFFFF"/>
                          </a:solidFill>
                          <a:effectLst/>
                          <a:latin typeface="Calibri"/>
                          <a:ea typeface="Times New Roman"/>
                          <a:cs typeface="Calibri"/>
                        </a:rPr>
                        <a:t>Observation</a:t>
                      </a:r>
                      <a:r>
                        <a:rPr lang="en-US" sz="1800" b="1" dirty="0">
                          <a:solidFill>
                            <a:srgbClr val="FFFFFF"/>
                          </a:solidFill>
                          <a:effectLst/>
                          <a:latin typeface="Calibri"/>
                          <a:ea typeface="Times New Roman"/>
                          <a:cs typeface="Calibri"/>
                        </a:rPr>
                        <a:t>: A systematic method of collecting data through unobtrusive visual means (e.g., watching people or places) in order to collect information.</a:t>
                      </a:r>
                      <a:endParaRPr lang="en-US" sz="1800" b="1" dirty="0">
                        <a:effectLst/>
                        <a:latin typeface="Times New Roman"/>
                        <a:ea typeface="Times New Roman"/>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hMerge="1">
                  <a:txBody>
                    <a:bodyPr/>
                    <a:lstStyle/>
                    <a:p>
                      <a:endParaRPr lang="en-US"/>
                    </a:p>
                  </a:txBody>
                  <a:tcPr/>
                </a:tc>
              </a:tr>
              <a:tr h="3844741">
                <a:tc>
                  <a:txBody>
                    <a:bodyPr/>
                    <a:lstStyle/>
                    <a:p>
                      <a:pPr marL="0" marR="0">
                        <a:spcBef>
                          <a:spcPts val="0"/>
                        </a:spcBef>
                        <a:spcAft>
                          <a:spcPts val="0"/>
                        </a:spcAft>
                      </a:pPr>
                      <a:r>
                        <a:rPr lang="en-US" sz="1600" b="1" dirty="0">
                          <a:effectLst/>
                          <a:latin typeface="Calibri"/>
                          <a:ea typeface="Times New Roman"/>
                          <a:cs typeface="Calibri"/>
                        </a:rPr>
                        <a:t>Strengths:</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228600" algn="l"/>
                        </a:tabLst>
                      </a:pPr>
                      <a:r>
                        <a:rPr lang="en-US" sz="1600" dirty="0">
                          <a:effectLst/>
                          <a:latin typeface="Calibri"/>
                          <a:ea typeface="Times New Roman"/>
                          <a:cs typeface="Calibri"/>
                        </a:rPr>
                        <a:t>Unobtrusive – does not require participant engagement</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228600" algn="l"/>
                        </a:tabLst>
                      </a:pPr>
                      <a:r>
                        <a:rPr lang="en-US" sz="1600" dirty="0">
                          <a:effectLst/>
                          <a:latin typeface="Calibri"/>
                          <a:ea typeface="Times New Roman"/>
                          <a:cs typeface="Calibri"/>
                        </a:rPr>
                        <a:t>Requires seeing beyond nature perspective</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228600" algn="l"/>
                        </a:tabLst>
                      </a:pPr>
                      <a:r>
                        <a:rPr lang="en-US" sz="1600" dirty="0">
                          <a:effectLst/>
                          <a:latin typeface="Calibri"/>
                          <a:ea typeface="Times New Roman"/>
                          <a:cs typeface="Calibri"/>
                        </a:rPr>
                        <a:t>Often effective with physical plant and watching for student trends</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228600" algn="l"/>
                        </a:tabLst>
                      </a:pPr>
                      <a:r>
                        <a:rPr lang="en-US" sz="1600" dirty="0">
                          <a:effectLst/>
                          <a:latin typeface="Calibri"/>
                          <a:ea typeface="Times New Roman"/>
                          <a:cs typeface="Calibri"/>
                        </a:rPr>
                        <a:t>Useful for gathering initial data to couple with survey or focus group</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228600" algn="l"/>
                        </a:tabLst>
                      </a:pPr>
                      <a:r>
                        <a:rPr lang="en-US" sz="1600" dirty="0">
                          <a:effectLst/>
                          <a:latin typeface="Calibri"/>
                          <a:ea typeface="Times New Roman"/>
                          <a:cs typeface="Calibri"/>
                        </a:rPr>
                        <a:t>Provides both numbers and descriptive information</a:t>
                      </a:r>
                      <a:endParaRPr lang="en-US" sz="1600" dirty="0">
                        <a:effectLst/>
                        <a:latin typeface="Times New Roman"/>
                        <a:ea typeface="Times New Roman"/>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spcBef>
                          <a:spcPts val="0"/>
                        </a:spcBef>
                        <a:spcAft>
                          <a:spcPts val="0"/>
                        </a:spcAft>
                      </a:pPr>
                      <a:r>
                        <a:rPr lang="en-US" sz="1600" b="1" dirty="0">
                          <a:effectLst/>
                          <a:latin typeface="Calibri"/>
                          <a:ea typeface="Times New Roman"/>
                          <a:cs typeface="Calibri"/>
                        </a:rPr>
                        <a:t>Challenges:</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160020" algn="l"/>
                        </a:tabLst>
                      </a:pPr>
                      <a:r>
                        <a:rPr lang="en-US" sz="1600" dirty="0">
                          <a:effectLst/>
                          <a:latin typeface="Calibri"/>
                          <a:ea typeface="Times New Roman"/>
                          <a:cs typeface="Calibri"/>
                        </a:rPr>
                        <a:t>Requires planning ahead (e.g., protocols, charts, journals)</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160020" algn="l"/>
                        </a:tabLst>
                      </a:pPr>
                      <a:r>
                        <a:rPr lang="en-US" sz="1600" dirty="0">
                          <a:effectLst/>
                          <a:latin typeface="Calibri"/>
                          <a:ea typeface="Times New Roman"/>
                          <a:cs typeface="Calibri"/>
                        </a:rPr>
                        <a:t>Non-responsive in nature</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160020" algn="l"/>
                        </a:tabLst>
                      </a:pPr>
                      <a:r>
                        <a:rPr lang="en-US" sz="1600" dirty="0">
                          <a:effectLst/>
                          <a:latin typeface="Calibri"/>
                          <a:ea typeface="Times New Roman"/>
                          <a:cs typeface="Calibri"/>
                        </a:rPr>
                        <a:t>Limited in the type of data it can collect</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160020" algn="l"/>
                        </a:tabLst>
                      </a:pPr>
                      <a:r>
                        <a:rPr lang="en-US" sz="1600" dirty="0">
                          <a:effectLst/>
                          <a:latin typeface="Calibri"/>
                          <a:ea typeface="Times New Roman"/>
                          <a:cs typeface="Calibri"/>
                        </a:rPr>
                        <a:t>Need trained observers</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160020" algn="l"/>
                        </a:tabLst>
                      </a:pPr>
                      <a:r>
                        <a:rPr lang="en-US" sz="1600" dirty="0">
                          <a:effectLst/>
                          <a:latin typeface="Calibri"/>
                          <a:ea typeface="Times New Roman"/>
                          <a:cs typeface="Calibri"/>
                        </a:rPr>
                        <a:t>Need system of collecting information</a:t>
                      </a:r>
                      <a:endParaRPr lang="en-US" sz="1600" dirty="0">
                        <a:effectLst/>
                        <a:latin typeface="Times New Roman"/>
                        <a:ea typeface="Times New Roman"/>
                      </a:endParaRPr>
                    </a:p>
                    <a:p>
                      <a:pPr marL="160020" marR="0">
                        <a:spcBef>
                          <a:spcPts val="0"/>
                        </a:spcBef>
                        <a:spcAft>
                          <a:spcPts val="0"/>
                        </a:spcAft>
                      </a:pPr>
                      <a:r>
                        <a:rPr lang="en-US" sz="1600" dirty="0">
                          <a:effectLst/>
                          <a:latin typeface="Calibri"/>
                          <a:ea typeface="Times New Roman"/>
                          <a:cs typeface="Calibri"/>
                        </a:rPr>
                        <a:t> </a:t>
                      </a:r>
                      <a:endParaRPr lang="en-US" sz="1600" dirty="0">
                        <a:effectLst/>
                        <a:latin typeface="Times New Roman"/>
                        <a:ea typeface="Times New Roman"/>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1710910">
                <a:tc gridSpan="2">
                  <a:txBody>
                    <a:bodyPr/>
                    <a:lstStyle/>
                    <a:p>
                      <a:pPr marL="0" marR="0">
                        <a:spcBef>
                          <a:spcPts val="0"/>
                        </a:spcBef>
                        <a:spcAft>
                          <a:spcPts val="0"/>
                        </a:spcAft>
                      </a:pPr>
                      <a:r>
                        <a:rPr lang="en-US" sz="1600" dirty="0">
                          <a:effectLst/>
                          <a:latin typeface="Calibri"/>
                          <a:ea typeface="Times New Roman"/>
                          <a:cs typeface="Calibri"/>
                        </a:rPr>
                        <a:t>Resources needed:</a:t>
                      </a:r>
                      <a:endParaRPr lang="en-US" sz="1600" dirty="0">
                        <a:effectLst/>
                        <a:latin typeface="Times New Roman"/>
                        <a:ea typeface="Times New Roman"/>
                      </a:endParaRPr>
                    </a:p>
                    <a:p>
                      <a:pPr marL="342900" marR="0" lvl="0" indent="-342900">
                        <a:lnSpc>
                          <a:spcPct val="115000"/>
                        </a:lnSpc>
                        <a:spcBef>
                          <a:spcPts val="0"/>
                        </a:spcBef>
                        <a:spcAft>
                          <a:spcPts val="0"/>
                        </a:spcAft>
                        <a:buFont typeface="Symbol"/>
                        <a:buChar char=""/>
                      </a:pPr>
                      <a:r>
                        <a:rPr lang="en-US" sz="1600" dirty="0">
                          <a:effectLst/>
                          <a:latin typeface="Calibri"/>
                          <a:ea typeface="Calibri"/>
                          <a:cs typeface="Calibri"/>
                        </a:rPr>
                        <a:t>Do you have a protocol?</a:t>
                      </a:r>
                      <a:endParaRPr lang="en-US" sz="16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600" dirty="0">
                          <a:effectLst/>
                          <a:latin typeface="Calibri"/>
                          <a:ea typeface="Calibri"/>
                          <a:cs typeface="Calibri"/>
                        </a:rPr>
                        <a:t>Do you need to train observers?</a:t>
                      </a:r>
                      <a:endParaRPr lang="en-US" sz="16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600" dirty="0">
                          <a:effectLst/>
                          <a:latin typeface="Calibri"/>
                          <a:ea typeface="Calibri"/>
                          <a:cs typeface="Calibri"/>
                        </a:rPr>
                        <a:t>What is your timeline?</a:t>
                      </a:r>
                      <a:endParaRPr lang="en-US" sz="1600" dirty="0">
                        <a:effectLst/>
                        <a:latin typeface="Calibri"/>
                        <a:ea typeface="Calibri"/>
                        <a:cs typeface="Times New Roman"/>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hMerge="1">
                  <a:txBody>
                    <a:bodyPr/>
                    <a:lstStyle/>
                    <a:p>
                      <a:endParaRPr lang="en-US"/>
                    </a:p>
                  </a:txBody>
                  <a:tcPr/>
                </a:tc>
              </a:tr>
            </a:tbl>
          </a:graphicData>
        </a:graphic>
      </p:graphicFrame>
    </p:spTree>
    <p:extLst>
      <p:ext uri="{BB962C8B-B14F-4D97-AF65-F5344CB8AC3E}">
        <p14:creationId xmlns:p14="http://schemas.microsoft.com/office/powerpoint/2010/main" val="17800071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559531210"/>
              </p:ext>
            </p:extLst>
          </p:nvPr>
        </p:nvGraphicFramePr>
        <p:xfrm>
          <a:off x="152400" y="457201"/>
          <a:ext cx="8915400" cy="6248400"/>
        </p:xfrm>
        <a:graphic>
          <a:graphicData uri="http://schemas.openxmlformats.org/drawingml/2006/table">
            <a:tbl>
              <a:tblPr firstRow="1" firstCol="1" bandRow="1"/>
              <a:tblGrid>
                <a:gridCol w="4214922"/>
                <a:gridCol w="4700478"/>
              </a:tblGrid>
              <a:tr h="1310854">
                <a:tc gridSpan="2">
                  <a:txBody>
                    <a:bodyPr/>
                    <a:lstStyle/>
                    <a:p>
                      <a:pPr marL="0" marR="0">
                        <a:spcBef>
                          <a:spcPts val="0"/>
                        </a:spcBef>
                        <a:spcAft>
                          <a:spcPts val="0"/>
                        </a:spcAft>
                      </a:pPr>
                      <a:r>
                        <a:rPr lang="en-US" sz="1800" b="1" u="sng" dirty="0">
                          <a:solidFill>
                            <a:srgbClr val="FFFFFF"/>
                          </a:solidFill>
                          <a:effectLst/>
                          <a:latin typeface="Calibri"/>
                          <a:ea typeface="Times New Roman"/>
                          <a:cs typeface="Calibri"/>
                        </a:rPr>
                        <a:t>Document Analysis</a:t>
                      </a:r>
                      <a:r>
                        <a:rPr lang="en-US" sz="1800" b="1" dirty="0">
                          <a:solidFill>
                            <a:srgbClr val="FFFFFF"/>
                          </a:solidFill>
                          <a:effectLst/>
                          <a:latin typeface="Calibri"/>
                          <a:ea typeface="Times New Roman"/>
                          <a:cs typeface="Calibri"/>
                        </a:rPr>
                        <a:t>: A form of qualitative research in which documents are used to give voice, interpretation and meaning. Any document can be used, common documents may be: application materials, student newspaper or publications, marketing materials, meeting minutes, strategic planning documents, etc.</a:t>
                      </a:r>
                      <a:endParaRPr lang="en-US" sz="1800" b="1" dirty="0">
                        <a:effectLst/>
                        <a:latin typeface="Times New Roman"/>
                        <a:ea typeface="Times New Roman"/>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hMerge="1">
                  <a:txBody>
                    <a:bodyPr/>
                    <a:lstStyle/>
                    <a:p>
                      <a:endParaRPr lang="en-US"/>
                    </a:p>
                  </a:txBody>
                  <a:tcPr/>
                </a:tc>
              </a:tr>
              <a:tr h="3495607">
                <a:tc>
                  <a:txBody>
                    <a:bodyPr/>
                    <a:lstStyle/>
                    <a:p>
                      <a:pPr marL="0" marR="0">
                        <a:spcBef>
                          <a:spcPts val="0"/>
                        </a:spcBef>
                        <a:spcAft>
                          <a:spcPts val="0"/>
                        </a:spcAft>
                      </a:pPr>
                      <a:r>
                        <a:rPr lang="en-US" sz="1600" b="1" dirty="0">
                          <a:effectLst/>
                          <a:latin typeface="Calibri"/>
                          <a:ea typeface="Times New Roman"/>
                          <a:cs typeface="Calibri"/>
                        </a:rPr>
                        <a:t>Strengths:</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228600" algn="l"/>
                        </a:tabLst>
                      </a:pPr>
                      <a:r>
                        <a:rPr lang="en-US" sz="1600" dirty="0">
                          <a:effectLst/>
                          <a:latin typeface="Calibri"/>
                          <a:ea typeface="Times New Roman"/>
                          <a:cs typeface="Calibri"/>
                        </a:rPr>
                        <a:t>Documents are readily available</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228600" algn="l"/>
                        </a:tabLst>
                      </a:pPr>
                      <a:r>
                        <a:rPr lang="en-US" sz="1600" dirty="0">
                          <a:effectLst/>
                          <a:latin typeface="Calibri"/>
                          <a:ea typeface="Times New Roman"/>
                          <a:cs typeface="Calibri"/>
                        </a:rPr>
                        <a:t>Documents are already collected or easily collected</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228600" algn="l"/>
                        </a:tabLst>
                      </a:pPr>
                      <a:r>
                        <a:rPr lang="en-US" sz="1600" dirty="0">
                          <a:effectLst/>
                          <a:latin typeface="Calibri"/>
                          <a:ea typeface="Times New Roman"/>
                          <a:cs typeface="Calibri"/>
                        </a:rPr>
                        <a:t>Low costs</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228600" algn="l"/>
                        </a:tabLst>
                      </a:pPr>
                      <a:r>
                        <a:rPr lang="en-US" sz="1600" dirty="0">
                          <a:effectLst/>
                          <a:latin typeface="Calibri"/>
                          <a:ea typeface="Times New Roman"/>
                          <a:cs typeface="Calibri"/>
                        </a:rPr>
                        <a:t>Documents are a stable data source (they don’t change)</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228600" algn="l"/>
                        </a:tabLst>
                      </a:pPr>
                      <a:r>
                        <a:rPr lang="en-US" sz="1600" dirty="0">
                          <a:effectLst/>
                          <a:latin typeface="Calibri"/>
                          <a:ea typeface="Times New Roman"/>
                          <a:cs typeface="Calibri"/>
                        </a:rPr>
                        <a:t>Can be collected on a quick timeline</a:t>
                      </a:r>
                      <a:endParaRPr lang="en-US" sz="1600" dirty="0">
                        <a:effectLst/>
                        <a:latin typeface="Times New Roman"/>
                        <a:ea typeface="Times New Roman"/>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spcBef>
                          <a:spcPts val="0"/>
                        </a:spcBef>
                        <a:spcAft>
                          <a:spcPts val="0"/>
                        </a:spcAft>
                      </a:pPr>
                      <a:r>
                        <a:rPr lang="en-US" sz="1600" b="1" dirty="0">
                          <a:effectLst/>
                          <a:latin typeface="Calibri"/>
                          <a:ea typeface="Times New Roman"/>
                          <a:cs typeface="Calibri"/>
                        </a:rPr>
                        <a:t>Challenges:</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160020" algn="l"/>
                        </a:tabLst>
                      </a:pPr>
                      <a:r>
                        <a:rPr lang="en-US" sz="1600" dirty="0">
                          <a:effectLst/>
                          <a:latin typeface="Calibri"/>
                          <a:ea typeface="Times New Roman"/>
                          <a:cs typeface="Calibri"/>
                        </a:rPr>
                        <a:t>Non-responsive in nature</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160020" algn="l"/>
                        </a:tabLst>
                      </a:pPr>
                      <a:r>
                        <a:rPr lang="en-US" sz="1600" dirty="0">
                          <a:effectLst/>
                          <a:latin typeface="Calibri"/>
                          <a:ea typeface="Times New Roman"/>
                          <a:cs typeface="Calibri"/>
                        </a:rPr>
                        <a:t>Documents are context and language specific</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160020" algn="l"/>
                        </a:tabLst>
                      </a:pPr>
                      <a:r>
                        <a:rPr lang="en-US" sz="1600" dirty="0">
                          <a:effectLst/>
                          <a:latin typeface="Calibri"/>
                          <a:ea typeface="Times New Roman"/>
                          <a:cs typeface="Calibri"/>
                        </a:rPr>
                        <a:t>Documents are often disconnected from their creator</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160020" algn="l"/>
                        </a:tabLst>
                      </a:pPr>
                      <a:r>
                        <a:rPr lang="en-US" sz="1600" dirty="0">
                          <a:effectLst/>
                          <a:latin typeface="Calibri"/>
                          <a:ea typeface="Times New Roman"/>
                          <a:cs typeface="Calibri"/>
                        </a:rPr>
                        <a:t>All documents are written through a lens, need to be aware of lens in order to assess objectivity</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160020" algn="l"/>
                        </a:tabLst>
                      </a:pPr>
                      <a:r>
                        <a:rPr lang="en-US" sz="1600" dirty="0">
                          <a:effectLst/>
                          <a:latin typeface="Calibri"/>
                          <a:ea typeface="Times New Roman"/>
                          <a:cs typeface="Calibri"/>
                        </a:rPr>
                        <a:t>Data analysis takes time</a:t>
                      </a:r>
                      <a:endParaRPr lang="en-US" sz="1600" dirty="0">
                        <a:effectLst/>
                        <a:latin typeface="Times New Roman"/>
                        <a:ea typeface="Times New Roman"/>
                      </a:endParaRPr>
                    </a:p>
                    <a:p>
                      <a:pPr marL="160020" marR="0">
                        <a:spcBef>
                          <a:spcPts val="0"/>
                        </a:spcBef>
                        <a:spcAft>
                          <a:spcPts val="0"/>
                        </a:spcAft>
                      </a:pPr>
                      <a:r>
                        <a:rPr lang="en-US" sz="1600" dirty="0">
                          <a:effectLst/>
                          <a:latin typeface="Calibri"/>
                          <a:ea typeface="Times New Roman"/>
                          <a:cs typeface="Calibri"/>
                        </a:rPr>
                        <a:t> </a:t>
                      </a:r>
                      <a:endParaRPr lang="en-US" sz="1600" dirty="0">
                        <a:effectLst/>
                        <a:latin typeface="Times New Roman"/>
                        <a:ea typeface="Times New Roman"/>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1441939">
                <a:tc gridSpan="2">
                  <a:txBody>
                    <a:bodyPr/>
                    <a:lstStyle/>
                    <a:p>
                      <a:pPr marL="0" marR="0">
                        <a:spcBef>
                          <a:spcPts val="0"/>
                        </a:spcBef>
                        <a:spcAft>
                          <a:spcPts val="0"/>
                        </a:spcAft>
                      </a:pPr>
                      <a:r>
                        <a:rPr lang="en-US" sz="1600" dirty="0">
                          <a:effectLst/>
                          <a:latin typeface="Calibri"/>
                          <a:ea typeface="Times New Roman"/>
                          <a:cs typeface="Calibri"/>
                        </a:rPr>
                        <a:t>Resources needed:  </a:t>
                      </a:r>
                      <a:endParaRPr lang="en-US" sz="1600" dirty="0">
                        <a:effectLst/>
                        <a:latin typeface="Times New Roman"/>
                        <a:ea typeface="Times New Roman"/>
                      </a:endParaRPr>
                    </a:p>
                    <a:p>
                      <a:pPr marL="342900" marR="0" lvl="0" indent="-342900">
                        <a:lnSpc>
                          <a:spcPct val="115000"/>
                        </a:lnSpc>
                        <a:spcBef>
                          <a:spcPts val="0"/>
                        </a:spcBef>
                        <a:spcAft>
                          <a:spcPts val="0"/>
                        </a:spcAft>
                        <a:buFont typeface="Symbol"/>
                        <a:buChar char=""/>
                      </a:pPr>
                      <a:r>
                        <a:rPr lang="en-US" sz="1600" dirty="0">
                          <a:effectLst/>
                          <a:latin typeface="Calibri"/>
                          <a:ea typeface="Calibri"/>
                          <a:cs typeface="Calibri"/>
                        </a:rPr>
                        <a:t>How do you gain access to the documents?</a:t>
                      </a:r>
                      <a:endParaRPr lang="en-US" sz="16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600" dirty="0">
                          <a:effectLst/>
                          <a:latin typeface="Calibri"/>
                          <a:ea typeface="Calibri"/>
                          <a:cs typeface="Calibri"/>
                        </a:rPr>
                        <a:t>Do you know how to set up a coding system?</a:t>
                      </a:r>
                      <a:endParaRPr lang="en-US" sz="1600" dirty="0">
                        <a:effectLst/>
                        <a:latin typeface="Calibri"/>
                        <a:ea typeface="Calibri"/>
                        <a:cs typeface="Times New Roman"/>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hMerge="1">
                  <a:txBody>
                    <a:bodyPr/>
                    <a:lstStyle/>
                    <a:p>
                      <a:endParaRPr lang="en-US"/>
                    </a:p>
                  </a:txBody>
                  <a:tcPr/>
                </a:tc>
              </a:tr>
            </a:tbl>
          </a:graphicData>
        </a:graphic>
      </p:graphicFrame>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7467600" y="6497801"/>
            <a:ext cx="1303020" cy="135890"/>
          </a:xfrm>
          <a:prstGeom prst="rect">
            <a:avLst/>
          </a:prstGeom>
        </p:spPr>
      </p:pic>
    </p:spTree>
    <p:extLst>
      <p:ext uri="{BB962C8B-B14F-4D97-AF65-F5344CB8AC3E}">
        <p14:creationId xmlns:p14="http://schemas.microsoft.com/office/powerpoint/2010/main" val="914910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362200"/>
            <a:ext cx="8421687" cy="2200275"/>
          </a:xfrm>
        </p:spPr>
        <p:txBody>
          <a:bodyPr/>
          <a:lstStyle/>
          <a:p>
            <a:r>
              <a:rPr lang="en-US" dirty="0" smtClean="0">
                <a:latin typeface="Georgia" panose="02040502050405020303" pitchFamily="18" charset="0"/>
              </a:rPr>
              <a:t>Assessment Team Update</a:t>
            </a:r>
            <a:endParaRPr lang="en-US" dirty="0">
              <a:latin typeface="Georgia" panose="02040502050405020303" pitchFamily="18" charset="0"/>
            </a:endParaRPr>
          </a:p>
        </p:txBody>
      </p:sp>
      <p:sp>
        <p:nvSpPr>
          <p:cNvPr id="6" name="Text Placeholder 5"/>
          <p:cNvSpPr>
            <a:spLocks noGrp="1"/>
          </p:cNvSpPr>
          <p:nvPr>
            <p:ph type="body" idx="1"/>
          </p:nvPr>
        </p:nvSpPr>
        <p:spPr/>
        <p:txBody>
          <a:bodyPr/>
          <a:lstStyle/>
          <a:p>
            <a:r>
              <a:rPr lang="en-US" dirty="0" smtClean="0">
                <a:latin typeface="Georgia" panose="02040502050405020303" pitchFamily="18" charset="0"/>
              </a:rPr>
              <a:t>June 2015</a:t>
            </a:r>
            <a:endParaRPr lang="en-US" dirty="0">
              <a:latin typeface="Georgia" panose="02040502050405020303" pitchFamily="18" charset="0"/>
            </a:endParaRPr>
          </a:p>
        </p:txBody>
      </p:sp>
    </p:spTree>
    <p:extLst>
      <p:ext uri="{BB962C8B-B14F-4D97-AF65-F5344CB8AC3E}">
        <p14:creationId xmlns:p14="http://schemas.microsoft.com/office/powerpoint/2010/main" val="5726451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74166195"/>
              </p:ext>
            </p:extLst>
          </p:nvPr>
        </p:nvGraphicFramePr>
        <p:xfrm>
          <a:off x="76200" y="457200"/>
          <a:ext cx="8991600" cy="6324600"/>
        </p:xfrm>
        <a:graphic>
          <a:graphicData uri="http://schemas.openxmlformats.org/drawingml/2006/table">
            <a:tbl>
              <a:tblPr firstRow="1" firstCol="1" bandRow="1"/>
              <a:tblGrid>
                <a:gridCol w="4249970"/>
                <a:gridCol w="4741630"/>
              </a:tblGrid>
              <a:tr h="724883">
                <a:tc gridSpan="2">
                  <a:txBody>
                    <a:bodyPr/>
                    <a:lstStyle/>
                    <a:p>
                      <a:pPr marL="0" marR="0">
                        <a:spcBef>
                          <a:spcPts val="0"/>
                        </a:spcBef>
                        <a:spcAft>
                          <a:spcPts val="0"/>
                        </a:spcAft>
                      </a:pPr>
                      <a:r>
                        <a:rPr lang="en-US" sz="1800" b="1" u="sng" dirty="0">
                          <a:solidFill>
                            <a:srgbClr val="FFFFFF"/>
                          </a:solidFill>
                          <a:effectLst/>
                          <a:latin typeface="Calibri"/>
                          <a:ea typeface="Times New Roman"/>
                          <a:cs typeface="Calibri"/>
                        </a:rPr>
                        <a:t>One-Minute Assessment</a:t>
                      </a:r>
                      <a:r>
                        <a:rPr lang="en-US" sz="1800" b="1" dirty="0">
                          <a:solidFill>
                            <a:srgbClr val="FFFFFF"/>
                          </a:solidFill>
                          <a:effectLst/>
                          <a:latin typeface="Calibri"/>
                          <a:ea typeface="Times New Roman"/>
                          <a:cs typeface="Calibri"/>
                        </a:rPr>
                        <a:t>: Very short assessments of what a participant is “taking away” from their experience. Should be targeted at a specific learning or program outcome.</a:t>
                      </a:r>
                      <a:endParaRPr lang="en-US" sz="1800" b="1" dirty="0">
                        <a:effectLst/>
                        <a:latin typeface="Times New Roman"/>
                        <a:ea typeface="Times New Roman"/>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hMerge="1">
                  <a:txBody>
                    <a:bodyPr/>
                    <a:lstStyle/>
                    <a:p>
                      <a:endParaRPr lang="en-US"/>
                    </a:p>
                  </a:txBody>
                  <a:tcPr/>
                </a:tc>
              </a:tr>
              <a:tr h="3986854">
                <a:tc>
                  <a:txBody>
                    <a:bodyPr/>
                    <a:lstStyle/>
                    <a:p>
                      <a:pPr marL="0" marR="0">
                        <a:spcBef>
                          <a:spcPts val="0"/>
                        </a:spcBef>
                        <a:spcAft>
                          <a:spcPts val="0"/>
                        </a:spcAft>
                      </a:pPr>
                      <a:r>
                        <a:rPr lang="en-US" sz="1600" b="1" dirty="0">
                          <a:effectLst/>
                          <a:latin typeface="Georgia" panose="02040502050405020303" pitchFamily="18" charset="0"/>
                          <a:ea typeface="Times New Roman"/>
                          <a:cs typeface="Calibri"/>
                        </a:rPr>
                        <a:t>Strengths:</a:t>
                      </a:r>
                      <a:endParaRPr lang="en-US" sz="1600" dirty="0">
                        <a:effectLst/>
                        <a:latin typeface="Georgia" panose="02040502050405020303" pitchFamily="18" charset="0"/>
                        <a:ea typeface="Times New Roman"/>
                      </a:endParaRPr>
                    </a:p>
                    <a:p>
                      <a:pPr marL="342900" marR="0" lvl="0" indent="-342900">
                        <a:spcBef>
                          <a:spcPts val="0"/>
                        </a:spcBef>
                        <a:spcAft>
                          <a:spcPts val="0"/>
                        </a:spcAft>
                        <a:buFont typeface="Times New Roman"/>
                        <a:buChar char="•"/>
                        <a:tabLst>
                          <a:tab pos="228600" algn="l"/>
                        </a:tabLst>
                      </a:pPr>
                      <a:r>
                        <a:rPr lang="en-US" sz="1600" dirty="0">
                          <a:effectLst/>
                          <a:latin typeface="Georgia" panose="02040502050405020303" pitchFamily="18" charset="0"/>
                          <a:ea typeface="Times New Roman"/>
                          <a:cs typeface="Calibri"/>
                        </a:rPr>
                        <a:t>Provides a quick summary of take away from student perspective</a:t>
                      </a:r>
                      <a:endParaRPr lang="en-US" sz="1600" dirty="0">
                        <a:effectLst/>
                        <a:latin typeface="Georgia" panose="02040502050405020303" pitchFamily="18" charset="0"/>
                        <a:ea typeface="Times New Roman"/>
                      </a:endParaRPr>
                    </a:p>
                    <a:p>
                      <a:pPr marL="342900" marR="0" lvl="0" indent="-342900">
                        <a:spcBef>
                          <a:spcPts val="0"/>
                        </a:spcBef>
                        <a:spcAft>
                          <a:spcPts val="0"/>
                        </a:spcAft>
                        <a:buFont typeface="Times New Roman"/>
                        <a:buChar char="•"/>
                        <a:tabLst>
                          <a:tab pos="228600" algn="l"/>
                        </a:tabLst>
                      </a:pPr>
                      <a:r>
                        <a:rPr lang="en-US" sz="1600" dirty="0">
                          <a:effectLst/>
                          <a:latin typeface="Georgia" panose="02040502050405020303" pitchFamily="18" charset="0"/>
                          <a:ea typeface="Times New Roman"/>
                          <a:cs typeface="Calibri"/>
                        </a:rPr>
                        <a:t>Quickly identifies areas of weakness and strengths for formative assessment</a:t>
                      </a:r>
                      <a:endParaRPr lang="en-US" sz="1600" dirty="0">
                        <a:effectLst/>
                        <a:latin typeface="Georgia" panose="02040502050405020303" pitchFamily="18" charset="0"/>
                        <a:ea typeface="Times New Roman"/>
                      </a:endParaRPr>
                    </a:p>
                    <a:p>
                      <a:pPr marL="342900" marR="0" lvl="0" indent="-342900">
                        <a:spcBef>
                          <a:spcPts val="0"/>
                        </a:spcBef>
                        <a:spcAft>
                          <a:spcPts val="0"/>
                        </a:spcAft>
                        <a:buFont typeface="Times New Roman"/>
                        <a:buChar char="•"/>
                        <a:tabLst>
                          <a:tab pos="228600" algn="l"/>
                        </a:tabLst>
                      </a:pPr>
                      <a:r>
                        <a:rPr lang="en-US" sz="1600" dirty="0">
                          <a:effectLst/>
                          <a:latin typeface="Georgia" panose="02040502050405020303" pitchFamily="18" charset="0"/>
                          <a:ea typeface="Times New Roman"/>
                          <a:cs typeface="Calibri"/>
                        </a:rPr>
                        <a:t>Can track changes over time (short-term)</a:t>
                      </a:r>
                      <a:endParaRPr lang="en-US" sz="1600" dirty="0">
                        <a:effectLst/>
                        <a:latin typeface="Georgia" panose="02040502050405020303" pitchFamily="18" charset="0"/>
                        <a:ea typeface="Times New Roman"/>
                      </a:endParaRPr>
                    </a:p>
                    <a:p>
                      <a:pPr marL="342900" marR="0" lvl="0" indent="-342900">
                        <a:spcBef>
                          <a:spcPts val="0"/>
                        </a:spcBef>
                        <a:spcAft>
                          <a:spcPts val="0"/>
                        </a:spcAft>
                        <a:buFont typeface="Times New Roman"/>
                        <a:buChar char="•"/>
                        <a:tabLst>
                          <a:tab pos="228600" algn="l"/>
                        </a:tabLst>
                      </a:pPr>
                      <a:r>
                        <a:rPr lang="en-US" sz="1600" dirty="0">
                          <a:effectLst/>
                          <a:latin typeface="Georgia" panose="02040502050405020303" pitchFamily="18" charset="0"/>
                          <a:ea typeface="Times New Roman"/>
                          <a:cs typeface="Calibri"/>
                        </a:rPr>
                        <a:t>Non-verbal (provides classroom feedback from all students)</a:t>
                      </a:r>
                      <a:endParaRPr lang="en-US" sz="1600" dirty="0">
                        <a:effectLst/>
                        <a:latin typeface="Georgia" panose="02040502050405020303" pitchFamily="18" charset="0"/>
                        <a:ea typeface="Times New Roman"/>
                      </a:endParaRPr>
                    </a:p>
                    <a:p>
                      <a:pPr marL="342900" marR="0" lvl="0" indent="-342900">
                        <a:spcBef>
                          <a:spcPts val="0"/>
                        </a:spcBef>
                        <a:spcAft>
                          <a:spcPts val="0"/>
                        </a:spcAft>
                        <a:buFont typeface="Times New Roman"/>
                        <a:buChar char="•"/>
                        <a:tabLst>
                          <a:tab pos="228600" algn="l"/>
                        </a:tabLst>
                      </a:pPr>
                      <a:r>
                        <a:rPr lang="en-US" sz="1600" dirty="0">
                          <a:effectLst/>
                          <a:latin typeface="Georgia" panose="02040502050405020303" pitchFamily="18" charset="0"/>
                          <a:ea typeface="Times New Roman"/>
                          <a:cs typeface="Calibri"/>
                        </a:rPr>
                        <a:t>Captures student voice</a:t>
                      </a:r>
                      <a:endParaRPr lang="en-US" sz="1600" dirty="0">
                        <a:effectLst/>
                        <a:latin typeface="Georgia" panose="02040502050405020303" pitchFamily="18" charset="0"/>
                        <a:ea typeface="Times New Roman"/>
                      </a:endParaRPr>
                    </a:p>
                    <a:p>
                      <a:pPr marL="342900" marR="0" lvl="0" indent="-342900">
                        <a:spcBef>
                          <a:spcPts val="0"/>
                        </a:spcBef>
                        <a:spcAft>
                          <a:spcPts val="0"/>
                        </a:spcAft>
                        <a:buFont typeface="Times New Roman"/>
                        <a:buChar char="•"/>
                        <a:tabLst>
                          <a:tab pos="228600" algn="l"/>
                        </a:tabLst>
                      </a:pPr>
                      <a:r>
                        <a:rPr lang="en-US" sz="1600" dirty="0">
                          <a:effectLst/>
                          <a:latin typeface="Georgia" panose="02040502050405020303" pitchFamily="18" charset="0"/>
                          <a:ea typeface="Times New Roman"/>
                          <a:cs typeface="Calibri"/>
                        </a:rPr>
                        <a:t>Short time commitment                                                                                                           </a:t>
                      </a:r>
                      <a:endParaRPr lang="en-US" sz="1600" dirty="0">
                        <a:effectLst/>
                        <a:latin typeface="Georgia" panose="02040502050405020303" pitchFamily="18" charset="0"/>
                        <a:ea typeface="Times New Roman"/>
                      </a:endParaRPr>
                    </a:p>
                    <a:p>
                      <a:pPr marL="342900" marR="0" lvl="0" indent="-342900">
                        <a:spcBef>
                          <a:spcPts val="0"/>
                        </a:spcBef>
                        <a:spcAft>
                          <a:spcPts val="0"/>
                        </a:spcAft>
                        <a:buFont typeface="Times New Roman"/>
                        <a:buChar char="•"/>
                        <a:tabLst>
                          <a:tab pos="228600" algn="l"/>
                        </a:tabLst>
                      </a:pPr>
                      <a:r>
                        <a:rPr lang="en-US" sz="1600" dirty="0">
                          <a:effectLst/>
                          <a:latin typeface="Georgia" panose="02040502050405020303" pitchFamily="18" charset="0"/>
                          <a:ea typeface="Times New Roman"/>
                          <a:cs typeface="Calibri"/>
                        </a:rPr>
                        <a:t>Provides immediate feedback</a:t>
                      </a:r>
                      <a:endParaRPr lang="en-US" sz="1600" dirty="0">
                        <a:effectLst/>
                        <a:latin typeface="Georgia" panose="02040502050405020303" pitchFamily="18" charset="0"/>
                        <a:ea typeface="Times New Roman"/>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spcBef>
                          <a:spcPts val="0"/>
                        </a:spcBef>
                        <a:spcAft>
                          <a:spcPts val="0"/>
                        </a:spcAft>
                      </a:pPr>
                      <a:r>
                        <a:rPr lang="en-US" sz="1600" b="1" dirty="0">
                          <a:effectLst/>
                          <a:latin typeface="Georgia" panose="02040502050405020303" pitchFamily="18" charset="0"/>
                          <a:ea typeface="Times New Roman"/>
                          <a:cs typeface="Calibri"/>
                        </a:rPr>
                        <a:t>Challenges:</a:t>
                      </a:r>
                      <a:endParaRPr lang="en-US" sz="1600" dirty="0">
                        <a:effectLst/>
                        <a:latin typeface="Georgia" panose="02040502050405020303" pitchFamily="18" charset="0"/>
                        <a:ea typeface="Times New Roman"/>
                      </a:endParaRPr>
                    </a:p>
                    <a:p>
                      <a:pPr marL="342900" marR="0" lvl="0" indent="-342900">
                        <a:spcBef>
                          <a:spcPts val="0"/>
                        </a:spcBef>
                        <a:spcAft>
                          <a:spcPts val="0"/>
                        </a:spcAft>
                        <a:buFont typeface="Times New Roman"/>
                        <a:buChar char="•"/>
                        <a:tabLst>
                          <a:tab pos="160020" algn="l"/>
                        </a:tabLst>
                      </a:pPr>
                      <a:r>
                        <a:rPr lang="en-US" sz="1600" dirty="0">
                          <a:effectLst/>
                          <a:latin typeface="Georgia" panose="02040502050405020303" pitchFamily="18" charset="0"/>
                          <a:ea typeface="Times New Roman"/>
                          <a:cs typeface="Calibri"/>
                        </a:rPr>
                        <a:t>Non-responsive</a:t>
                      </a:r>
                      <a:endParaRPr lang="en-US" sz="1600" dirty="0">
                        <a:effectLst/>
                        <a:latin typeface="Georgia" panose="02040502050405020303" pitchFamily="18" charset="0"/>
                        <a:ea typeface="Times New Roman"/>
                      </a:endParaRPr>
                    </a:p>
                    <a:p>
                      <a:pPr marL="342900" marR="0" lvl="0" indent="-342900">
                        <a:spcBef>
                          <a:spcPts val="0"/>
                        </a:spcBef>
                        <a:spcAft>
                          <a:spcPts val="0"/>
                        </a:spcAft>
                        <a:buFont typeface="Times New Roman"/>
                        <a:buChar char="•"/>
                        <a:tabLst>
                          <a:tab pos="160020" algn="l"/>
                        </a:tabLst>
                      </a:pPr>
                      <a:r>
                        <a:rPr lang="en-US" sz="1600" dirty="0">
                          <a:effectLst/>
                          <a:latin typeface="Georgia" panose="02040502050405020303" pitchFamily="18" charset="0"/>
                          <a:ea typeface="Times New Roman"/>
                          <a:cs typeface="Calibri"/>
                        </a:rPr>
                        <a:t>Short (so you may lose specifics)</a:t>
                      </a:r>
                      <a:endParaRPr lang="en-US" sz="1600" dirty="0">
                        <a:effectLst/>
                        <a:latin typeface="Georgia" panose="02040502050405020303" pitchFamily="18" charset="0"/>
                        <a:ea typeface="Times New Roman"/>
                      </a:endParaRPr>
                    </a:p>
                    <a:p>
                      <a:pPr marL="342900" marR="0" lvl="0" indent="-342900">
                        <a:spcBef>
                          <a:spcPts val="0"/>
                        </a:spcBef>
                        <a:spcAft>
                          <a:spcPts val="0"/>
                        </a:spcAft>
                        <a:buFont typeface="Times New Roman"/>
                        <a:buChar char="•"/>
                        <a:tabLst>
                          <a:tab pos="160020" algn="l"/>
                        </a:tabLst>
                      </a:pPr>
                      <a:r>
                        <a:rPr lang="en-US" sz="1600" dirty="0">
                          <a:effectLst/>
                          <a:latin typeface="Georgia" panose="02040502050405020303" pitchFamily="18" charset="0"/>
                          <a:ea typeface="Times New Roman"/>
                          <a:cs typeface="Calibri"/>
                        </a:rPr>
                        <a:t>Sometimes hard to interpret</a:t>
                      </a:r>
                      <a:endParaRPr lang="en-US" sz="1600" dirty="0">
                        <a:effectLst/>
                        <a:latin typeface="Georgia" panose="02040502050405020303" pitchFamily="18" charset="0"/>
                        <a:ea typeface="Times New Roman"/>
                      </a:endParaRPr>
                    </a:p>
                    <a:p>
                      <a:pPr marL="342900" marR="0" lvl="0" indent="-342900">
                        <a:spcBef>
                          <a:spcPts val="0"/>
                        </a:spcBef>
                        <a:spcAft>
                          <a:spcPts val="0"/>
                        </a:spcAft>
                        <a:buFont typeface="Times New Roman"/>
                        <a:buChar char="•"/>
                        <a:tabLst>
                          <a:tab pos="160020" algn="l"/>
                        </a:tabLst>
                      </a:pPr>
                      <a:r>
                        <a:rPr lang="en-US" sz="1600" dirty="0">
                          <a:effectLst/>
                          <a:latin typeface="Georgia" panose="02040502050405020303" pitchFamily="18" charset="0"/>
                          <a:ea typeface="Times New Roman"/>
                          <a:cs typeface="Calibri"/>
                        </a:rPr>
                        <a:t>Need very specific prompts in order to get “good” data</a:t>
                      </a:r>
                      <a:endParaRPr lang="en-US" sz="1600" dirty="0">
                        <a:effectLst/>
                        <a:latin typeface="Georgia" panose="02040502050405020303" pitchFamily="18" charset="0"/>
                        <a:ea typeface="Times New Roman"/>
                      </a:endParaRPr>
                    </a:p>
                    <a:p>
                      <a:pPr marL="342900" marR="0" lvl="0" indent="-342900">
                        <a:spcBef>
                          <a:spcPts val="0"/>
                        </a:spcBef>
                        <a:spcAft>
                          <a:spcPts val="0"/>
                        </a:spcAft>
                        <a:buFont typeface="Times New Roman"/>
                        <a:buChar char="•"/>
                        <a:tabLst>
                          <a:tab pos="160020" algn="l"/>
                        </a:tabLst>
                      </a:pPr>
                      <a:r>
                        <a:rPr lang="en-US" sz="1600" dirty="0">
                          <a:effectLst/>
                          <a:latin typeface="Georgia" panose="02040502050405020303" pitchFamily="18" charset="0"/>
                          <a:ea typeface="Times New Roman"/>
                          <a:cs typeface="Calibri"/>
                        </a:rPr>
                        <a:t>Plan logistics ahead of time and leave time during program/course</a:t>
                      </a:r>
                      <a:endParaRPr lang="en-US" sz="1600" dirty="0">
                        <a:effectLst/>
                        <a:latin typeface="Georgia" panose="02040502050405020303" pitchFamily="18" charset="0"/>
                        <a:ea typeface="Times New Roman"/>
                      </a:endParaRPr>
                    </a:p>
                    <a:p>
                      <a:pPr marL="342900" marR="0" lvl="0" indent="-342900">
                        <a:spcBef>
                          <a:spcPts val="0"/>
                        </a:spcBef>
                        <a:spcAft>
                          <a:spcPts val="0"/>
                        </a:spcAft>
                        <a:buFont typeface="Times New Roman"/>
                        <a:buChar char="•"/>
                        <a:tabLst>
                          <a:tab pos="160020" algn="l"/>
                        </a:tabLst>
                      </a:pPr>
                      <a:r>
                        <a:rPr lang="en-US" sz="1600" dirty="0">
                          <a:effectLst/>
                          <a:latin typeface="Georgia" panose="02040502050405020303" pitchFamily="18" charset="0"/>
                          <a:ea typeface="Times New Roman"/>
                          <a:cs typeface="Calibri"/>
                        </a:rPr>
                        <a:t>May need to be collected over time</a:t>
                      </a:r>
                      <a:endParaRPr lang="en-US" sz="1600" dirty="0">
                        <a:effectLst/>
                        <a:latin typeface="Georgia" panose="02040502050405020303" pitchFamily="18" charset="0"/>
                        <a:ea typeface="Times New Roman"/>
                      </a:endParaRPr>
                    </a:p>
                    <a:p>
                      <a:pPr marL="160020" marR="0">
                        <a:spcBef>
                          <a:spcPts val="0"/>
                        </a:spcBef>
                        <a:spcAft>
                          <a:spcPts val="0"/>
                        </a:spcAft>
                      </a:pPr>
                      <a:r>
                        <a:rPr lang="en-US" sz="1600" dirty="0">
                          <a:effectLst/>
                          <a:latin typeface="Georgia" panose="02040502050405020303" pitchFamily="18" charset="0"/>
                          <a:ea typeface="Times New Roman"/>
                          <a:cs typeface="Calibri"/>
                        </a:rPr>
                        <a:t> </a:t>
                      </a:r>
                      <a:endParaRPr lang="en-US" sz="1600" dirty="0">
                        <a:effectLst/>
                        <a:latin typeface="Georgia" panose="02040502050405020303" pitchFamily="18" charset="0"/>
                        <a:ea typeface="Times New Roman"/>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1612863">
                <a:tc gridSpan="2">
                  <a:txBody>
                    <a:bodyPr/>
                    <a:lstStyle/>
                    <a:p>
                      <a:pPr marL="0" marR="0">
                        <a:spcBef>
                          <a:spcPts val="0"/>
                        </a:spcBef>
                        <a:spcAft>
                          <a:spcPts val="0"/>
                        </a:spcAft>
                      </a:pPr>
                      <a:r>
                        <a:rPr lang="en-US" sz="1600" dirty="0">
                          <a:effectLst/>
                          <a:latin typeface="Georgia" panose="02040502050405020303" pitchFamily="18" charset="0"/>
                          <a:ea typeface="Times New Roman"/>
                          <a:cs typeface="Calibri"/>
                        </a:rPr>
                        <a:t>Resources needed:  </a:t>
                      </a:r>
                      <a:endParaRPr lang="en-US" sz="1600" dirty="0">
                        <a:effectLst/>
                        <a:latin typeface="Georgia" panose="02040502050405020303" pitchFamily="18" charset="0"/>
                        <a:ea typeface="Times New Roman"/>
                      </a:endParaRPr>
                    </a:p>
                    <a:p>
                      <a:pPr marL="342900" marR="0" lvl="0" indent="-342900">
                        <a:lnSpc>
                          <a:spcPct val="115000"/>
                        </a:lnSpc>
                        <a:spcBef>
                          <a:spcPts val="0"/>
                        </a:spcBef>
                        <a:spcAft>
                          <a:spcPts val="0"/>
                        </a:spcAft>
                        <a:buFont typeface="Symbol"/>
                        <a:buChar char=""/>
                      </a:pPr>
                      <a:r>
                        <a:rPr lang="en-US" sz="1600" dirty="0">
                          <a:effectLst/>
                          <a:latin typeface="Georgia" panose="02040502050405020303" pitchFamily="18" charset="0"/>
                          <a:ea typeface="Calibri"/>
                          <a:cs typeface="Calibri"/>
                        </a:rPr>
                        <a:t>Do you have a strong prompt?</a:t>
                      </a:r>
                      <a:endParaRPr lang="en-US" sz="1600" dirty="0">
                        <a:effectLst/>
                        <a:latin typeface="Georgia" panose="02040502050405020303" pitchFamily="18" charset="0"/>
                        <a:ea typeface="Calibri"/>
                        <a:cs typeface="Times New Roman"/>
                      </a:endParaRPr>
                    </a:p>
                    <a:p>
                      <a:pPr marL="342900" marR="0" lvl="0" indent="-342900">
                        <a:lnSpc>
                          <a:spcPct val="115000"/>
                        </a:lnSpc>
                        <a:spcBef>
                          <a:spcPts val="0"/>
                        </a:spcBef>
                        <a:spcAft>
                          <a:spcPts val="0"/>
                        </a:spcAft>
                        <a:buFont typeface="Symbol"/>
                        <a:buChar char=""/>
                      </a:pPr>
                      <a:r>
                        <a:rPr lang="en-US" sz="1600" dirty="0">
                          <a:effectLst/>
                          <a:latin typeface="Georgia" panose="02040502050405020303" pitchFamily="18" charset="0"/>
                          <a:ea typeface="Calibri"/>
                          <a:cs typeface="Calibri"/>
                        </a:rPr>
                        <a:t>Have you reserved time to collect data?</a:t>
                      </a:r>
                      <a:endParaRPr lang="en-US" sz="1600" dirty="0">
                        <a:effectLst/>
                        <a:latin typeface="Georgia" panose="02040502050405020303" pitchFamily="18" charset="0"/>
                        <a:ea typeface="Calibri"/>
                        <a:cs typeface="Times New Roman"/>
                      </a:endParaRPr>
                    </a:p>
                    <a:p>
                      <a:pPr marL="342900" marR="0" lvl="0" indent="-342900">
                        <a:lnSpc>
                          <a:spcPct val="115000"/>
                        </a:lnSpc>
                        <a:spcBef>
                          <a:spcPts val="0"/>
                        </a:spcBef>
                        <a:spcAft>
                          <a:spcPts val="0"/>
                        </a:spcAft>
                        <a:buFont typeface="Symbol"/>
                        <a:buChar char=""/>
                      </a:pPr>
                      <a:r>
                        <a:rPr lang="en-US" sz="1600" dirty="0">
                          <a:effectLst/>
                          <a:latin typeface="Georgia" panose="02040502050405020303" pitchFamily="18" charset="0"/>
                          <a:ea typeface="Calibri"/>
                          <a:cs typeface="Calibri"/>
                        </a:rPr>
                        <a:t>Do you have a system for collecting data in a non-rushed manner?</a:t>
                      </a:r>
                      <a:endParaRPr lang="en-US" sz="1600" dirty="0">
                        <a:effectLst/>
                        <a:latin typeface="Georgia" panose="02040502050405020303" pitchFamily="18" charset="0"/>
                        <a:ea typeface="Calibri"/>
                        <a:cs typeface="Times New Roman"/>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hMerge="1">
                  <a:txBody>
                    <a:bodyPr/>
                    <a:lstStyle/>
                    <a:p>
                      <a:endParaRPr lang="en-US"/>
                    </a:p>
                  </a:txBody>
                  <a:tcPr/>
                </a:tc>
              </a:tr>
            </a:tbl>
          </a:graphicData>
        </a:graphic>
      </p:graphicFrame>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7467600" y="6497801"/>
            <a:ext cx="1303020" cy="135890"/>
          </a:xfrm>
          <a:prstGeom prst="rect">
            <a:avLst/>
          </a:prstGeom>
        </p:spPr>
      </p:pic>
    </p:spTree>
    <p:extLst>
      <p:ext uri="{BB962C8B-B14F-4D97-AF65-F5344CB8AC3E}">
        <p14:creationId xmlns:p14="http://schemas.microsoft.com/office/powerpoint/2010/main" val="40461364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597969691"/>
              </p:ext>
            </p:extLst>
          </p:nvPr>
        </p:nvGraphicFramePr>
        <p:xfrm>
          <a:off x="76200" y="457199"/>
          <a:ext cx="8991600" cy="6324601"/>
        </p:xfrm>
        <a:graphic>
          <a:graphicData uri="http://schemas.openxmlformats.org/drawingml/2006/table">
            <a:tbl>
              <a:tblPr firstRow="1" firstCol="1" bandRow="1"/>
              <a:tblGrid>
                <a:gridCol w="4250947"/>
                <a:gridCol w="4740653"/>
              </a:tblGrid>
              <a:tr h="866384">
                <a:tc gridSpan="2">
                  <a:txBody>
                    <a:bodyPr/>
                    <a:lstStyle/>
                    <a:p>
                      <a:pPr marL="0" marR="0">
                        <a:spcBef>
                          <a:spcPts val="0"/>
                        </a:spcBef>
                        <a:spcAft>
                          <a:spcPts val="0"/>
                        </a:spcAft>
                      </a:pPr>
                      <a:r>
                        <a:rPr lang="en-US" sz="1800" b="1" u="sng" dirty="0">
                          <a:solidFill>
                            <a:srgbClr val="FFFFFF"/>
                          </a:solidFill>
                          <a:effectLst/>
                          <a:latin typeface="Calibri"/>
                          <a:ea typeface="Times New Roman"/>
                          <a:cs typeface="Calibri"/>
                        </a:rPr>
                        <a:t>Case Study</a:t>
                      </a:r>
                      <a:r>
                        <a:rPr lang="en-US" sz="1800" b="1" dirty="0">
                          <a:solidFill>
                            <a:srgbClr val="FFFFFF"/>
                          </a:solidFill>
                          <a:effectLst/>
                          <a:latin typeface="Calibri"/>
                          <a:ea typeface="Times New Roman"/>
                          <a:cs typeface="Calibri"/>
                        </a:rPr>
                        <a:t>: A form of qualitative descriptive research, the case study looks intensely at an individual, culture, organization or event/incident.</a:t>
                      </a:r>
                      <a:endParaRPr lang="en-US" sz="1800" b="1" dirty="0">
                        <a:effectLst/>
                        <a:latin typeface="Times New Roman"/>
                        <a:ea typeface="Times New Roman"/>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hMerge="1">
                  <a:txBody>
                    <a:bodyPr/>
                    <a:lstStyle/>
                    <a:p>
                      <a:endParaRPr lang="en-US"/>
                    </a:p>
                  </a:txBody>
                  <a:tcPr/>
                </a:tc>
              </a:tr>
              <a:tr h="3032343">
                <a:tc>
                  <a:txBody>
                    <a:bodyPr/>
                    <a:lstStyle/>
                    <a:p>
                      <a:pPr marL="0" marR="0">
                        <a:spcBef>
                          <a:spcPts val="0"/>
                        </a:spcBef>
                        <a:spcAft>
                          <a:spcPts val="0"/>
                        </a:spcAft>
                      </a:pPr>
                      <a:r>
                        <a:rPr lang="en-US" sz="1600" b="1" dirty="0">
                          <a:effectLst/>
                          <a:latin typeface="Calibri"/>
                          <a:ea typeface="Times New Roman"/>
                          <a:cs typeface="Calibri"/>
                        </a:rPr>
                        <a:t>Strengths:</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228600" algn="l"/>
                        </a:tabLst>
                      </a:pPr>
                      <a:r>
                        <a:rPr lang="en-US" sz="1600" dirty="0">
                          <a:effectLst/>
                          <a:latin typeface="Calibri"/>
                          <a:ea typeface="Times New Roman"/>
                          <a:cs typeface="Calibri"/>
                        </a:rPr>
                        <a:t>More detail and depth to data</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228600" algn="l"/>
                        </a:tabLst>
                      </a:pPr>
                      <a:r>
                        <a:rPr lang="en-US" sz="1600" dirty="0">
                          <a:effectLst/>
                          <a:latin typeface="Calibri"/>
                          <a:ea typeface="Times New Roman"/>
                          <a:cs typeface="Calibri"/>
                        </a:rPr>
                        <a:t>Multiple perspectives are gathered</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228600" algn="l"/>
                        </a:tabLst>
                      </a:pPr>
                      <a:r>
                        <a:rPr lang="en-US" sz="1600" dirty="0">
                          <a:effectLst/>
                          <a:latin typeface="Calibri"/>
                          <a:ea typeface="Times New Roman"/>
                          <a:cs typeface="Calibri"/>
                        </a:rPr>
                        <a:t>Tells a story</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228600" algn="l"/>
                        </a:tabLst>
                      </a:pPr>
                      <a:r>
                        <a:rPr lang="en-US" sz="1600" dirty="0">
                          <a:effectLst/>
                          <a:latin typeface="Calibri"/>
                          <a:ea typeface="Times New Roman"/>
                          <a:cs typeface="Calibri"/>
                        </a:rPr>
                        <a:t>Very descriptive in nature</a:t>
                      </a:r>
                      <a:endParaRPr lang="en-US" sz="1600" dirty="0">
                        <a:effectLst/>
                        <a:latin typeface="Times New Roman"/>
                        <a:ea typeface="Times New Roman"/>
                      </a:endParaRPr>
                    </a:p>
                    <a:p>
                      <a:pPr marL="228600" marR="0">
                        <a:spcBef>
                          <a:spcPts val="0"/>
                        </a:spcBef>
                        <a:spcAft>
                          <a:spcPts val="0"/>
                        </a:spcAft>
                      </a:pPr>
                      <a:r>
                        <a:rPr lang="en-US" sz="1600" dirty="0">
                          <a:effectLst/>
                          <a:latin typeface="Calibri"/>
                          <a:ea typeface="Times New Roman"/>
                          <a:cs typeface="Calibri"/>
                        </a:rPr>
                        <a:t> </a:t>
                      </a:r>
                      <a:endParaRPr lang="en-US" sz="1600" dirty="0">
                        <a:effectLst/>
                        <a:latin typeface="Times New Roman"/>
                        <a:ea typeface="Times New Roman"/>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spcBef>
                          <a:spcPts val="0"/>
                        </a:spcBef>
                        <a:spcAft>
                          <a:spcPts val="0"/>
                        </a:spcAft>
                      </a:pPr>
                      <a:r>
                        <a:rPr lang="en-US" sz="1600" b="1" dirty="0">
                          <a:effectLst/>
                          <a:latin typeface="Calibri"/>
                          <a:ea typeface="Times New Roman"/>
                          <a:cs typeface="Calibri"/>
                        </a:rPr>
                        <a:t>Challenges:</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160020" algn="l"/>
                        </a:tabLst>
                      </a:pPr>
                      <a:r>
                        <a:rPr lang="en-US" sz="1600" dirty="0">
                          <a:effectLst/>
                          <a:latin typeface="Calibri"/>
                          <a:ea typeface="Times New Roman"/>
                          <a:cs typeface="Calibri"/>
                        </a:rPr>
                        <a:t>Takes significant time to gather information and analyze</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160020" algn="l"/>
                        </a:tabLst>
                      </a:pPr>
                      <a:r>
                        <a:rPr lang="en-US" sz="1600" dirty="0">
                          <a:effectLst/>
                          <a:latin typeface="Calibri"/>
                          <a:ea typeface="Times New Roman"/>
                          <a:cs typeface="Calibri"/>
                        </a:rPr>
                        <a:t>More perspectives = more time</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160020" algn="l"/>
                        </a:tabLst>
                      </a:pPr>
                      <a:r>
                        <a:rPr lang="en-US" sz="1600" dirty="0">
                          <a:effectLst/>
                          <a:latin typeface="Calibri"/>
                          <a:ea typeface="Times New Roman"/>
                          <a:cs typeface="Calibri"/>
                        </a:rPr>
                        <a:t>Narrow purpose as far as sharing data afterward</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160020" algn="l"/>
                        </a:tabLst>
                      </a:pPr>
                      <a:r>
                        <a:rPr lang="en-US" sz="1600" dirty="0">
                          <a:effectLst/>
                          <a:latin typeface="Calibri"/>
                          <a:ea typeface="Times New Roman"/>
                          <a:cs typeface="Calibri"/>
                        </a:rPr>
                        <a:t>Analysis takes time</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160020" algn="l"/>
                        </a:tabLst>
                      </a:pPr>
                      <a:r>
                        <a:rPr lang="en-US" sz="1600" dirty="0">
                          <a:effectLst/>
                          <a:latin typeface="Calibri"/>
                          <a:ea typeface="Times New Roman"/>
                          <a:cs typeface="Calibri"/>
                        </a:rPr>
                        <a:t>Resources may be needed in order to capture data</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160020" algn="l"/>
                        </a:tabLst>
                      </a:pPr>
                      <a:r>
                        <a:rPr lang="en-US" sz="1600" dirty="0">
                          <a:effectLst/>
                          <a:latin typeface="Calibri"/>
                          <a:ea typeface="Times New Roman"/>
                          <a:cs typeface="Calibri"/>
                        </a:rPr>
                        <a:t>Not meant to be generalizable but can be transferrable</a:t>
                      </a:r>
                      <a:endParaRPr lang="en-US" sz="1600" dirty="0">
                        <a:effectLst/>
                        <a:latin typeface="Times New Roman"/>
                        <a:ea typeface="Times New Roman"/>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2425874">
                <a:tc gridSpan="2">
                  <a:txBody>
                    <a:bodyPr/>
                    <a:lstStyle/>
                    <a:p>
                      <a:pPr marL="0" marR="0">
                        <a:spcBef>
                          <a:spcPts val="0"/>
                        </a:spcBef>
                        <a:spcAft>
                          <a:spcPts val="0"/>
                        </a:spcAft>
                      </a:pPr>
                      <a:r>
                        <a:rPr lang="en-US" sz="1600" dirty="0">
                          <a:effectLst/>
                          <a:latin typeface="Calibri"/>
                          <a:ea typeface="Times New Roman"/>
                          <a:cs typeface="Calibri"/>
                        </a:rPr>
                        <a:t>Resources needed:  </a:t>
                      </a:r>
                      <a:endParaRPr lang="en-US" sz="1600" dirty="0">
                        <a:effectLst/>
                        <a:latin typeface="Times New Roman"/>
                        <a:ea typeface="Times New Roman"/>
                      </a:endParaRPr>
                    </a:p>
                    <a:p>
                      <a:pPr marL="342900" marR="0" lvl="0" indent="-342900">
                        <a:lnSpc>
                          <a:spcPct val="115000"/>
                        </a:lnSpc>
                        <a:spcBef>
                          <a:spcPts val="0"/>
                        </a:spcBef>
                        <a:spcAft>
                          <a:spcPts val="0"/>
                        </a:spcAft>
                        <a:buFont typeface="Symbol"/>
                        <a:buChar char=""/>
                      </a:pPr>
                      <a:r>
                        <a:rPr lang="en-US" sz="1600" dirty="0">
                          <a:effectLst/>
                          <a:latin typeface="Calibri"/>
                          <a:ea typeface="Calibri"/>
                          <a:cs typeface="Calibri"/>
                        </a:rPr>
                        <a:t>How will you capture data?</a:t>
                      </a:r>
                      <a:endParaRPr lang="en-US" sz="16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600" dirty="0">
                          <a:effectLst/>
                          <a:latin typeface="Calibri"/>
                          <a:ea typeface="Calibri"/>
                          <a:cs typeface="Calibri"/>
                        </a:rPr>
                        <a:t>Do you have a clear understanding what you are profiling and why?</a:t>
                      </a:r>
                      <a:endParaRPr lang="en-US" sz="16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600" dirty="0">
                          <a:effectLst/>
                          <a:latin typeface="Calibri"/>
                          <a:ea typeface="Calibri"/>
                          <a:cs typeface="Calibri"/>
                        </a:rPr>
                        <a:t>Do you have time to gather and process information?</a:t>
                      </a:r>
                      <a:endParaRPr lang="en-US" sz="16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600" dirty="0">
                          <a:effectLst/>
                          <a:latin typeface="Calibri"/>
                          <a:ea typeface="Calibri"/>
                          <a:cs typeface="Calibri"/>
                        </a:rPr>
                        <a:t>Have you allocated time for member checking?</a:t>
                      </a:r>
                      <a:endParaRPr lang="en-US" sz="1600" dirty="0">
                        <a:effectLst/>
                        <a:latin typeface="Calibri"/>
                        <a:ea typeface="Calibri"/>
                        <a:cs typeface="Times New Roman"/>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hMerge="1">
                  <a:txBody>
                    <a:bodyPr/>
                    <a:lstStyle/>
                    <a:p>
                      <a:endParaRPr lang="en-US"/>
                    </a:p>
                  </a:txBody>
                  <a:tcPr/>
                </a:tc>
              </a:tr>
            </a:tbl>
          </a:graphicData>
        </a:graphic>
      </p:graphicFrame>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7467600" y="6497801"/>
            <a:ext cx="1303020" cy="135890"/>
          </a:xfrm>
          <a:prstGeom prst="rect">
            <a:avLst/>
          </a:prstGeom>
        </p:spPr>
      </p:pic>
    </p:spTree>
    <p:extLst>
      <p:ext uri="{BB962C8B-B14F-4D97-AF65-F5344CB8AC3E}">
        <p14:creationId xmlns:p14="http://schemas.microsoft.com/office/powerpoint/2010/main" val="39798533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338970082"/>
              </p:ext>
            </p:extLst>
          </p:nvPr>
        </p:nvGraphicFramePr>
        <p:xfrm>
          <a:off x="76200" y="533400"/>
          <a:ext cx="8991600" cy="6248401"/>
        </p:xfrm>
        <a:graphic>
          <a:graphicData uri="http://schemas.openxmlformats.org/drawingml/2006/table">
            <a:tbl>
              <a:tblPr firstRow="1" firstCol="1" bandRow="1"/>
              <a:tblGrid>
                <a:gridCol w="4250947"/>
                <a:gridCol w="4740653"/>
              </a:tblGrid>
              <a:tr h="1016000">
                <a:tc gridSpan="2">
                  <a:txBody>
                    <a:bodyPr/>
                    <a:lstStyle/>
                    <a:p>
                      <a:pPr marL="0" marR="0">
                        <a:spcBef>
                          <a:spcPts val="0"/>
                        </a:spcBef>
                        <a:spcAft>
                          <a:spcPts val="0"/>
                        </a:spcAft>
                      </a:pPr>
                      <a:r>
                        <a:rPr lang="en-US" sz="1800" b="1" u="sng" dirty="0">
                          <a:solidFill>
                            <a:srgbClr val="FFFFFF"/>
                          </a:solidFill>
                          <a:effectLst/>
                          <a:latin typeface="Calibri"/>
                          <a:ea typeface="Times New Roman"/>
                          <a:cs typeface="Calibri"/>
                        </a:rPr>
                        <a:t>Key Performance Indicator</a:t>
                      </a:r>
                      <a:r>
                        <a:rPr lang="en-US" sz="1800" b="1" dirty="0">
                          <a:solidFill>
                            <a:srgbClr val="FFFFFF"/>
                          </a:solidFill>
                          <a:effectLst/>
                          <a:latin typeface="Calibri"/>
                          <a:ea typeface="Times New Roman"/>
                          <a:cs typeface="Calibri"/>
                        </a:rPr>
                        <a:t>: Helps an organization define and measure progress toward organizational goals. Usually broad-picture, quick snapshots of information.</a:t>
                      </a:r>
                      <a:endParaRPr lang="en-US" sz="1800" b="1" dirty="0">
                        <a:effectLst/>
                        <a:latin typeface="Times New Roman"/>
                        <a:ea typeface="Times New Roman"/>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hMerge="1">
                  <a:txBody>
                    <a:bodyPr/>
                    <a:lstStyle/>
                    <a:p>
                      <a:endParaRPr lang="en-US"/>
                    </a:p>
                  </a:txBody>
                  <a:tcPr/>
                </a:tc>
              </a:tr>
              <a:tr h="3556000">
                <a:tc>
                  <a:txBody>
                    <a:bodyPr/>
                    <a:lstStyle/>
                    <a:p>
                      <a:pPr marL="0" marR="0">
                        <a:spcBef>
                          <a:spcPts val="0"/>
                        </a:spcBef>
                        <a:spcAft>
                          <a:spcPts val="0"/>
                        </a:spcAft>
                      </a:pPr>
                      <a:r>
                        <a:rPr lang="en-US" sz="1600" b="1" dirty="0">
                          <a:effectLst/>
                          <a:latin typeface="Calibri"/>
                          <a:ea typeface="Times New Roman"/>
                          <a:cs typeface="Calibri"/>
                        </a:rPr>
                        <a:t>Strengths:</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228600" algn="l"/>
                        </a:tabLst>
                      </a:pPr>
                      <a:r>
                        <a:rPr lang="en-US" sz="1600" dirty="0">
                          <a:effectLst/>
                          <a:latin typeface="Calibri"/>
                          <a:ea typeface="Times New Roman"/>
                          <a:cs typeface="Calibri"/>
                        </a:rPr>
                        <a:t>Provides information on direction of organization</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228600" algn="l"/>
                        </a:tabLst>
                      </a:pPr>
                      <a:r>
                        <a:rPr lang="en-US" sz="1600" dirty="0">
                          <a:effectLst/>
                          <a:latin typeface="Calibri"/>
                          <a:ea typeface="Times New Roman"/>
                          <a:cs typeface="Calibri"/>
                        </a:rPr>
                        <a:t>Identifies trends</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228600" algn="l"/>
                        </a:tabLst>
                      </a:pPr>
                      <a:r>
                        <a:rPr lang="en-US" sz="1600" dirty="0">
                          <a:effectLst/>
                          <a:latin typeface="Calibri"/>
                          <a:ea typeface="Times New Roman"/>
                          <a:cs typeface="Calibri"/>
                        </a:rPr>
                        <a:t>Focuses on “key” measures</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228600" algn="l"/>
                        </a:tabLst>
                      </a:pPr>
                      <a:r>
                        <a:rPr lang="en-US" sz="1600" dirty="0">
                          <a:effectLst/>
                          <a:latin typeface="Calibri"/>
                          <a:ea typeface="Times New Roman"/>
                          <a:cs typeface="Calibri"/>
                        </a:rPr>
                        <a:t>Concise in communicating (especially “upward”)</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228600" algn="l"/>
                        </a:tabLst>
                      </a:pPr>
                      <a:r>
                        <a:rPr lang="en-US" sz="1600" dirty="0">
                          <a:effectLst/>
                          <a:latin typeface="Calibri"/>
                          <a:ea typeface="Times New Roman"/>
                          <a:cs typeface="Calibri"/>
                        </a:rPr>
                        <a:t>Often already available</a:t>
                      </a:r>
                      <a:endParaRPr lang="en-US" sz="1600" dirty="0">
                        <a:effectLst/>
                        <a:latin typeface="Times New Roman"/>
                        <a:ea typeface="Times New Roman"/>
                      </a:endParaRPr>
                    </a:p>
                    <a:p>
                      <a:pPr marL="228600" marR="0">
                        <a:spcBef>
                          <a:spcPts val="0"/>
                        </a:spcBef>
                        <a:spcAft>
                          <a:spcPts val="0"/>
                        </a:spcAft>
                      </a:pPr>
                      <a:r>
                        <a:rPr lang="en-US" sz="1600" dirty="0">
                          <a:effectLst/>
                          <a:latin typeface="Calibri"/>
                          <a:ea typeface="Times New Roman"/>
                          <a:cs typeface="Calibri"/>
                        </a:rPr>
                        <a:t> </a:t>
                      </a:r>
                      <a:endParaRPr lang="en-US" sz="1600" dirty="0">
                        <a:effectLst/>
                        <a:latin typeface="Times New Roman"/>
                        <a:ea typeface="Times New Roman"/>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spcBef>
                          <a:spcPts val="0"/>
                        </a:spcBef>
                        <a:spcAft>
                          <a:spcPts val="0"/>
                        </a:spcAft>
                      </a:pPr>
                      <a:r>
                        <a:rPr lang="en-US" sz="1600" b="1" dirty="0">
                          <a:effectLst/>
                          <a:latin typeface="Calibri"/>
                          <a:ea typeface="Times New Roman"/>
                          <a:cs typeface="Calibri"/>
                        </a:rPr>
                        <a:t>Challenges:</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160020" algn="l"/>
                        </a:tabLst>
                      </a:pPr>
                      <a:r>
                        <a:rPr lang="en-US" sz="1600" dirty="0">
                          <a:effectLst/>
                          <a:latin typeface="Calibri"/>
                          <a:ea typeface="Times New Roman"/>
                          <a:cs typeface="Calibri"/>
                        </a:rPr>
                        <a:t>Determining measures</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160020" algn="l"/>
                        </a:tabLst>
                      </a:pPr>
                      <a:r>
                        <a:rPr lang="en-US" sz="1600" dirty="0">
                          <a:effectLst/>
                          <a:latin typeface="Calibri"/>
                          <a:ea typeface="Times New Roman"/>
                          <a:cs typeface="Calibri"/>
                        </a:rPr>
                        <a:t>Deciding how to collect information</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160020" algn="l"/>
                        </a:tabLst>
                      </a:pPr>
                      <a:r>
                        <a:rPr lang="en-US" sz="1600" dirty="0">
                          <a:effectLst/>
                          <a:latin typeface="Calibri"/>
                          <a:ea typeface="Times New Roman"/>
                          <a:cs typeface="Calibri"/>
                        </a:rPr>
                        <a:t>Lack of context</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160020" algn="l"/>
                        </a:tabLst>
                      </a:pPr>
                      <a:r>
                        <a:rPr lang="en-US" sz="1600" dirty="0">
                          <a:effectLst/>
                          <a:latin typeface="Calibri"/>
                          <a:ea typeface="Times New Roman"/>
                          <a:cs typeface="Calibri"/>
                        </a:rPr>
                        <a:t>Identifies trends but often lacks ability to be attached to specific programs, courses, or services</a:t>
                      </a:r>
                      <a:endParaRPr lang="en-US" sz="1600" dirty="0">
                        <a:effectLst/>
                        <a:latin typeface="Times New Roman"/>
                        <a:ea typeface="Times New Roman"/>
                      </a:endParaRPr>
                    </a:p>
                    <a:p>
                      <a:pPr marL="160020" marR="0">
                        <a:spcBef>
                          <a:spcPts val="0"/>
                        </a:spcBef>
                        <a:spcAft>
                          <a:spcPts val="0"/>
                        </a:spcAft>
                      </a:pPr>
                      <a:r>
                        <a:rPr lang="en-US" sz="1600" dirty="0">
                          <a:effectLst/>
                          <a:latin typeface="Calibri"/>
                          <a:ea typeface="Times New Roman"/>
                          <a:cs typeface="Calibri"/>
                        </a:rPr>
                        <a:t> </a:t>
                      </a:r>
                      <a:endParaRPr lang="en-US" sz="1600" dirty="0">
                        <a:effectLst/>
                        <a:latin typeface="Times New Roman"/>
                        <a:ea typeface="Times New Roman"/>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1676401">
                <a:tc gridSpan="2">
                  <a:txBody>
                    <a:bodyPr/>
                    <a:lstStyle/>
                    <a:p>
                      <a:pPr marL="0" marR="0">
                        <a:spcBef>
                          <a:spcPts val="0"/>
                        </a:spcBef>
                        <a:spcAft>
                          <a:spcPts val="0"/>
                        </a:spcAft>
                      </a:pPr>
                      <a:r>
                        <a:rPr lang="en-US" sz="1600" dirty="0">
                          <a:effectLst/>
                          <a:latin typeface="Calibri"/>
                          <a:ea typeface="Times New Roman"/>
                          <a:cs typeface="Calibri"/>
                        </a:rPr>
                        <a:t>Resources needed:  </a:t>
                      </a:r>
                      <a:endParaRPr lang="en-US" sz="1600" dirty="0">
                        <a:effectLst/>
                        <a:latin typeface="Times New Roman"/>
                        <a:ea typeface="Times New Roman"/>
                      </a:endParaRPr>
                    </a:p>
                    <a:p>
                      <a:pPr marL="342900" marR="0" lvl="0" indent="-342900">
                        <a:lnSpc>
                          <a:spcPct val="115000"/>
                        </a:lnSpc>
                        <a:spcBef>
                          <a:spcPts val="0"/>
                        </a:spcBef>
                        <a:spcAft>
                          <a:spcPts val="0"/>
                        </a:spcAft>
                        <a:buFont typeface="Symbol"/>
                        <a:buChar char=""/>
                      </a:pPr>
                      <a:r>
                        <a:rPr lang="en-US" sz="1600" dirty="0">
                          <a:effectLst/>
                          <a:latin typeface="Calibri"/>
                          <a:ea typeface="Calibri"/>
                          <a:cs typeface="Calibri"/>
                        </a:rPr>
                        <a:t>How will you capture data?</a:t>
                      </a:r>
                      <a:endParaRPr lang="en-US" sz="16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600" dirty="0">
                          <a:effectLst/>
                          <a:latin typeface="Calibri"/>
                          <a:ea typeface="Calibri"/>
                          <a:cs typeface="Calibri"/>
                        </a:rPr>
                        <a:t>Do you have a clear understanding of your measures and how they are linked with goals?</a:t>
                      </a:r>
                      <a:endParaRPr lang="en-US" sz="1600" dirty="0">
                        <a:effectLst/>
                        <a:latin typeface="Calibri"/>
                        <a:ea typeface="Calibri"/>
                        <a:cs typeface="Times New Roman"/>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hMerge="1">
                  <a:txBody>
                    <a:bodyPr/>
                    <a:lstStyle/>
                    <a:p>
                      <a:endParaRPr lang="en-US"/>
                    </a:p>
                  </a:txBody>
                  <a:tcPr/>
                </a:tc>
              </a:tr>
            </a:tbl>
          </a:graphicData>
        </a:graphic>
      </p:graphicFrame>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7467600" y="6497801"/>
            <a:ext cx="1303020" cy="135890"/>
          </a:xfrm>
          <a:prstGeom prst="rect">
            <a:avLst/>
          </a:prstGeom>
        </p:spPr>
      </p:pic>
    </p:spTree>
    <p:extLst>
      <p:ext uri="{BB962C8B-B14F-4D97-AF65-F5344CB8AC3E}">
        <p14:creationId xmlns:p14="http://schemas.microsoft.com/office/powerpoint/2010/main" val="20741978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626006953"/>
              </p:ext>
            </p:extLst>
          </p:nvPr>
        </p:nvGraphicFramePr>
        <p:xfrm>
          <a:off x="76200" y="457200"/>
          <a:ext cx="8991600" cy="6270283"/>
        </p:xfrm>
        <a:graphic>
          <a:graphicData uri="http://schemas.openxmlformats.org/drawingml/2006/table">
            <a:tbl>
              <a:tblPr firstRow="1" firstCol="1" bandRow="1"/>
              <a:tblGrid>
                <a:gridCol w="4250947"/>
                <a:gridCol w="4740653"/>
              </a:tblGrid>
              <a:tr h="801077">
                <a:tc gridSpan="2">
                  <a:txBody>
                    <a:bodyPr/>
                    <a:lstStyle/>
                    <a:p>
                      <a:pPr marL="0" marR="0">
                        <a:spcBef>
                          <a:spcPts val="0"/>
                        </a:spcBef>
                        <a:spcAft>
                          <a:spcPts val="0"/>
                        </a:spcAft>
                      </a:pPr>
                      <a:r>
                        <a:rPr lang="en-US" sz="1800" b="1" u="sng" dirty="0">
                          <a:solidFill>
                            <a:srgbClr val="FFFFFF"/>
                          </a:solidFill>
                          <a:effectLst/>
                          <a:latin typeface="Calibri"/>
                          <a:ea typeface="Times New Roman"/>
                          <a:cs typeface="Calibri"/>
                        </a:rPr>
                        <a:t>Visual Methods</a:t>
                      </a:r>
                      <a:r>
                        <a:rPr lang="en-US" sz="1800" b="1" dirty="0">
                          <a:solidFill>
                            <a:srgbClr val="FFFFFF"/>
                          </a:solidFill>
                          <a:effectLst/>
                          <a:latin typeface="Calibri"/>
                          <a:ea typeface="Times New Roman"/>
                          <a:cs typeface="Calibri"/>
                        </a:rPr>
                        <a:t>: Captures images as a main form of data collection, usually also includes captions or a journal to accompany images.  Most often used for photo journals, video projects, and visual art projects.</a:t>
                      </a:r>
                      <a:endParaRPr lang="en-US" sz="1800" b="1" dirty="0">
                        <a:effectLst/>
                        <a:latin typeface="Times New Roman"/>
                        <a:ea typeface="Times New Roman"/>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hMerge="1">
                  <a:txBody>
                    <a:bodyPr/>
                    <a:lstStyle/>
                    <a:p>
                      <a:endParaRPr lang="en-US"/>
                    </a:p>
                  </a:txBody>
                  <a:tcPr/>
                </a:tc>
              </a:tr>
              <a:tr h="3204307">
                <a:tc>
                  <a:txBody>
                    <a:bodyPr/>
                    <a:lstStyle/>
                    <a:p>
                      <a:pPr marL="0" marR="0">
                        <a:spcBef>
                          <a:spcPts val="0"/>
                        </a:spcBef>
                        <a:spcAft>
                          <a:spcPts val="0"/>
                        </a:spcAft>
                      </a:pPr>
                      <a:r>
                        <a:rPr lang="en-US" sz="1600" b="1" dirty="0">
                          <a:effectLst/>
                          <a:latin typeface="Calibri"/>
                          <a:ea typeface="Times New Roman"/>
                          <a:cs typeface="Calibri"/>
                        </a:rPr>
                        <a:t>Strengths:</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228600" algn="l"/>
                        </a:tabLst>
                      </a:pPr>
                      <a:r>
                        <a:rPr lang="en-US" sz="1600" dirty="0">
                          <a:effectLst/>
                          <a:latin typeface="Calibri"/>
                          <a:ea typeface="Times New Roman"/>
                          <a:cs typeface="Calibri"/>
                        </a:rPr>
                        <a:t>More detail and depth to data</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228600" algn="l"/>
                        </a:tabLst>
                      </a:pPr>
                      <a:r>
                        <a:rPr lang="en-US" sz="1600" dirty="0">
                          <a:effectLst/>
                          <a:latin typeface="Calibri"/>
                          <a:ea typeface="Times New Roman"/>
                          <a:cs typeface="Calibri"/>
                        </a:rPr>
                        <a:t>Visual aspect allows for depth in sharing results</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228600" algn="l"/>
                        </a:tabLst>
                      </a:pPr>
                      <a:r>
                        <a:rPr lang="en-US" sz="1600" dirty="0">
                          <a:effectLst/>
                          <a:latin typeface="Calibri"/>
                          <a:ea typeface="Times New Roman"/>
                          <a:cs typeface="Calibri"/>
                        </a:rPr>
                        <a:t>High levels of student investment</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228600" algn="l"/>
                        </a:tabLst>
                      </a:pPr>
                      <a:r>
                        <a:rPr lang="en-US" sz="1600" dirty="0">
                          <a:effectLst/>
                          <a:latin typeface="Calibri"/>
                          <a:ea typeface="Times New Roman"/>
                          <a:cs typeface="Calibri"/>
                        </a:rPr>
                        <a:t>Can use images captured for multiple uses</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228600" algn="l"/>
                        </a:tabLst>
                      </a:pPr>
                      <a:r>
                        <a:rPr lang="en-US" sz="1600" dirty="0">
                          <a:effectLst/>
                          <a:latin typeface="Calibri"/>
                          <a:ea typeface="Times New Roman"/>
                          <a:cs typeface="Calibri"/>
                        </a:rPr>
                        <a:t>Very descriptive in nature</a:t>
                      </a:r>
                      <a:endParaRPr lang="en-US" sz="1600" dirty="0">
                        <a:effectLst/>
                        <a:latin typeface="Times New Roman"/>
                        <a:ea typeface="Times New Roman"/>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spcBef>
                          <a:spcPts val="0"/>
                        </a:spcBef>
                        <a:spcAft>
                          <a:spcPts val="0"/>
                        </a:spcAft>
                      </a:pPr>
                      <a:r>
                        <a:rPr lang="en-US" sz="1600" b="1" dirty="0">
                          <a:effectLst/>
                          <a:latin typeface="Calibri"/>
                          <a:ea typeface="Times New Roman"/>
                          <a:cs typeface="Calibri"/>
                        </a:rPr>
                        <a:t>Challenges:</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160020" algn="l"/>
                        </a:tabLst>
                      </a:pPr>
                      <a:r>
                        <a:rPr lang="en-US" sz="1600" dirty="0">
                          <a:effectLst/>
                          <a:latin typeface="Calibri"/>
                          <a:ea typeface="Times New Roman"/>
                          <a:cs typeface="Calibri"/>
                        </a:rPr>
                        <a:t>Beware of threats to alterations of images (especially with technology)</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160020" algn="l"/>
                        </a:tabLst>
                      </a:pPr>
                      <a:r>
                        <a:rPr lang="en-US" sz="1600" dirty="0">
                          <a:effectLst/>
                          <a:latin typeface="Calibri"/>
                          <a:ea typeface="Times New Roman"/>
                          <a:cs typeface="Calibri"/>
                        </a:rPr>
                        <a:t>Usually smaller number of perspectives</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160020" algn="l"/>
                        </a:tabLst>
                      </a:pPr>
                      <a:r>
                        <a:rPr lang="en-US" sz="1600" dirty="0">
                          <a:effectLst/>
                          <a:latin typeface="Calibri"/>
                          <a:ea typeface="Times New Roman"/>
                          <a:cs typeface="Calibri"/>
                        </a:rPr>
                        <a:t>Time for implementation and follow-through</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160020" algn="l"/>
                        </a:tabLst>
                      </a:pPr>
                      <a:r>
                        <a:rPr lang="en-US" sz="1600" dirty="0">
                          <a:effectLst/>
                          <a:latin typeface="Calibri"/>
                          <a:ea typeface="Times New Roman"/>
                          <a:cs typeface="Calibri"/>
                        </a:rPr>
                        <a:t>Analysis takes time</a:t>
                      </a:r>
                      <a:endParaRPr lang="en-US" sz="1600" dirty="0">
                        <a:effectLst/>
                        <a:latin typeface="Times New Roman"/>
                        <a:ea typeface="Times New Roman"/>
                      </a:endParaRPr>
                    </a:p>
                    <a:p>
                      <a:pPr marL="342900" marR="0" lvl="0" indent="-342900">
                        <a:spcBef>
                          <a:spcPts val="0"/>
                        </a:spcBef>
                        <a:spcAft>
                          <a:spcPts val="0"/>
                        </a:spcAft>
                        <a:buFont typeface="Times New Roman"/>
                        <a:buChar char="•"/>
                        <a:tabLst>
                          <a:tab pos="160020" algn="l"/>
                        </a:tabLst>
                      </a:pPr>
                      <a:r>
                        <a:rPr lang="en-US" sz="1600" dirty="0">
                          <a:effectLst/>
                          <a:latin typeface="Calibri"/>
                          <a:ea typeface="Times New Roman"/>
                          <a:cs typeface="Calibri"/>
                        </a:rPr>
                        <a:t>Resources may be needed in order to capture images</a:t>
                      </a:r>
                      <a:endParaRPr lang="en-US" sz="1600" dirty="0">
                        <a:effectLst/>
                        <a:latin typeface="Times New Roman"/>
                        <a:ea typeface="Times New Roman"/>
                      </a:endParaRPr>
                    </a:p>
                    <a:p>
                      <a:pPr marL="160020" marR="0">
                        <a:spcBef>
                          <a:spcPts val="0"/>
                        </a:spcBef>
                        <a:spcAft>
                          <a:spcPts val="0"/>
                        </a:spcAft>
                      </a:pPr>
                      <a:r>
                        <a:rPr lang="en-US" sz="1600" dirty="0">
                          <a:effectLst/>
                          <a:latin typeface="Calibri"/>
                          <a:ea typeface="Times New Roman"/>
                          <a:cs typeface="Calibri"/>
                        </a:rPr>
                        <a:t> </a:t>
                      </a:r>
                      <a:endParaRPr lang="en-US" sz="1600" dirty="0">
                        <a:effectLst/>
                        <a:latin typeface="Times New Roman"/>
                        <a:ea typeface="Times New Roman"/>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2243016">
                <a:tc gridSpan="2">
                  <a:txBody>
                    <a:bodyPr/>
                    <a:lstStyle/>
                    <a:p>
                      <a:pPr marL="0" marR="0">
                        <a:spcBef>
                          <a:spcPts val="0"/>
                        </a:spcBef>
                        <a:spcAft>
                          <a:spcPts val="0"/>
                        </a:spcAft>
                      </a:pPr>
                      <a:r>
                        <a:rPr lang="en-US" sz="1600" dirty="0">
                          <a:effectLst/>
                          <a:latin typeface="Calibri"/>
                          <a:ea typeface="Times New Roman"/>
                          <a:cs typeface="Calibri"/>
                        </a:rPr>
                        <a:t>Resources needed:  </a:t>
                      </a:r>
                      <a:endParaRPr lang="en-US" sz="1600" dirty="0">
                        <a:effectLst/>
                        <a:latin typeface="Times New Roman"/>
                        <a:ea typeface="Times New Roman"/>
                      </a:endParaRPr>
                    </a:p>
                    <a:p>
                      <a:pPr marL="342900" marR="0" lvl="0" indent="-342900">
                        <a:lnSpc>
                          <a:spcPct val="115000"/>
                        </a:lnSpc>
                        <a:spcBef>
                          <a:spcPts val="0"/>
                        </a:spcBef>
                        <a:spcAft>
                          <a:spcPts val="0"/>
                        </a:spcAft>
                        <a:buFont typeface="Symbol"/>
                        <a:buChar char=""/>
                      </a:pPr>
                      <a:r>
                        <a:rPr lang="en-US" sz="1600" dirty="0">
                          <a:effectLst/>
                          <a:latin typeface="Calibri"/>
                          <a:ea typeface="Calibri"/>
                          <a:cs typeface="Calibri"/>
                        </a:rPr>
                        <a:t>How will your participants capture images (resources)?</a:t>
                      </a:r>
                      <a:endParaRPr lang="en-US" sz="16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600" dirty="0">
                          <a:effectLst/>
                          <a:latin typeface="Calibri"/>
                          <a:ea typeface="Calibri"/>
                          <a:cs typeface="Calibri"/>
                        </a:rPr>
                        <a:t>What prompt will you use to make sure participants have a clear direction?</a:t>
                      </a:r>
                      <a:endParaRPr lang="en-US" sz="16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600" dirty="0">
                          <a:effectLst/>
                          <a:latin typeface="Calibri"/>
                          <a:ea typeface="Calibri"/>
                          <a:cs typeface="Calibri"/>
                        </a:rPr>
                        <a:t>Do you have time to gather and process information in your timeline?</a:t>
                      </a:r>
                      <a:endParaRPr lang="en-US" sz="16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600" dirty="0">
                          <a:effectLst/>
                          <a:latin typeface="Calibri"/>
                          <a:ea typeface="Calibri"/>
                          <a:cs typeface="Calibri"/>
                        </a:rPr>
                        <a:t>Have you accounted for time for member checking?</a:t>
                      </a:r>
                      <a:endParaRPr lang="en-US" sz="1600" dirty="0">
                        <a:effectLst/>
                        <a:latin typeface="Calibri"/>
                        <a:ea typeface="Calibri"/>
                        <a:cs typeface="Times New Roman"/>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hMerge="1">
                  <a:txBody>
                    <a:bodyPr/>
                    <a:lstStyle/>
                    <a:p>
                      <a:endParaRPr lang="en-US"/>
                    </a:p>
                  </a:txBody>
                  <a:tcPr/>
                </a:tc>
              </a:tr>
            </a:tbl>
          </a:graphicData>
        </a:graphic>
      </p:graphicFrame>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7467600" y="6497801"/>
            <a:ext cx="1303020" cy="135890"/>
          </a:xfrm>
          <a:prstGeom prst="rect">
            <a:avLst/>
          </a:prstGeom>
        </p:spPr>
      </p:pic>
    </p:spTree>
    <p:extLst>
      <p:ext uri="{BB962C8B-B14F-4D97-AF65-F5344CB8AC3E}">
        <p14:creationId xmlns:p14="http://schemas.microsoft.com/office/powerpoint/2010/main" val="28215270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b="1" dirty="0">
                <a:latin typeface="Georgia" panose="02040502050405020303" pitchFamily="18" charset="0"/>
              </a:rPr>
              <a:t>Department Breakout Session</a:t>
            </a:r>
            <a:endParaRPr lang="en-US" dirty="0"/>
          </a:p>
        </p:txBody>
      </p:sp>
      <p:sp>
        <p:nvSpPr>
          <p:cNvPr id="3" name="Content Placeholder 2"/>
          <p:cNvSpPr>
            <a:spLocks noGrp="1"/>
          </p:cNvSpPr>
          <p:nvPr>
            <p:ph idx="1"/>
          </p:nvPr>
        </p:nvSpPr>
        <p:spPr>
          <a:xfrm>
            <a:off x="228600" y="1295400"/>
            <a:ext cx="8686800" cy="5486400"/>
          </a:xfrm>
        </p:spPr>
        <p:txBody>
          <a:bodyPr>
            <a:normAutofit fontScale="92500" lnSpcReduction="10000"/>
          </a:bodyPr>
          <a:lstStyle/>
          <a:p>
            <a:pPr marL="0" lvl="1" indent="0">
              <a:buNone/>
            </a:pPr>
            <a:r>
              <a:rPr lang="en-US" altLang="en-US" kern="0" dirty="0">
                <a:latin typeface="Georgia" panose="02040502050405020303" pitchFamily="18" charset="0"/>
              </a:rPr>
              <a:t>Part </a:t>
            </a:r>
            <a:r>
              <a:rPr lang="en-US" altLang="en-US" kern="0" dirty="0" smtClean="0">
                <a:latin typeface="Georgia" panose="02040502050405020303" pitchFamily="18" charset="0"/>
              </a:rPr>
              <a:t>3 – Methods and Action Steps:</a:t>
            </a:r>
            <a:endParaRPr lang="en-US" altLang="en-US" kern="0" dirty="0">
              <a:solidFill>
                <a:schemeClr val="bg2">
                  <a:lumMod val="50000"/>
                </a:schemeClr>
              </a:solidFill>
              <a:latin typeface="Georgia" panose="02040502050405020303" pitchFamily="18" charset="0"/>
            </a:endParaRPr>
          </a:p>
          <a:p>
            <a:pPr marL="662940" lvl="1" indent="-342900"/>
            <a:r>
              <a:rPr lang="en-US" altLang="en-US" kern="0" dirty="0" smtClean="0">
                <a:latin typeface="Georgia" panose="02040502050405020303" pitchFamily="18" charset="0"/>
              </a:rPr>
              <a:t>Implement </a:t>
            </a:r>
            <a:r>
              <a:rPr lang="en-US" altLang="en-US" kern="0" dirty="0">
                <a:latin typeface="Georgia" panose="02040502050405020303" pitchFamily="18" charset="0"/>
              </a:rPr>
              <a:t>Outcomes/Methods to Gather Evidence</a:t>
            </a:r>
          </a:p>
          <a:p>
            <a:pPr marL="1275588" lvl="2" indent="-342900"/>
            <a:r>
              <a:rPr lang="en-US" altLang="en-US" kern="0" dirty="0">
                <a:solidFill>
                  <a:schemeClr val="bg2">
                    <a:lumMod val="50000"/>
                  </a:schemeClr>
                </a:solidFill>
                <a:latin typeface="Georgia" panose="02040502050405020303" pitchFamily="18" charset="0"/>
              </a:rPr>
              <a:t>How can I reach my target audience?</a:t>
            </a:r>
          </a:p>
          <a:p>
            <a:pPr marL="1275588" lvl="2" indent="-342900"/>
            <a:r>
              <a:rPr lang="en-US" altLang="en-US" kern="0" dirty="0">
                <a:solidFill>
                  <a:schemeClr val="bg2">
                    <a:lumMod val="50000"/>
                  </a:schemeClr>
                </a:solidFill>
                <a:latin typeface="Georgia" panose="02040502050405020303" pitchFamily="18" charset="0"/>
              </a:rPr>
              <a:t>What is the best approach to collect information?</a:t>
            </a:r>
          </a:p>
          <a:p>
            <a:pPr marL="662940" lvl="1" indent="-342900"/>
            <a:r>
              <a:rPr lang="en-US" altLang="en-US" kern="0" dirty="0">
                <a:latin typeface="Georgia" panose="02040502050405020303" pitchFamily="18" charset="0"/>
              </a:rPr>
              <a:t>Gather Data</a:t>
            </a:r>
          </a:p>
          <a:p>
            <a:pPr marL="1275588" lvl="2" indent="-342900"/>
            <a:r>
              <a:rPr lang="en-US" altLang="en-US" kern="0" dirty="0">
                <a:solidFill>
                  <a:schemeClr val="bg2">
                    <a:lumMod val="50000"/>
                  </a:schemeClr>
                </a:solidFill>
                <a:latin typeface="Georgia" panose="02040502050405020303" pitchFamily="18" charset="0"/>
              </a:rPr>
              <a:t>What information is being collected?</a:t>
            </a:r>
          </a:p>
          <a:p>
            <a:pPr marL="1275588" lvl="2" indent="-342900"/>
            <a:r>
              <a:rPr lang="en-US" altLang="en-US" kern="0" dirty="0">
                <a:solidFill>
                  <a:schemeClr val="bg2">
                    <a:lumMod val="50000"/>
                  </a:schemeClr>
                </a:solidFill>
                <a:latin typeface="Georgia" panose="02040502050405020303" pitchFamily="18" charset="0"/>
              </a:rPr>
              <a:t>How do we know how well we are doing?</a:t>
            </a:r>
          </a:p>
          <a:p>
            <a:pPr marL="662940" lvl="1" indent="-342900"/>
            <a:r>
              <a:rPr lang="en-US" altLang="en-US" kern="0" dirty="0">
                <a:latin typeface="Georgia" panose="02040502050405020303" pitchFamily="18" charset="0"/>
              </a:rPr>
              <a:t>Interpret Evidence</a:t>
            </a:r>
          </a:p>
          <a:p>
            <a:pPr marL="1275588" lvl="2" indent="-342900"/>
            <a:r>
              <a:rPr lang="en-US" altLang="en-US" kern="0" dirty="0">
                <a:solidFill>
                  <a:schemeClr val="bg2">
                    <a:lumMod val="50000"/>
                  </a:schemeClr>
                </a:solidFill>
                <a:latin typeface="Georgia" panose="02040502050405020303" pitchFamily="18" charset="0"/>
              </a:rPr>
              <a:t>How well are we doing with what we are trying to accomplish?</a:t>
            </a:r>
          </a:p>
          <a:p>
            <a:pPr marL="1275588" lvl="2" indent="-342900"/>
            <a:r>
              <a:rPr lang="en-US" altLang="en-US" kern="0" dirty="0">
                <a:solidFill>
                  <a:schemeClr val="bg2">
                    <a:lumMod val="50000"/>
                  </a:schemeClr>
                </a:solidFill>
                <a:latin typeface="Georgia" panose="02040502050405020303" pitchFamily="18" charset="0"/>
              </a:rPr>
              <a:t>What do our findings tell us about how to proceed?</a:t>
            </a:r>
          </a:p>
          <a:p>
            <a:pPr marL="662940" lvl="1" indent="-342900"/>
            <a:r>
              <a:rPr lang="en-US" altLang="en-US" kern="0" dirty="0">
                <a:latin typeface="Georgia" panose="02040502050405020303" pitchFamily="18" charset="0"/>
              </a:rPr>
              <a:t>Make Decisions for Improvement</a:t>
            </a:r>
          </a:p>
          <a:p>
            <a:pPr marL="1275588" lvl="2" indent="-342900"/>
            <a:r>
              <a:rPr lang="en-US" altLang="en-US" kern="0" dirty="0">
                <a:solidFill>
                  <a:schemeClr val="bg2">
                    <a:lumMod val="50000"/>
                  </a:schemeClr>
                </a:solidFill>
                <a:latin typeface="Georgia" panose="02040502050405020303" pitchFamily="18" charset="0"/>
              </a:rPr>
              <a:t>How do we use the information to improve or celebrate successes?</a:t>
            </a:r>
          </a:p>
          <a:p>
            <a:pPr marL="1275588" lvl="2" indent="-342900"/>
            <a:r>
              <a:rPr lang="en-US" altLang="en-US" kern="0" dirty="0">
                <a:solidFill>
                  <a:schemeClr val="bg2">
                    <a:lumMod val="50000"/>
                  </a:schemeClr>
                </a:solidFill>
                <a:latin typeface="Georgia" panose="02040502050405020303" pitchFamily="18" charset="0"/>
              </a:rPr>
              <a:t>Do the improvements we make contribute to our intended end result</a:t>
            </a:r>
            <a:r>
              <a:rPr lang="en-US" altLang="en-US" kern="0" dirty="0" smtClean="0">
                <a:solidFill>
                  <a:schemeClr val="bg2">
                    <a:lumMod val="50000"/>
                  </a:schemeClr>
                </a:solidFill>
                <a:latin typeface="Georgia" panose="02040502050405020303" pitchFamily="18" charset="0"/>
              </a:rPr>
              <a:t>?</a:t>
            </a:r>
          </a:p>
          <a:p>
            <a:pPr marL="1275588" lvl="2" indent="-342900"/>
            <a:endParaRPr lang="en-US" altLang="en-US" kern="0" dirty="0" smtClean="0">
              <a:solidFill>
                <a:schemeClr val="bg2">
                  <a:lumMod val="50000"/>
                </a:schemeClr>
              </a:solidFill>
              <a:latin typeface="Georgia" panose="02040502050405020303" pitchFamily="18" charset="0"/>
            </a:endParaRPr>
          </a:p>
          <a:p>
            <a:pPr marL="1275588" lvl="2" indent="-342900">
              <a:buFont typeface="Wingdings" panose="05000000000000000000" pitchFamily="2" charset="2"/>
              <a:buChar char="q"/>
            </a:pPr>
            <a:r>
              <a:rPr lang="en-US" altLang="en-US" sz="1600" kern="0" dirty="0">
                <a:latin typeface="Georgia" panose="02040502050405020303" pitchFamily="18" charset="0"/>
              </a:rPr>
              <a:t>Resources:</a:t>
            </a:r>
          </a:p>
          <a:p>
            <a:pPr marL="1549908" lvl="3" indent="-342900">
              <a:buFont typeface="Courier New" panose="02070309020205020404" pitchFamily="49" charset="0"/>
              <a:buChar char="o"/>
            </a:pPr>
            <a:r>
              <a:rPr lang="en-US" altLang="en-US" kern="0" dirty="0" smtClean="0">
                <a:latin typeface="Georgia" panose="02040502050405020303" pitchFamily="18" charset="0"/>
              </a:rPr>
              <a:t>Selecting a Method Worksheet</a:t>
            </a:r>
            <a:endParaRPr lang="en-US" altLang="en-US" kern="0" dirty="0">
              <a:latin typeface="Georgia" panose="02040502050405020303" pitchFamily="18" charset="0"/>
            </a:endParaRPr>
          </a:p>
          <a:p>
            <a:pPr marL="1549908" lvl="3" indent="-342900">
              <a:buFont typeface="Courier New" panose="02070309020205020404" pitchFamily="49" charset="0"/>
              <a:buChar char="o"/>
            </a:pPr>
            <a:r>
              <a:rPr lang="en-US" altLang="en-US" kern="0" dirty="0" smtClean="0">
                <a:latin typeface="Georgia" panose="02040502050405020303" pitchFamily="18" charset="0"/>
              </a:rPr>
              <a:t>Decision Tree</a:t>
            </a:r>
            <a:endParaRPr lang="en-US" altLang="en-US" kern="0" dirty="0">
              <a:latin typeface="Georgia" panose="02040502050405020303" pitchFamily="18" charset="0"/>
            </a:endParaRPr>
          </a:p>
          <a:p>
            <a:pPr marL="1549908" lvl="3" indent="-342900">
              <a:buFont typeface="Courier New" panose="02070309020205020404" pitchFamily="49" charset="0"/>
              <a:buChar char="o"/>
            </a:pPr>
            <a:r>
              <a:rPr lang="en-US" altLang="en-US" kern="0" dirty="0" smtClean="0">
                <a:latin typeface="Georgia" panose="02040502050405020303" pitchFamily="18" charset="0"/>
              </a:rPr>
              <a:t>Outcome Form</a:t>
            </a:r>
            <a:endParaRPr lang="en-US" altLang="en-US" kern="0" dirty="0">
              <a:latin typeface="Georgia" panose="02040502050405020303" pitchFamily="18" charset="0"/>
            </a:endParaRPr>
          </a:p>
          <a:p>
            <a:pPr marL="1549908" lvl="3" indent="-342900">
              <a:buFont typeface="Courier New" panose="02070309020205020404" pitchFamily="49" charset="0"/>
              <a:buChar char="o"/>
            </a:pPr>
            <a:r>
              <a:rPr lang="en-US" altLang="en-US" kern="0" dirty="0" smtClean="0">
                <a:latin typeface="Georgia" panose="02040502050405020303" pitchFamily="18" charset="0"/>
              </a:rPr>
              <a:t>Effectiveness Report Rubric</a:t>
            </a:r>
            <a:endParaRPr lang="en-US" altLang="en-US" kern="0" dirty="0">
              <a:latin typeface="Georgia" panose="02040502050405020303" pitchFamily="18" charset="0"/>
            </a:endParaRPr>
          </a:p>
          <a:p>
            <a:pPr marL="388620" indent="-342900"/>
            <a:endParaRPr lang="en-US" altLang="en-US" kern="0" dirty="0">
              <a:latin typeface="Georgia" panose="02040502050405020303" pitchFamily="18" charset="0"/>
            </a:endParaRPr>
          </a:p>
          <a:p>
            <a:pPr marL="1275588" lvl="2" indent="-342900"/>
            <a:endParaRPr lang="en-US" altLang="en-US" kern="0" dirty="0">
              <a:solidFill>
                <a:schemeClr val="bg2">
                  <a:lumMod val="50000"/>
                </a:schemeClr>
              </a:solidFill>
              <a:latin typeface="Georgia" panose="02040502050405020303" pitchFamily="18" charset="0"/>
            </a:endParaRPr>
          </a:p>
          <a:p>
            <a:endParaRPr lang="en-US" dirty="0"/>
          </a:p>
        </p:txBody>
      </p:sp>
    </p:spTree>
    <p:extLst>
      <p:ext uri="{BB962C8B-B14F-4D97-AF65-F5344CB8AC3E}">
        <p14:creationId xmlns:p14="http://schemas.microsoft.com/office/powerpoint/2010/main" val="38592478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Autofit/>
          </a:bodyPr>
          <a:lstStyle/>
          <a:p>
            <a:r>
              <a:rPr lang="en-US" sz="5400" dirty="0" smtClean="0"/>
              <a:t>Measuring a Culture of Evidence</a:t>
            </a:r>
            <a:endParaRPr lang="en-US" sz="5400" dirty="0"/>
          </a:p>
        </p:txBody>
      </p:sp>
    </p:spTree>
    <p:extLst>
      <p:ext uri="{BB962C8B-B14F-4D97-AF65-F5344CB8AC3E}">
        <p14:creationId xmlns:p14="http://schemas.microsoft.com/office/powerpoint/2010/main" val="18011718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91900028"/>
              </p:ext>
            </p:extLst>
          </p:nvPr>
        </p:nvGraphicFramePr>
        <p:xfrm>
          <a:off x="0" y="0"/>
          <a:ext cx="9144000" cy="6553199"/>
        </p:xfrm>
        <a:graphic>
          <a:graphicData uri="http://schemas.openxmlformats.org/drawingml/2006/table">
            <a:tbl>
              <a:tblPr firstRow="1" firstCol="1" bandRow="1"/>
              <a:tblGrid>
                <a:gridCol w="1660769"/>
                <a:gridCol w="1660769"/>
                <a:gridCol w="1660769"/>
                <a:gridCol w="1660769"/>
                <a:gridCol w="2500924"/>
              </a:tblGrid>
              <a:tr h="581649">
                <a:tc>
                  <a:txBody>
                    <a:bodyPr/>
                    <a:lstStyle/>
                    <a:p>
                      <a:pPr marL="0" marR="0">
                        <a:lnSpc>
                          <a:spcPct val="115000"/>
                        </a:lnSpc>
                        <a:spcBef>
                          <a:spcPts val="0"/>
                        </a:spcBef>
                        <a:spcAft>
                          <a:spcPts val="0"/>
                        </a:spcAft>
                      </a:pPr>
                      <a:r>
                        <a:rPr lang="en-US" sz="800" dirty="0">
                          <a:effectLst/>
                          <a:latin typeface="Calibri"/>
                          <a:ea typeface="Times New Roman"/>
                          <a:cs typeface="Times New Roman"/>
                        </a:rPr>
                        <a:t> </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400" b="1" dirty="0">
                          <a:effectLst/>
                          <a:latin typeface="Calibri"/>
                          <a:ea typeface="Times New Roman"/>
                          <a:cs typeface="Times New Roman"/>
                        </a:rPr>
                        <a:t>A Culture of </a:t>
                      </a:r>
                      <a:endParaRPr lang="en-US" sz="1400" dirty="0">
                        <a:effectLst/>
                        <a:latin typeface="Calibri"/>
                        <a:ea typeface="Times New Roman"/>
                        <a:cs typeface="Times New Roman"/>
                      </a:endParaRPr>
                    </a:p>
                    <a:p>
                      <a:pPr marL="0" marR="0" algn="ctr">
                        <a:lnSpc>
                          <a:spcPct val="115000"/>
                        </a:lnSpc>
                        <a:spcBef>
                          <a:spcPts val="0"/>
                        </a:spcBef>
                        <a:spcAft>
                          <a:spcPts val="0"/>
                        </a:spcAft>
                      </a:pPr>
                      <a:r>
                        <a:rPr lang="en-US" sz="1400" b="1" dirty="0">
                          <a:effectLst/>
                          <a:latin typeface="Calibri"/>
                          <a:ea typeface="Times New Roman"/>
                          <a:cs typeface="Times New Roman"/>
                        </a:rPr>
                        <a:t>Good Intentions</a:t>
                      </a:r>
                      <a:endParaRPr lang="en-US" sz="1400" dirty="0">
                        <a:effectLst/>
                        <a:latin typeface="Calibri"/>
                        <a:ea typeface="Times New Roman"/>
                        <a:cs typeface="Times New Roman"/>
                      </a:endParaRP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400" b="1" dirty="0">
                          <a:effectLst/>
                          <a:latin typeface="Calibri"/>
                          <a:ea typeface="Times New Roman"/>
                          <a:cs typeface="Times New Roman"/>
                        </a:rPr>
                        <a:t>A Culture of </a:t>
                      </a:r>
                      <a:endParaRPr lang="en-US" sz="1400" dirty="0">
                        <a:effectLst/>
                        <a:latin typeface="Calibri"/>
                        <a:ea typeface="Times New Roman"/>
                        <a:cs typeface="Times New Roman"/>
                      </a:endParaRPr>
                    </a:p>
                    <a:p>
                      <a:pPr marL="0" marR="0" algn="ctr">
                        <a:lnSpc>
                          <a:spcPct val="115000"/>
                        </a:lnSpc>
                        <a:spcBef>
                          <a:spcPts val="0"/>
                        </a:spcBef>
                        <a:spcAft>
                          <a:spcPts val="0"/>
                        </a:spcAft>
                      </a:pPr>
                      <a:r>
                        <a:rPr lang="en-US" sz="1400" b="1" dirty="0">
                          <a:effectLst/>
                          <a:latin typeface="Calibri"/>
                          <a:ea typeface="Times New Roman"/>
                          <a:cs typeface="Times New Roman"/>
                        </a:rPr>
                        <a:t>Justification</a:t>
                      </a:r>
                      <a:endParaRPr lang="en-US" sz="1400" dirty="0">
                        <a:effectLst/>
                        <a:latin typeface="Calibri"/>
                        <a:ea typeface="Times New Roman"/>
                        <a:cs typeface="Times New Roman"/>
                      </a:endParaRP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400" b="1" dirty="0">
                          <a:effectLst/>
                          <a:latin typeface="Calibri"/>
                          <a:ea typeface="Times New Roman"/>
                          <a:cs typeface="Times New Roman"/>
                        </a:rPr>
                        <a:t>A Culture of </a:t>
                      </a:r>
                      <a:endParaRPr lang="en-US" sz="1400" dirty="0">
                        <a:effectLst/>
                        <a:latin typeface="Calibri"/>
                        <a:ea typeface="Times New Roman"/>
                        <a:cs typeface="Times New Roman"/>
                      </a:endParaRPr>
                    </a:p>
                    <a:p>
                      <a:pPr marL="0" marR="0" algn="ctr">
                        <a:lnSpc>
                          <a:spcPct val="115000"/>
                        </a:lnSpc>
                        <a:spcBef>
                          <a:spcPts val="0"/>
                        </a:spcBef>
                        <a:spcAft>
                          <a:spcPts val="0"/>
                        </a:spcAft>
                      </a:pPr>
                      <a:r>
                        <a:rPr lang="en-US" sz="1400" b="1" dirty="0">
                          <a:effectLst/>
                          <a:latin typeface="Calibri"/>
                          <a:ea typeface="Times New Roman"/>
                          <a:cs typeface="Times New Roman"/>
                        </a:rPr>
                        <a:t>Strategy</a:t>
                      </a:r>
                      <a:endParaRPr lang="en-US" sz="1400" dirty="0">
                        <a:effectLst/>
                        <a:latin typeface="Calibri"/>
                        <a:ea typeface="Times New Roman"/>
                        <a:cs typeface="Times New Roman"/>
                      </a:endParaRP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400" b="1" dirty="0">
                          <a:effectLst/>
                          <a:latin typeface="Calibri"/>
                          <a:ea typeface="Times New Roman"/>
                          <a:cs typeface="Times New Roman"/>
                        </a:rPr>
                        <a:t>A Culture of </a:t>
                      </a:r>
                      <a:endParaRPr lang="en-US" sz="1400" dirty="0">
                        <a:effectLst/>
                        <a:latin typeface="Calibri"/>
                        <a:ea typeface="Times New Roman"/>
                        <a:cs typeface="Times New Roman"/>
                      </a:endParaRPr>
                    </a:p>
                    <a:p>
                      <a:pPr marL="0" marR="0" algn="ctr">
                        <a:lnSpc>
                          <a:spcPct val="115000"/>
                        </a:lnSpc>
                        <a:spcBef>
                          <a:spcPts val="0"/>
                        </a:spcBef>
                        <a:spcAft>
                          <a:spcPts val="0"/>
                        </a:spcAft>
                      </a:pPr>
                      <a:r>
                        <a:rPr lang="en-US" sz="1400" b="1" dirty="0">
                          <a:effectLst/>
                          <a:latin typeface="Calibri"/>
                          <a:ea typeface="Times New Roman"/>
                          <a:cs typeface="Times New Roman"/>
                        </a:rPr>
                        <a:t>Evidence</a:t>
                      </a:r>
                      <a:endParaRPr lang="en-US" sz="1400" dirty="0">
                        <a:effectLst/>
                        <a:latin typeface="Calibri"/>
                        <a:ea typeface="Times New Roman"/>
                        <a:cs typeface="Times New Roman"/>
                      </a:endParaRP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1163298">
                <a:tc>
                  <a:txBody>
                    <a:bodyPr/>
                    <a:lstStyle/>
                    <a:p>
                      <a:pPr marL="0" marR="0" algn="ctr">
                        <a:lnSpc>
                          <a:spcPct val="115000"/>
                        </a:lnSpc>
                        <a:spcBef>
                          <a:spcPts val="0"/>
                        </a:spcBef>
                        <a:spcAft>
                          <a:spcPts val="0"/>
                        </a:spcAft>
                      </a:pPr>
                      <a:r>
                        <a:rPr lang="en-US" sz="1400" b="1" dirty="0">
                          <a:effectLst/>
                          <a:latin typeface="Calibri"/>
                          <a:ea typeface="Times New Roman"/>
                          <a:cs typeface="Times New Roman"/>
                        </a:rPr>
                        <a:t>Intentionality</a:t>
                      </a:r>
                      <a:endParaRPr lang="en-US" sz="1400" dirty="0">
                        <a:effectLst/>
                        <a:latin typeface="Calibri"/>
                        <a:ea typeface="Times New Roman"/>
                        <a:cs typeface="Times New Roman"/>
                      </a:endParaRPr>
                    </a:p>
                    <a:p>
                      <a:pPr marL="0" marR="0" algn="ctr">
                        <a:lnSpc>
                          <a:spcPct val="115000"/>
                        </a:lnSpc>
                        <a:spcBef>
                          <a:spcPts val="0"/>
                        </a:spcBef>
                        <a:spcAft>
                          <a:spcPts val="0"/>
                        </a:spcAft>
                      </a:pPr>
                      <a:r>
                        <a:rPr lang="en-US" sz="1200" dirty="0">
                          <a:effectLst/>
                          <a:latin typeface="Calibri"/>
                          <a:ea typeface="Times New Roman"/>
                          <a:cs typeface="Times New Roman"/>
                        </a:rPr>
                        <a:t>(Thoughtfulness in action or decision)</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100" dirty="0">
                          <a:effectLst/>
                          <a:latin typeface="Calibri"/>
                          <a:ea typeface="Times New Roman"/>
                          <a:cs typeface="Times New Roman"/>
                        </a:rPr>
                        <a:t>People have a sense that they are doing good things.</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Times New Roman"/>
                          <a:cs typeface="Times New Roman"/>
                        </a:rPr>
                        <a:t>People can describe what they are </a:t>
                      </a:r>
                      <a:r>
                        <a:rPr lang="en-US" sz="1100" u="sng" dirty="0">
                          <a:effectLst/>
                          <a:latin typeface="Calibri"/>
                          <a:ea typeface="Times New Roman"/>
                          <a:cs typeface="Times New Roman"/>
                        </a:rPr>
                        <a:t>doing</a:t>
                      </a:r>
                      <a:r>
                        <a:rPr lang="en-US" sz="1100" dirty="0">
                          <a:effectLst/>
                          <a:latin typeface="Calibri"/>
                          <a:ea typeface="Times New Roman"/>
                          <a:cs typeface="Times New Roman"/>
                        </a:rPr>
                        <a:t> (i.e. operational or procedural specificity).</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Times New Roman"/>
                          <a:cs typeface="Times New Roman"/>
                        </a:rPr>
                        <a:t>People can describe what they are </a:t>
                      </a:r>
                      <a:r>
                        <a:rPr lang="en-US" sz="1100" u="sng" dirty="0">
                          <a:effectLst/>
                          <a:latin typeface="Calibri"/>
                          <a:ea typeface="Times New Roman"/>
                          <a:cs typeface="Times New Roman"/>
                        </a:rPr>
                        <a:t>accomplishing</a:t>
                      </a:r>
                      <a:r>
                        <a:rPr lang="en-US" sz="1100" dirty="0">
                          <a:effectLst/>
                          <a:latin typeface="Calibri"/>
                          <a:ea typeface="Times New Roman"/>
                          <a:cs typeface="Times New Roman"/>
                        </a:rPr>
                        <a:t> (i.e. strategic pertinence, how what they are doing relates to mission and goals).</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Times New Roman"/>
                          <a:cs typeface="Times New Roman"/>
                        </a:rPr>
                        <a:t>People know that they are doing the right things and can describe why they are doing them, and what they are accomplishing through them.</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6337">
                <a:tc>
                  <a:txBody>
                    <a:bodyPr/>
                    <a:lstStyle/>
                    <a:p>
                      <a:pPr marL="0" marR="0" algn="ctr">
                        <a:lnSpc>
                          <a:spcPct val="115000"/>
                        </a:lnSpc>
                        <a:spcBef>
                          <a:spcPts val="0"/>
                        </a:spcBef>
                        <a:spcAft>
                          <a:spcPts val="0"/>
                        </a:spcAft>
                      </a:pPr>
                      <a:r>
                        <a:rPr lang="en-US" sz="1400" b="1" dirty="0">
                          <a:effectLst/>
                          <a:latin typeface="Calibri"/>
                          <a:ea typeface="Times New Roman"/>
                          <a:cs typeface="Times New Roman"/>
                        </a:rPr>
                        <a:t>Perspective</a:t>
                      </a:r>
                      <a:endParaRPr lang="en-US" sz="1400" dirty="0">
                        <a:effectLst/>
                        <a:latin typeface="Calibri"/>
                        <a:ea typeface="Times New Roman"/>
                        <a:cs typeface="Times New Roman"/>
                      </a:endParaRPr>
                    </a:p>
                    <a:p>
                      <a:pPr marL="0" marR="0" algn="ctr">
                        <a:lnSpc>
                          <a:spcPct val="115000"/>
                        </a:lnSpc>
                        <a:spcBef>
                          <a:spcPts val="0"/>
                        </a:spcBef>
                        <a:spcAft>
                          <a:spcPts val="0"/>
                        </a:spcAft>
                      </a:pPr>
                      <a:r>
                        <a:rPr lang="en-US" sz="1200" dirty="0">
                          <a:effectLst/>
                          <a:latin typeface="Calibri"/>
                          <a:ea typeface="Times New Roman"/>
                          <a:cs typeface="Times New Roman"/>
                        </a:rPr>
                        <a:t>(Relative to position, institutional role and general point of view)</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100" dirty="0">
                          <a:effectLst/>
                          <a:latin typeface="Calibri"/>
                          <a:ea typeface="Times New Roman"/>
                          <a:cs typeface="Times New Roman"/>
                        </a:rPr>
                        <a:t>Incidental / Opportunistic.</a:t>
                      </a:r>
                    </a:p>
                    <a:p>
                      <a:pPr marL="0" marR="0">
                        <a:lnSpc>
                          <a:spcPct val="115000"/>
                        </a:lnSpc>
                        <a:spcBef>
                          <a:spcPts val="0"/>
                        </a:spcBef>
                        <a:spcAft>
                          <a:spcPts val="0"/>
                        </a:spcAft>
                      </a:pPr>
                      <a:r>
                        <a:rPr lang="en-US" sz="1100" dirty="0">
                          <a:effectLst/>
                          <a:latin typeface="Calibri"/>
                          <a:ea typeface="Times New Roman"/>
                          <a:cs typeface="Times New Roman"/>
                        </a:rPr>
                        <a:t>Recognize data is important, but do not make any particular efforts to collect it.</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Times New Roman"/>
                          <a:cs typeface="Times New Roman"/>
                        </a:rPr>
                        <a:t>After-the-Fact. </a:t>
                      </a:r>
                    </a:p>
                    <a:p>
                      <a:pPr marL="0" marR="0">
                        <a:lnSpc>
                          <a:spcPct val="115000"/>
                        </a:lnSpc>
                        <a:spcBef>
                          <a:spcPts val="0"/>
                        </a:spcBef>
                        <a:spcAft>
                          <a:spcPts val="0"/>
                        </a:spcAft>
                      </a:pPr>
                      <a:r>
                        <a:rPr lang="en-US" sz="1100" dirty="0">
                          <a:effectLst/>
                          <a:latin typeface="Calibri"/>
                          <a:ea typeface="Times New Roman"/>
                          <a:cs typeface="Times New Roman"/>
                        </a:rPr>
                        <a:t>Data is used retroactively as justification for predetermined positions or prior decisions.</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Times New Roman"/>
                          <a:cs typeface="Times New Roman"/>
                        </a:rPr>
                        <a:t>Before-the-fact. Assessment is designed with an end in mind.</a:t>
                      </a:r>
                    </a:p>
                    <a:p>
                      <a:pPr marL="0" marR="0">
                        <a:lnSpc>
                          <a:spcPct val="115000"/>
                        </a:lnSpc>
                        <a:spcBef>
                          <a:spcPts val="0"/>
                        </a:spcBef>
                        <a:spcAft>
                          <a:spcPts val="0"/>
                        </a:spcAft>
                      </a:pPr>
                      <a:r>
                        <a:rPr lang="en-US" sz="1100" dirty="0">
                          <a:effectLst/>
                          <a:latin typeface="Calibri"/>
                          <a:ea typeface="Times New Roman"/>
                          <a:cs typeface="Times New Roman"/>
                        </a:rPr>
                        <a:t>(e.g. Identification of learning outcomes, how the data will be used)</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Times New Roman"/>
                          <a:cs typeface="Times New Roman"/>
                        </a:rPr>
                        <a:t>Real Time / Continuous.</a:t>
                      </a:r>
                    </a:p>
                    <a:p>
                      <a:pPr marL="0" marR="0">
                        <a:lnSpc>
                          <a:spcPct val="115000"/>
                        </a:lnSpc>
                        <a:spcBef>
                          <a:spcPts val="0"/>
                        </a:spcBef>
                        <a:spcAft>
                          <a:spcPts val="0"/>
                        </a:spcAft>
                      </a:pPr>
                      <a:r>
                        <a:rPr lang="en-US" sz="1100" dirty="0">
                          <a:effectLst/>
                          <a:latin typeface="Calibri"/>
                          <a:ea typeface="Times New Roman"/>
                          <a:cs typeface="Times New Roman"/>
                        </a:rPr>
                        <a:t>Data is collected and regularly used to inform processes. Data helps us </a:t>
                      </a:r>
                      <a:r>
                        <a:rPr lang="en-US" sz="1100" u="sng" dirty="0">
                          <a:effectLst/>
                          <a:latin typeface="Calibri"/>
                          <a:ea typeface="Times New Roman"/>
                          <a:cs typeface="Times New Roman"/>
                        </a:rPr>
                        <a:t>close the loop</a:t>
                      </a:r>
                      <a:r>
                        <a:rPr lang="en-US" sz="1100" dirty="0">
                          <a:effectLst/>
                          <a:latin typeface="Calibri"/>
                          <a:ea typeface="Times New Roman"/>
                          <a:cs typeface="Times New Roman"/>
                        </a:rPr>
                        <a:t> on improvement processes and educational outcomes.</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6337">
                <a:tc>
                  <a:txBody>
                    <a:bodyPr/>
                    <a:lstStyle/>
                    <a:p>
                      <a:pPr marL="0" marR="0" algn="ctr">
                        <a:lnSpc>
                          <a:spcPct val="115000"/>
                        </a:lnSpc>
                        <a:spcBef>
                          <a:spcPts val="0"/>
                        </a:spcBef>
                        <a:spcAft>
                          <a:spcPts val="0"/>
                        </a:spcAft>
                      </a:pPr>
                      <a:r>
                        <a:rPr lang="en-US" sz="1400" b="1" dirty="0">
                          <a:effectLst/>
                          <a:latin typeface="Calibri"/>
                          <a:ea typeface="Times New Roman"/>
                          <a:cs typeface="Times New Roman"/>
                        </a:rPr>
                        <a:t>Critical Linkages</a:t>
                      </a:r>
                      <a:endParaRPr lang="en-US" sz="1400" dirty="0">
                        <a:effectLst/>
                        <a:latin typeface="Calibri"/>
                        <a:ea typeface="Times New Roman"/>
                        <a:cs typeface="Times New Roman"/>
                      </a:endParaRPr>
                    </a:p>
                    <a:p>
                      <a:pPr marL="0" marR="0" algn="ctr">
                        <a:lnSpc>
                          <a:spcPct val="115000"/>
                        </a:lnSpc>
                        <a:spcBef>
                          <a:spcPts val="0"/>
                        </a:spcBef>
                        <a:spcAft>
                          <a:spcPts val="0"/>
                        </a:spcAft>
                      </a:pPr>
                      <a:r>
                        <a:rPr lang="en-US" sz="1200" dirty="0">
                          <a:effectLst/>
                          <a:latin typeface="Calibri"/>
                          <a:ea typeface="Times New Roman"/>
                          <a:cs typeface="Times New Roman"/>
                        </a:rPr>
                        <a:t>(Connections that manage movement and relationships)</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100" dirty="0">
                          <a:effectLst/>
                          <a:latin typeface="Calibri"/>
                          <a:ea typeface="Times New Roman"/>
                          <a:cs typeface="Times New Roman"/>
                        </a:rPr>
                        <a:t>Unclear / Opaque.</a:t>
                      </a:r>
                    </a:p>
                    <a:p>
                      <a:pPr marL="0" marR="0">
                        <a:lnSpc>
                          <a:spcPct val="115000"/>
                        </a:lnSpc>
                        <a:spcBef>
                          <a:spcPts val="0"/>
                        </a:spcBef>
                        <a:spcAft>
                          <a:spcPts val="0"/>
                        </a:spcAft>
                      </a:pPr>
                      <a:r>
                        <a:rPr lang="en-US" sz="1100" dirty="0">
                          <a:effectLst/>
                          <a:latin typeface="Calibri"/>
                          <a:ea typeface="Times New Roman"/>
                          <a:cs typeface="Times New Roman"/>
                        </a:rPr>
                        <a:t>Data, when collected, is not shared beyond assessors, so connections cannot be made. </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Times New Roman"/>
                          <a:cs typeface="Times New Roman"/>
                        </a:rPr>
                        <a:t>Cloudy.</a:t>
                      </a:r>
                    </a:p>
                    <a:p>
                      <a:pPr marL="0" marR="0">
                        <a:lnSpc>
                          <a:spcPct val="115000"/>
                        </a:lnSpc>
                        <a:spcBef>
                          <a:spcPts val="0"/>
                        </a:spcBef>
                        <a:spcAft>
                          <a:spcPts val="0"/>
                        </a:spcAft>
                      </a:pPr>
                      <a:r>
                        <a:rPr lang="en-US" sz="1100" dirty="0">
                          <a:effectLst/>
                          <a:latin typeface="Calibri"/>
                          <a:ea typeface="Times New Roman"/>
                          <a:cs typeface="Times New Roman"/>
                        </a:rPr>
                        <a:t>Assessment conducted from a defensive posture, especially related to questions of budgetary and operational efficiency.  </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Times New Roman"/>
                          <a:cs typeface="Times New Roman"/>
                        </a:rPr>
                        <a:t>Translucent.</a:t>
                      </a:r>
                    </a:p>
                    <a:p>
                      <a:pPr marL="0" marR="0">
                        <a:lnSpc>
                          <a:spcPct val="115000"/>
                        </a:lnSpc>
                        <a:spcBef>
                          <a:spcPts val="0"/>
                        </a:spcBef>
                        <a:spcAft>
                          <a:spcPts val="0"/>
                        </a:spcAft>
                      </a:pPr>
                      <a:r>
                        <a:rPr lang="en-US" sz="1100" dirty="0">
                          <a:effectLst/>
                          <a:latin typeface="Calibri"/>
                          <a:ea typeface="Times New Roman"/>
                          <a:cs typeface="Times New Roman"/>
                        </a:rPr>
                        <a:t>Assessment understood and shared, but only with allies or key partners.  Scope is limited to mid-managers.</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Times New Roman"/>
                          <a:cs typeface="Times New Roman"/>
                        </a:rPr>
                        <a:t>Clear / Transparent.</a:t>
                      </a:r>
                    </a:p>
                    <a:p>
                      <a:pPr marL="0" marR="0">
                        <a:lnSpc>
                          <a:spcPct val="115000"/>
                        </a:lnSpc>
                        <a:spcBef>
                          <a:spcPts val="0"/>
                        </a:spcBef>
                        <a:spcAft>
                          <a:spcPts val="0"/>
                        </a:spcAft>
                      </a:pPr>
                      <a:r>
                        <a:rPr lang="en-US" sz="1100" dirty="0">
                          <a:effectLst/>
                          <a:latin typeface="Calibri"/>
                          <a:ea typeface="Times New Roman"/>
                          <a:cs typeface="Times New Roman"/>
                        </a:rPr>
                        <a:t>Outsiders can see and understand contributions to student and institutional success. Assessment is shared with all stakeholders.</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7885">
                <a:tc>
                  <a:txBody>
                    <a:bodyPr/>
                    <a:lstStyle/>
                    <a:p>
                      <a:pPr marL="0" marR="0" algn="ctr">
                        <a:lnSpc>
                          <a:spcPct val="115000"/>
                        </a:lnSpc>
                        <a:spcBef>
                          <a:spcPts val="0"/>
                        </a:spcBef>
                        <a:spcAft>
                          <a:spcPts val="0"/>
                        </a:spcAft>
                      </a:pPr>
                      <a:r>
                        <a:rPr lang="en-US" sz="1400" b="1" dirty="0">
                          <a:effectLst/>
                          <a:latin typeface="Calibri"/>
                          <a:ea typeface="Times New Roman"/>
                          <a:cs typeface="Times New Roman"/>
                        </a:rPr>
                        <a:t>Initiatives and Directions</a:t>
                      </a:r>
                      <a:endParaRPr lang="en-US" sz="1400" dirty="0">
                        <a:effectLst/>
                        <a:latin typeface="Calibri"/>
                        <a:ea typeface="Times New Roman"/>
                        <a:cs typeface="Times New Roman"/>
                      </a:endParaRPr>
                    </a:p>
                    <a:p>
                      <a:pPr marL="0" marR="0" algn="ctr">
                        <a:lnSpc>
                          <a:spcPct val="115000"/>
                        </a:lnSpc>
                        <a:spcBef>
                          <a:spcPts val="0"/>
                        </a:spcBef>
                        <a:spcAft>
                          <a:spcPts val="0"/>
                        </a:spcAft>
                      </a:pPr>
                      <a:r>
                        <a:rPr lang="en-US" sz="1200" dirty="0">
                          <a:effectLst/>
                          <a:latin typeface="Calibri"/>
                          <a:ea typeface="Times New Roman"/>
                          <a:cs typeface="Times New Roman"/>
                        </a:rPr>
                        <a:t>(Goals, programs, projects, and plans)</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100" dirty="0">
                          <a:effectLst/>
                          <a:latin typeface="Calibri"/>
                          <a:ea typeface="Times New Roman"/>
                          <a:cs typeface="Times New Roman"/>
                        </a:rPr>
                        <a:t>Determined by whim, interest, opportunity.</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Times New Roman"/>
                          <a:cs typeface="Times New Roman"/>
                        </a:rPr>
                        <a:t>Administration initiates assessment and it is done only when asked for or required.</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Times New Roman"/>
                          <a:cs typeface="Times New Roman"/>
                        </a:rPr>
                        <a:t>Directors own and initiate assessment.  Data describe the current situation.</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Times New Roman"/>
                          <a:cs typeface="Times New Roman"/>
                        </a:rPr>
                        <a:t>All stakeholders own assessment.  Success is operationalized, concretely described, and evaluated based on evidence.</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7693">
                <a:tc>
                  <a:txBody>
                    <a:bodyPr/>
                    <a:lstStyle/>
                    <a:p>
                      <a:pPr marL="0" marR="0" algn="ctr">
                        <a:lnSpc>
                          <a:spcPct val="115000"/>
                        </a:lnSpc>
                        <a:spcBef>
                          <a:spcPts val="0"/>
                        </a:spcBef>
                        <a:spcAft>
                          <a:spcPts val="0"/>
                        </a:spcAft>
                      </a:pPr>
                      <a:r>
                        <a:rPr lang="en-US" sz="1400" b="1" dirty="0">
                          <a:effectLst/>
                          <a:latin typeface="Calibri"/>
                          <a:ea typeface="Times New Roman"/>
                          <a:cs typeface="Times New Roman"/>
                        </a:rPr>
                        <a:t>Planning Processes</a:t>
                      </a:r>
                      <a:endParaRPr lang="en-US" sz="1400" dirty="0">
                        <a:effectLst/>
                        <a:latin typeface="Calibri"/>
                        <a:ea typeface="Times New Roman"/>
                        <a:cs typeface="Times New Roman"/>
                      </a:endParaRPr>
                    </a:p>
                    <a:p>
                      <a:pPr marL="0" marR="0" algn="ctr">
                        <a:lnSpc>
                          <a:spcPct val="115000"/>
                        </a:lnSpc>
                        <a:spcBef>
                          <a:spcPts val="0"/>
                        </a:spcBef>
                        <a:spcAft>
                          <a:spcPts val="0"/>
                        </a:spcAft>
                      </a:pPr>
                      <a:r>
                        <a:rPr lang="en-US" sz="1200" dirty="0">
                          <a:effectLst/>
                          <a:latin typeface="Calibri"/>
                          <a:ea typeface="Times New Roman"/>
                          <a:cs typeface="Times New Roman"/>
                        </a:rPr>
                        <a:t>(Strategic planning, goal setting, measuring outcomes)</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100" dirty="0">
                          <a:effectLst/>
                          <a:latin typeface="Calibri"/>
                          <a:ea typeface="Times New Roman"/>
                          <a:cs typeface="Times New Roman"/>
                        </a:rPr>
                        <a:t>Vague and individualized.  Success is vague or interpretive, and evaluated based on “feel,” intent and effort.  Collective or strategic planning does not exist.</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Times New Roman"/>
                          <a:cs typeface="Times New Roman"/>
                        </a:rPr>
                        <a:t>Sporadic and limited to immediate question or application. Data linked retroactively to strategic context, goals, expectations, etc. but </a:t>
                      </a:r>
                      <a:r>
                        <a:rPr lang="en-US" sz="1100" u="sng" dirty="0">
                          <a:effectLst/>
                          <a:latin typeface="Calibri"/>
                          <a:ea typeface="Times New Roman"/>
                          <a:cs typeface="Times New Roman"/>
                        </a:rPr>
                        <a:t>not planning-oriented.</a:t>
                      </a:r>
                      <a:endParaRPr lang="en-US" sz="1100" dirty="0">
                        <a:effectLst/>
                        <a:latin typeface="Calibri"/>
                        <a:ea typeface="Times New Roman"/>
                        <a:cs typeface="Times New Roman"/>
                      </a:endParaRP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Times New Roman"/>
                          <a:cs typeface="Times New Roman"/>
                        </a:rPr>
                        <a:t>Organized, routinized, and localized.   Data informs deliberate </a:t>
                      </a:r>
                      <a:r>
                        <a:rPr lang="en-US" sz="1100" u="sng" dirty="0">
                          <a:effectLst/>
                          <a:latin typeface="Calibri"/>
                          <a:ea typeface="Times New Roman"/>
                          <a:cs typeface="Times New Roman"/>
                        </a:rPr>
                        <a:t>cyclical or episodic strategic planning</a:t>
                      </a:r>
                      <a:r>
                        <a:rPr lang="en-US" sz="1100" dirty="0">
                          <a:effectLst/>
                          <a:latin typeface="Calibri"/>
                          <a:ea typeface="Times New Roman"/>
                          <a:cs typeface="Times New Roman"/>
                        </a:rPr>
                        <a:t> exercises.</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Times New Roman"/>
                          <a:cs typeface="Times New Roman"/>
                        </a:rPr>
                        <a:t>Ongoing, strategic and clearly linked to past and future. Triangulation of findings through multiple/established assessments. Data incorporated into </a:t>
                      </a:r>
                      <a:r>
                        <a:rPr lang="en-US" sz="1100" u="sng" dirty="0">
                          <a:effectLst/>
                          <a:latin typeface="Calibri"/>
                          <a:ea typeface="Times New Roman"/>
                          <a:cs typeface="Times New Roman"/>
                        </a:rPr>
                        <a:t>continuous strategic thinking.</a:t>
                      </a:r>
                      <a:endParaRPr lang="en-US" sz="1100" dirty="0">
                        <a:effectLst/>
                        <a:latin typeface="Calibri"/>
                        <a:ea typeface="Times New Roman"/>
                        <a:cs typeface="Times New Roman"/>
                      </a:endParaRP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4354" y="6611778"/>
            <a:ext cx="9139646" cy="492443"/>
          </a:xfrm>
          <a:prstGeom prst="rect">
            <a:avLst/>
          </a:prstGeom>
          <a:noFill/>
        </p:spPr>
        <p:txBody>
          <a:bodyPr wrap="square" rtlCol="0">
            <a:spAutoFit/>
          </a:bodyPr>
          <a:lstStyle/>
          <a:p>
            <a:r>
              <a:rPr lang="en-US" sz="800" dirty="0">
                <a:solidFill>
                  <a:prstClr val="black"/>
                </a:solidFill>
              </a:rPr>
              <a:t>Spurlock, R.S. &amp; Johnston, A.J. (2012). Measuring a Culture of Evidence.  In M. Culp &amp; G. Dungy (Eds.), Building a Culture of Evidence (p. 65). Washington, DC: NASPA.  </a:t>
            </a:r>
          </a:p>
          <a:p>
            <a:endParaRPr lang="en-US" dirty="0">
              <a:solidFill>
                <a:prstClr val="black"/>
              </a:solidFill>
            </a:endParaRPr>
          </a:p>
        </p:txBody>
      </p:sp>
    </p:spTree>
    <p:extLst>
      <p:ext uri="{BB962C8B-B14F-4D97-AF65-F5344CB8AC3E}">
        <p14:creationId xmlns:p14="http://schemas.microsoft.com/office/powerpoint/2010/main" val="23780288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2"/>
          </p:nvPr>
        </p:nvSpPr>
        <p:spPr>
          <a:xfrm>
            <a:off x="304800" y="2514600"/>
            <a:ext cx="4191000" cy="3810000"/>
          </a:xfrm>
        </p:spPr>
        <p:txBody>
          <a:bodyPr>
            <a:normAutofit fontScale="92500" lnSpcReduction="10000"/>
          </a:bodyPr>
          <a:lstStyle/>
          <a:p>
            <a:r>
              <a:rPr lang="en-US" dirty="0" smtClean="0"/>
              <a:t>Use the handout of the rubric with the </a:t>
            </a:r>
            <a:r>
              <a:rPr lang="en-US" dirty="0" smtClean="0">
                <a:solidFill>
                  <a:schemeClr val="accent5"/>
                </a:solidFill>
              </a:rPr>
              <a:t>orange heading</a:t>
            </a:r>
            <a:r>
              <a:rPr lang="en-US" dirty="0" smtClean="0"/>
              <a:t> to determine where the </a:t>
            </a:r>
            <a:r>
              <a:rPr lang="en-US" u="sng" dirty="0" smtClean="0"/>
              <a:t>Division</a:t>
            </a:r>
            <a:r>
              <a:rPr lang="en-US" dirty="0" smtClean="0"/>
              <a:t> is in creating a culture of evidence in each rubric category.</a:t>
            </a:r>
          </a:p>
          <a:p>
            <a:endParaRPr lang="en-US" dirty="0" smtClean="0"/>
          </a:p>
          <a:p>
            <a:r>
              <a:rPr lang="en-US" dirty="0"/>
              <a:t>Division scores will be compiled.</a:t>
            </a:r>
            <a:endParaRPr lang="en-US" dirty="0" smtClean="0"/>
          </a:p>
          <a:p>
            <a:pPr marL="0" indent="0">
              <a:buNone/>
            </a:pPr>
            <a:endParaRPr lang="en-US" dirty="0" smtClean="0"/>
          </a:p>
        </p:txBody>
      </p:sp>
      <p:sp>
        <p:nvSpPr>
          <p:cNvPr id="5" name="Content Placeholder 4"/>
          <p:cNvSpPr>
            <a:spLocks noGrp="1"/>
          </p:cNvSpPr>
          <p:nvPr>
            <p:ph sz="quarter" idx="4"/>
          </p:nvPr>
        </p:nvSpPr>
        <p:spPr>
          <a:xfrm>
            <a:off x="4495800" y="2286000"/>
            <a:ext cx="4495800" cy="4419600"/>
          </a:xfrm>
        </p:spPr>
        <p:txBody>
          <a:bodyPr>
            <a:normAutofit fontScale="77500" lnSpcReduction="20000"/>
          </a:bodyPr>
          <a:lstStyle/>
          <a:p>
            <a:r>
              <a:rPr lang="en-US" sz="2600" dirty="0"/>
              <a:t>Use the handout of the rubric with the </a:t>
            </a:r>
            <a:r>
              <a:rPr lang="en-US" sz="2600" dirty="0" smtClean="0">
                <a:solidFill>
                  <a:srgbClr val="003399"/>
                </a:solidFill>
              </a:rPr>
              <a:t>blue heading</a:t>
            </a:r>
            <a:r>
              <a:rPr lang="en-US" sz="2600" dirty="0" smtClean="0"/>
              <a:t> </a:t>
            </a:r>
            <a:r>
              <a:rPr lang="en-US" sz="2600" dirty="0"/>
              <a:t>to determine where </a:t>
            </a:r>
            <a:r>
              <a:rPr lang="en-US" sz="2600" u="sng" dirty="0" smtClean="0"/>
              <a:t>your department </a:t>
            </a:r>
            <a:r>
              <a:rPr lang="en-US" sz="2600" dirty="0" smtClean="0"/>
              <a:t>is </a:t>
            </a:r>
            <a:r>
              <a:rPr lang="en-US" sz="2600" dirty="0"/>
              <a:t>in creating a culture of evidence in each rubric category</a:t>
            </a:r>
            <a:r>
              <a:rPr lang="en-US" sz="2600" dirty="0" smtClean="0"/>
              <a:t>.</a:t>
            </a:r>
          </a:p>
          <a:p>
            <a:endParaRPr lang="en-US" sz="1400" dirty="0"/>
          </a:p>
          <a:p>
            <a:r>
              <a:rPr lang="en-US" sz="2600" dirty="0" smtClean="0"/>
              <a:t>Discuss these scores with the other person from your department.</a:t>
            </a:r>
          </a:p>
          <a:p>
            <a:pPr lvl="1"/>
            <a:r>
              <a:rPr lang="en-US" sz="2600" dirty="0" smtClean="0"/>
              <a:t>Where do your results match/differ?</a:t>
            </a:r>
          </a:p>
          <a:p>
            <a:pPr lvl="1"/>
            <a:r>
              <a:rPr lang="en-US" sz="2600" dirty="0" smtClean="0"/>
              <a:t>Where is there room for improvement?</a:t>
            </a:r>
          </a:p>
          <a:p>
            <a:endParaRPr lang="en-US" sz="1400" dirty="0" smtClean="0"/>
          </a:p>
          <a:p>
            <a:r>
              <a:rPr lang="en-US" sz="2600" dirty="0" smtClean="0"/>
              <a:t>Directors, keep these results to compare your growth at a later date.</a:t>
            </a:r>
            <a:endParaRPr lang="en-US" sz="2600" dirty="0"/>
          </a:p>
          <a:p>
            <a:endParaRPr lang="en-US" dirty="0"/>
          </a:p>
          <a:p>
            <a:endParaRPr lang="en-US" dirty="0"/>
          </a:p>
        </p:txBody>
      </p:sp>
      <p:sp>
        <p:nvSpPr>
          <p:cNvPr id="6" name="Title 5"/>
          <p:cNvSpPr>
            <a:spLocks noGrp="1"/>
          </p:cNvSpPr>
          <p:nvPr>
            <p:ph type="title"/>
          </p:nvPr>
        </p:nvSpPr>
        <p:spPr/>
        <p:txBody>
          <a:bodyPr/>
          <a:lstStyle/>
          <a:p>
            <a:r>
              <a:rPr lang="en-US" b="1" dirty="0"/>
              <a:t>Measuring a Culture of Evidence </a:t>
            </a:r>
            <a:endParaRPr lang="en-US" dirty="0"/>
          </a:p>
        </p:txBody>
      </p:sp>
      <p:sp>
        <p:nvSpPr>
          <p:cNvPr id="2" name="Text Placeholder 1"/>
          <p:cNvSpPr>
            <a:spLocks noGrp="1"/>
          </p:cNvSpPr>
          <p:nvPr>
            <p:ph type="body" idx="1"/>
          </p:nvPr>
        </p:nvSpPr>
        <p:spPr/>
        <p:txBody>
          <a:bodyPr/>
          <a:lstStyle/>
          <a:p>
            <a:pPr algn="ctr"/>
            <a:r>
              <a:rPr lang="en-US" dirty="0" smtClean="0"/>
              <a:t>First</a:t>
            </a:r>
            <a:endParaRPr lang="en-US" dirty="0"/>
          </a:p>
        </p:txBody>
      </p:sp>
      <p:sp>
        <p:nvSpPr>
          <p:cNvPr id="3" name="Text Placeholder 2"/>
          <p:cNvSpPr>
            <a:spLocks noGrp="1"/>
          </p:cNvSpPr>
          <p:nvPr>
            <p:ph type="body" sz="half" idx="3"/>
          </p:nvPr>
        </p:nvSpPr>
        <p:spPr/>
        <p:txBody>
          <a:bodyPr/>
          <a:lstStyle/>
          <a:p>
            <a:pPr algn="ctr"/>
            <a:r>
              <a:rPr lang="en-US" dirty="0" smtClean="0"/>
              <a:t>Second</a:t>
            </a:r>
            <a:endParaRPr lang="en-US" dirty="0"/>
          </a:p>
        </p:txBody>
      </p:sp>
    </p:spTree>
    <p:extLst>
      <p:ext uri="{BB962C8B-B14F-4D97-AF65-F5344CB8AC3E}">
        <p14:creationId xmlns:p14="http://schemas.microsoft.com/office/powerpoint/2010/main" val="1324280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88490058"/>
              </p:ext>
            </p:extLst>
          </p:nvPr>
        </p:nvGraphicFramePr>
        <p:xfrm>
          <a:off x="0" y="0"/>
          <a:ext cx="9144000" cy="6553199"/>
        </p:xfrm>
        <a:graphic>
          <a:graphicData uri="http://schemas.openxmlformats.org/drawingml/2006/table">
            <a:tbl>
              <a:tblPr firstRow="1" firstCol="1" bandRow="1"/>
              <a:tblGrid>
                <a:gridCol w="1660769"/>
                <a:gridCol w="1660769"/>
                <a:gridCol w="1660769"/>
                <a:gridCol w="1660769"/>
                <a:gridCol w="2500924"/>
              </a:tblGrid>
              <a:tr h="581649">
                <a:tc>
                  <a:txBody>
                    <a:bodyPr/>
                    <a:lstStyle/>
                    <a:p>
                      <a:pPr marL="0" marR="0">
                        <a:lnSpc>
                          <a:spcPct val="115000"/>
                        </a:lnSpc>
                        <a:spcBef>
                          <a:spcPts val="0"/>
                        </a:spcBef>
                        <a:spcAft>
                          <a:spcPts val="0"/>
                        </a:spcAft>
                      </a:pPr>
                      <a:r>
                        <a:rPr lang="en-US" sz="800" dirty="0">
                          <a:effectLst/>
                          <a:latin typeface="Calibri"/>
                          <a:ea typeface="Times New Roman"/>
                          <a:cs typeface="Times New Roman"/>
                        </a:rPr>
                        <a:t> </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400" b="1" dirty="0">
                          <a:effectLst/>
                          <a:latin typeface="Calibri"/>
                          <a:ea typeface="Times New Roman"/>
                          <a:cs typeface="Times New Roman"/>
                        </a:rPr>
                        <a:t>A Culture of </a:t>
                      </a:r>
                      <a:endParaRPr lang="en-US" sz="1400" dirty="0">
                        <a:effectLst/>
                        <a:latin typeface="Calibri"/>
                        <a:ea typeface="Times New Roman"/>
                        <a:cs typeface="Times New Roman"/>
                      </a:endParaRPr>
                    </a:p>
                    <a:p>
                      <a:pPr marL="0" marR="0" algn="ctr">
                        <a:lnSpc>
                          <a:spcPct val="115000"/>
                        </a:lnSpc>
                        <a:spcBef>
                          <a:spcPts val="0"/>
                        </a:spcBef>
                        <a:spcAft>
                          <a:spcPts val="0"/>
                        </a:spcAft>
                      </a:pPr>
                      <a:r>
                        <a:rPr lang="en-US" sz="1400" b="1" dirty="0">
                          <a:effectLst/>
                          <a:latin typeface="Calibri"/>
                          <a:ea typeface="Times New Roman"/>
                          <a:cs typeface="Times New Roman"/>
                        </a:rPr>
                        <a:t>Good Intentions</a:t>
                      </a:r>
                      <a:endParaRPr lang="en-US" sz="1400" dirty="0">
                        <a:effectLst/>
                        <a:latin typeface="Calibri"/>
                        <a:ea typeface="Times New Roman"/>
                        <a:cs typeface="Times New Roman"/>
                      </a:endParaRP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400" b="1" dirty="0">
                          <a:effectLst/>
                          <a:latin typeface="Calibri"/>
                          <a:ea typeface="Times New Roman"/>
                          <a:cs typeface="Times New Roman"/>
                        </a:rPr>
                        <a:t>A Culture of </a:t>
                      </a:r>
                      <a:endParaRPr lang="en-US" sz="1400" dirty="0">
                        <a:effectLst/>
                        <a:latin typeface="Calibri"/>
                        <a:ea typeface="Times New Roman"/>
                        <a:cs typeface="Times New Roman"/>
                      </a:endParaRPr>
                    </a:p>
                    <a:p>
                      <a:pPr marL="0" marR="0" algn="ctr">
                        <a:lnSpc>
                          <a:spcPct val="115000"/>
                        </a:lnSpc>
                        <a:spcBef>
                          <a:spcPts val="0"/>
                        </a:spcBef>
                        <a:spcAft>
                          <a:spcPts val="0"/>
                        </a:spcAft>
                      </a:pPr>
                      <a:r>
                        <a:rPr lang="en-US" sz="1400" b="1" dirty="0">
                          <a:effectLst/>
                          <a:latin typeface="Calibri"/>
                          <a:ea typeface="Times New Roman"/>
                          <a:cs typeface="Times New Roman"/>
                        </a:rPr>
                        <a:t>Justification</a:t>
                      </a:r>
                      <a:endParaRPr lang="en-US" sz="1400" dirty="0">
                        <a:effectLst/>
                        <a:latin typeface="Calibri"/>
                        <a:ea typeface="Times New Roman"/>
                        <a:cs typeface="Times New Roman"/>
                      </a:endParaRP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400" b="1" dirty="0">
                          <a:effectLst/>
                          <a:latin typeface="Calibri"/>
                          <a:ea typeface="Times New Roman"/>
                          <a:cs typeface="Times New Roman"/>
                        </a:rPr>
                        <a:t>A Culture of </a:t>
                      </a:r>
                      <a:endParaRPr lang="en-US" sz="1400" dirty="0">
                        <a:effectLst/>
                        <a:latin typeface="Calibri"/>
                        <a:ea typeface="Times New Roman"/>
                        <a:cs typeface="Times New Roman"/>
                      </a:endParaRPr>
                    </a:p>
                    <a:p>
                      <a:pPr marL="0" marR="0" algn="ctr">
                        <a:lnSpc>
                          <a:spcPct val="115000"/>
                        </a:lnSpc>
                        <a:spcBef>
                          <a:spcPts val="0"/>
                        </a:spcBef>
                        <a:spcAft>
                          <a:spcPts val="0"/>
                        </a:spcAft>
                      </a:pPr>
                      <a:r>
                        <a:rPr lang="en-US" sz="1400" b="1" dirty="0">
                          <a:effectLst/>
                          <a:latin typeface="Calibri"/>
                          <a:ea typeface="Times New Roman"/>
                          <a:cs typeface="Times New Roman"/>
                        </a:rPr>
                        <a:t>Strategy</a:t>
                      </a:r>
                      <a:endParaRPr lang="en-US" sz="1400" dirty="0">
                        <a:effectLst/>
                        <a:latin typeface="Calibri"/>
                        <a:ea typeface="Times New Roman"/>
                        <a:cs typeface="Times New Roman"/>
                      </a:endParaRP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400" b="1" dirty="0">
                          <a:effectLst/>
                          <a:latin typeface="Calibri"/>
                          <a:ea typeface="Times New Roman"/>
                          <a:cs typeface="Times New Roman"/>
                        </a:rPr>
                        <a:t>A Culture of </a:t>
                      </a:r>
                      <a:endParaRPr lang="en-US" sz="1400" dirty="0">
                        <a:effectLst/>
                        <a:latin typeface="Calibri"/>
                        <a:ea typeface="Times New Roman"/>
                        <a:cs typeface="Times New Roman"/>
                      </a:endParaRPr>
                    </a:p>
                    <a:p>
                      <a:pPr marL="0" marR="0" algn="ctr">
                        <a:lnSpc>
                          <a:spcPct val="115000"/>
                        </a:lnSpc>
                        <a:spcBef>
                          <a:spcPts val="0"/>
                        </a:spcBef>
                        <a:spcAft>
                          <a:spcPts val="0"/>
                        </a:spcAft>
                      </a:pPr>
                      <a:r>
                        <a:rPr lang="en-US" sz="1400" b="1" dirty="0">
                          <a:effectLst/>
                          <a:latin typeface="Calibri"/>
                          <a:ea typeface="Times New Roman"/>
                          <a:cs typeface="Times New Roman"/>
                        </a:rPr>
                        <a:t>Evidence</a:t>
                      </a:r>
                      <a:endParaRPr lang="en-US" sz="1400" dirty="0">
                        <a:effectLst/>
                        <a:latin typeface="Calibri"/>
                        <a:ea typeface="Times New Roman"/>
                        <a:cs typeface="Times New Roman"/>
                      </a:endParaRP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1163298">
                <a:tc>
                  <a:txBody>
                    <a:bodyPr/>
                    <a:lstStyle/>
                    <a:p>
                      <a:pPr marL="0" marR="0" algn="ctr">
                        <a:lnSpc>
                          <a:spcPct val="115000"/>
                        </a:lnSpc>
                        <a:spcBef>
                          <a:spcPts val="0"/>
                        </a:spcBef>
                        <a:spcAft>
                          <a:spcPts val="0"/>
                        </a:spcAft>
                      </a:pPr>
                      <a:r>
                        <a:rPr lang="en-US" sz="1400" b="1" dirty="0">
                          <a:effectLst/>
                          <a:latin typeface="Calibri"/>
                          <a:ea typeface="Times New Roman"/>
                          <a:cs typeface="Times New Roman"/>
                        </a:rPr>
                        <a:t>Intentionality</a:t>
                      </a:r>
                      <a:endParaRPr lang="en-US" sz="1400" dirty="0">
                        <a:effectLst/>
                        <a:latin typeface="Calibri"/>
                        <a:ea typeface="Times New Roman"/>
                        <a:cs typeface="Times New Roman"/>
                      </a:endParaRPr>
                    </a:p>
                    <a:p>
                      <a:pPr marL="0" marR="0" algn="ctr">
                        <a:lnSpc>
                          <a:spcPct val="115000"/>
                        </a:lnSpc>
                        <a:spcBef>
                          <a:spcPts val="0"/>
                        </a:spcBef>
                        <a:spcAft>
                          <a:spcPts val="0"/>
                        </a:spcAft>
                      </a:pPr>
                      <a:r>
                        <a:rPr lang="en-US" sz="1200" dirty="0">
                          <a:effectLst/>
                          <a:latin typeface="Calibri"/>
                          <a:ea typeface="Times New Roman"/>
                          <a:cs typeface="Times New Roman"/>
                        </a:rPr>
                        <a:t>(Thoughtfulness in action or decision)</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100" dirty="0">
                          <a:effectLst/>
                          <a:latin typeface="Calibri"/>
                          <a:ea typeface="Times New Roman"/>
                          <a:cs typeface="Times New Roman"/>
                        </a:rPr>
                        <a:t>People have a sense that they are doing good things.</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highlight>
                            <a:srgbClr val="FFFF00"/>
                          </a:highlight>
                          <a:latin typeface="Calibri"/>
                          <a:ea typeface="Times New Roman"/>
                          <a:cs typeface="Times New Roman"/>
                        </a:rPr>
                        <a:t>People can describe what they are </a:t>
                      </a:r>
                      <a:r>
                        <a:rPr lang="en-US" sz="1000" u="sng" dirty="0">
                          <a:effectLst/>
                          <a:highlight>
                            <a:srgbClr val="FFFF00"/>
                          </a:highlight>
                          <a:latin typeface="Calibri"/>
                          <a:ea typeface="Times New Roman"/>
                          <a:cs typeface="Times New Roman"/>
                        </a:rPr>
                        <a:t>doing</a:t>
                      </a:r>
                      <a:r>
                        <a:rPr lang="en-US" sz="1000" dirty="0">
                          <a:effectLst/>
                          <a:highlight>
                            <a:srgbClr val="FFFF00"/>
                          </a:highlight>
                          <a:latin typeface="Calibri"/>
                          <a:ea typeface="Times New Roman"/>
                          <a:cs typeface="Times New Roman"/>
                        </a:rPr>
                        <a:t> (i.e. operational or procedural specificity).</a:t>
                      </a:r>
                      <a:endParaRPr lang="en-US"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highlight>
                            <a:srgbClr val="00FFFF"/>
                          </a:highlight>
                          <a:latin typeface="Calibri"/>
                          <a:ea typeface="Times New Roman"/>
                          <a:cs typeface="Times New Roman"/>
                        </a:rPr>
                        <a:t>People can describe what they are </a:t>
                      </a:r>
                      <a:r>
                        <a:rPr lang="en-US" sz="1000" u="sng" dirty="0">
                          <a:effectLst/>
                          <a:highlight>
                            <a:srgbClr val="00FFFF"/>
                          </a:highlight>
                          <a:latin typeface="Calibri"/>
                          <a:ea typeface="Times New Roman"/>
                          <a:cs typeface="Times New Roman"/>
                        </a:rPr>
                        <a:t>accomplishing</a:t>
                      </a:r>
                      <a:r>
                        <a:rPr lang="en-US" sz="1000" dirty="0">
                          <a:effectLst/>
                          <a:highlight>
                            <a:srgbClr val="00FFFF"/>
                          </a:highlight>
                          <a:latin typeface="Calibri"/>
                          <a:ea typeface="Times New Roman"/>
                          <a:cs typeface="Times New Roman"/>
                        </a:rPr>
                        <a:t> (i.e. strategic pertinence, how what they are doing relates to mission and goals).</a:t>
                      </a:r>
                      <a:endParaRPr lang="en-US"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Times New Roman"/>
                          <a:cs typeface="Times New Roman"/>
                        </a:rPr>
                        <a:t>People know that they are doing the right things and can describe why they are doing them, and what they are accomplishing through them.</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6337">
                <a:tc>
                  <a:txBody>
                    <a:bodyPr/>
                    <a:lstStyle/>
                    <a:p>
                      <a:pPr marL="0" marR="0" algn="ctr">
                        <a:lnSpc>
                          <a:spcPct val="115000"/>
                        </a:lnSpc>
                        <a:spcBef>
                          <a:spcPts val="0"/>
                        </a:spcBef>
                        <a:spcAft>
                          <a:spcPts val="0"/>
                        </a:spcAft>
                      </a:pPr>
                      <a:r>
                        <a:rPr lang="en-US" sz="1400" b="1" dirty="0">
                          <a:effectLst/>
                          <a:latin typeface="Calibri"/>
                          <a:ea typeface="Times New Roman"/>
                          <a:cs typeface="Times New Roman"/>
                        </a:rPr>
                        <a:t>Perspective</a:t>
                      </a:r>
                      <a:endParaRPr lang="en-US" sz="1400" dirty="0">
                        <a:effectLst/>
                        <a:latin typeface="Calibri"/>
                        <a:ea typeface="Times New Roman"/>
                        <a:cs typeface="Times New Roman"/>
                      </a:endParaRPr>
                    </a:p>
                    <a:p>
                      <a:pPr marL="0" marR="0" algn="ctr">
                        <a:lnSpc>
                          <a:spcPct val="115000"/>
                        </a:lnSpc>
                        <a:spcBef>
                          <a:spcPts val="0"/>
                        </a:spcBef>
                        <a:spcAft>
                          <a:spcPts val="0"/>
                        </a:spcAft>
                      </a:pPr>
                      <a:r>
                        <a:rPr lang="en-US" sz="1200" dirty="0">
                          <a:effectLst/>
                          <a:latin typeface="Calibri"/>
                          <a:ea typeface="Times New Roman"/>
                          <a:cs typeface="Times New Roman"/>
                        </a:rPr>
                        <a:t>(Relative to position, institutional role and general point of view)</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100" dirty="0">
                          <a:effectLst/>
                          <a:latin typeface="Calibri"/>
                          <a:ea typeface="Times New Roman"/>
                          <a:cs typeface="Times New Roman"/>
                        </a:rPr>
                        <a:t>Incidental / Opportunistic.</a:t>
                      </a:r>
                    </a:p>
                    <a:p>
                      <a:pPr marL="0" marR="0">
                        <a:lnSpc>
                          <a:spcPct val="115000"/>
                        </a:lnSpc>
                        <a:spcBef>
                          <a:spcPts val="0"/>
                        </a:spcBef>
                        <a:spcAft>
                          <a:spcPts val="0"/>
                        </a:spcAft>
                      </a:pPr>
                      <a:r>
                        <a:rPr lang="en-US" sz="1100" dirty="0">
                          <a:effectLst/>
                          <a:latin typeface="Calibri"/>
                          <a:ea typeface="Times New Roman"/>
                          <a:cs typeface="Times New Roman"/>
                        </a:rPr>
                        <a:t>Recognize data is important, but do not make any particular efforts to collect it.</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highlight>
                            <a:srgbClr val="00FF00"/>
                          </a:highlight>
                          <a:latin typeface="Calibri"/>
                          <a:ea typeface="Times New Roman"/>
                          <a:cs typeface="Times New Roman"/>
                        </a:rPr>
                        <a:t>After-the-Fact.</a:t>
                      </a:r>
                      <a:endParaRPr lang="en-US" sz="1100" dirty="0">
                        <a:effectLst/>
                        <a:latin typeface="Calibri"/>
                        <a:ea typeface="Times New Roman"/>
                        <a:cs typeface="Times New Roman"/>
                      </a:endParaRPr>
                    </a:p>
                    <a:p>
                      <a:pPr marL="0" marR="0" algn="ctr">
                        <a:lnSpc>
                          <a:spcPct val="115000"/>
                        </a:lnSpc>
                        <a:spcBef>
                          <a:spcPts val="0"/>
                        </a:spcBef>
                        <a:spcAft>
                          <a:spcPts val="0"/>
                        </a:spcAft>
                      </a:pPr>
                      <a:r>
                        <a:rPr lang="en-US" sz="1000" dirty="0">
                          <a:effectLst/>
                          <a:highlight>
                            <a:srgbClr val="00FF00"/>
                          </a:highlight>
                          <a:latin typeface="Calibri"/>
                          <a:ea typeface="Times New Roman"/>
                          <a:cs typeface="Times New Roman"/>
                        </a:rPr>
                        <a:t>Data is used retroactively as justification for predetermined positions or prior decisions.</a:t>
                      </a:r>
                      <a:endParaRPr lang="en-US"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highlight>
                            <a:srgbClr val="FFFF00"/>
                          </a:highlight>
                          <a:latin typeface="Calibri"/>
                          <a:ea typeface="Times New Roman"/>
                          <a:cs typeface="Times New Roman"/>
                        </a:rPr>
                        <a:t>Before-the-fact. Assessment is designed with an end in mind.</a:t>
                      </a:r>
                      <a:endParaRPr lang="en-US" sz="1100" dirty="0">
                        <a:effectLst/>
                        <a:latin typeface="Calibri"/>
                        <a:ea typeface="Times New Roman"/>
                        <a:cs typeface="Times New Roman"/>
                      </a:endParaRPr>
                    </a:p>
                    <a:p>
                      <a:pPr marL="0" marR="0" algn="ctr">
                        <a:lnSpc>
                          <a:spcPct val="115000"/>
                        </a:lnSpc>
                        <a:spcBef>
                          <a:spcPts val="0"/>
                        </a:spcBef>
                        <a:spcAft>
                          <a:spcPts val="0"/>
                        </a:spcAft>
                      </a:pPr>
                      <a:r>
                        <a:rPr lang="en-US" sz="1000" dirty="0">
                          <a:effectLst/>
                          <a:highlight>
                            <a:srgbClr val="FFFF00"/>
                          </a:highlight>
                          <a:latin typeface="Calibri"/>
                          <a:ea typeface="Times New Roman"/>
                          <a:cs typeface="Times New Roman"/>
                        </a:rPr>
                        <a:t>(e.g. Identification of learning outcomes, how the data will be used)</a:t>
                      </a:r>
                      <a:endParaRPr lang="en-US"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Times New Roman"/>
                          <a:cs typeface="Times New Roman"/>
                        </a:rPr>
                        <a:t>Real Time / Continuous.</a:t>
                      </a:r>
                    </a:p>
                    <a:p>
                      <a:pPr marL="0" marR="0">
                        <a:lnSpc>
                          <a:spcPct val="115000"/>
                        </a:lnSpc>
                        <a:spcBef>
                          <a:spcPts val="0"/>
                        </a:spcBef>
                        <a:spcAft>
                          <a:spcPts val="0"/>
                        </a:spcAft>
                      </a:pPr>
                      <a:r>
                        <a:rPr lang="en-US" sz="1100" dirty="0">
                          <a:effectLst/>
                          <a:latin typeface="Calibri"/>
                          <a:ea typeface="Times New Roman"/>
                          <a:cs typeface="Times New Roman"/>
                        </a:rPr>
                        <a:t>Data is collected and regularly used to inform processes. Data helps us </a:t>
                      </a:r>
                      <a:r>
                        <a:rPr lang="en-US" sz="1100" u="sng" dirty="0">
                          <a:effectLst/>
                          <a:latin typeface="Calibri"/>
                          <a:ea typeface="Times New Roman"/>
                          <a:cs typeface="Times New Roman"/>
                        </a:rPr>
                        <a:t>close the loop</a:t>
                      </a:r>
                      <a:r>
                        <a:rPr lang="en-US" sz="1100" dirty="0">
                          <a:effectLst/>
                          <a:latin typeface="Calibri"/>
                          <a:ea typeface="Times New Roman"/>
                          <a:cs typeface="Times New Roman"/>
                        </a:rPr>
                        <a:t> on improvement processes and educational outcomes.</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6337">
                <a:tc>
                  <a:txBody>
                    <a:bodyPr/>
                    <a:lstStyle/>
                    <a:p>
                      <a:pPr marL="0" marR="0" algn="ctr">
                        <a:lnSpc>
                          <a:spcPct val="115000"/>
                        </a:lnSpc>
                        <a:spcBef>
                          <a:spcPts val="0"/>
                        </a:spcBef>
                        <a:spcAft>
                          <a:spcPts val="0"/>
                        </a:spcAft>
                      </a:pPr>
                      <a:r>
                        <a:rPr lang="en-US" sz="1400" b="1" dirty="0">
                          <a:effectLst/>
                          <a:latin typeface="Calibri"/>
                          <a:ea typeface="Times New Roman"/>
                          <a:cs typeface="Times New Roman"/>
                        </a:rPr>
                        <a:t>Critical Linkages</a:t>
                      </a:r>
                      <a:endParaRPr lang="en-US" sz="1400" dirty="0">
                        <a:effectLst/>
                        <a:latin typeface="Calibri"/>
                        <a:ea typeface="Times New Roman"/>
                        <a:cs typeface="Times New Roman"/>
                      </a:endParaRPr>
                    </a:p>
                    <a:p>
                      <a:pPr marL="0" marR="0" algn="ctr">
                        <a:lnSpc>
                          <a:spcPct val="115000"/>
                        </a:lnSpc>
                        <a:spcBef>
                          <a:spcPts val="0"/>
                        </a:spcBef>
                        <a:spcAft>
                          <a:spcPts val="0"/>
                        </a:spcAft>
                      </a:pPr>
                      <a:r>
                        <a:rPr lang="en-US" sz="1200" dirty="0">
                          <a:effectLst/>
                          <a:latin typeface="Calibri"/>
                          <a:ea typeface="Times New Roman"/>
                          <a:cs typeface="Times New Roman"/>
                        </a:rPr>
                        <a:t>(Connections that manage movement and relationships)</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100" dirty="0">
                          <a:effectLst/>
                          <a:latin typeface="Calibri"/>
                          <a:ea typeface="Times New Roman"/>
                          <a:cs typeface="Times New Roman"/>
                        </a:rPr>
                        <a:t>Unclear / Opaque.</a:t>
                      </a:r>
                    </a:p>
                    <a:p>
                      <a:pPr marL="0" marR="0">
                        <a:lnSpc>
                          <a:spcPct val="115000"/>
                        </a:lnSpc>
                        <a:spcBef>
                          <a:spcPts val="0"/>
                        </a:spcBef>
                        <a:spcAft>
                          <a:spcPts val="0"/>
                        </a:spcAft>
                      </a:pPr>
                      <a:r>
                        <a:rPr lang="en-US" sz="1100" dirty="0">
                          <a:effectLst/>
                          <a:latin typeface="Calibri"/>
                          <a:ea typeface="Times New Roman"/>
                          <a:cs typeface="Times New Roman"/>
                        </a:rPr>
                        <a:t>Data, when collected, is not shared beyond assessors, so connections cannot be made. </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Calibri"/>
                          <a:ea typeface="Times New Roman"/>
                          <a:cs typeface="Times New Roman"/>
                        </a:rPr>
                        <a:t>Cloudy.</a:t>
                      </a:r>
                      <a:endParaRPr lang="en-US" sz="1100" dirty="0">
                        <a:effectLst/>
                        <a:latin typeface="Calibri"/>
                        <a:ea typeface="Times New Roman"/>
                        <a:cs typeface="Times New Roman"/>
                      </a:endParaRPr>
                    </a:p>
                    <a:p>
                      <a:pPr marL="0" marR="0" algn="ctr">
                        <a:lnSpc>
                          <a:spcPct val="115000"/>
                        </a:lnSpc>
                        <a:spcBef>
                          <a:spcPts val="0"/>
                        </a:spcBef>
                        <a:spcAft>
                          <a:spcPts val="0"/>
                        </a:spcAft>
                      </a:pPr>
                      <a:r>
                        <a:rPr lang="en-US" sz="1000" dirty="0">
                          <a:effectLst/>
                          <a:latin typeface="Calibri"/>
                          <a:ea typeface="Times New Roman"/>
                          <a:cs typeface="Times New Roman"/>
                        </a:rPr>
                        <a:t>Assessment conducted from a defensive posture, especially related to questions of budgetary and operational efficiency.</a:t>
                      </a:r>
                      <a:endParaRPr lang="en-US"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highlight>
                            <a:srgbClr val="00FFFF"/>
                          </a:highlight>
                          <a:latin typeface="Calibri"/>
                          <a:ea typeface="Times New Roman"/>
                          <a:cs typeface="Times New Roman"/>
                        </a:rPr>
                        <a:t>Translucent.</a:t>
                      </a:r>
                      <a:endParaRPr lang="en-US" sz="1100" dirty="0">
                        <a:effectLst/>
                        <a:latin typeface="Calibri"/>
                        <a:ea typeface="Times New Roman"/>
                        <a:cs typeface="Times New Roman"/>
                      </a:endParaRPr>
                    </a:p>
                    <a:p>
                      <a:pPr marL="0" marR="0" algn="ctr">
                        <a:lnSpc>
                          <a:spcPct val="115000"/>
                        </a:lnSpc>
                        <a:spcBef>
                          <a:spcPts val="0"/>
                        </a:spcBef>
                        <a:spcAft>
                          <a:spcPts val="0"/>
                        </a:spcAft>
                      </a:pPr>
                      <a:r>
                        <a:rPr lang="en-US" sz="1000" dirty="0">
                          <a:effectLst/>
                          <a:highlight>
                            <a:srgbClr val="00FFFF"/>
                          </a:highlight>
                          <a:latin typeface="Calibri"/>
                          <a:ea typeface="Times New Roman"/>
                          <a:cs typeface="Times New Roman"/>
                        </a:rPr>
                        <a:t>Assessment understood and shared, but only with allies or key partners.  Scope is limited to mid-managers.</a:t>
                      </a:r>
                      <a:endParaRPr lang="en-US"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Times New Roman"/>
                          <a:cs typeface="Times New Roman"/>
                        </a:rPr>
                        <a:t>Clear / Transparent.</a:t>
                      </a:r>
                    </a:p>
                    <a:p>
                      <a:pPr marL="0" marR="0">
                        <a:lnSpc>
                          <a:spcPct val="115000"/>
                        </a:lnSpc>
                        <a:spcBef>
                          <a:spcPts val="0"/>
                        </a:spcBef>
                        <a:spcAft>
                          <a:spcPts val="0"/>
                        </a:spcAft>
                      </a:pPr>
                      <a:r>
                        <a:rPr lang="en-US" sz="1100" dirty="0">
                          <a:effectLst/>
                          <a:latin typeface="Calibri"/>
                          <a:ea typeface="Times New Roman"/>
                          <a:cs typeface="Times New Roman"/>
                        </a:rPr>
                        <a:t>Outsiders can see and understand contributions to student and institutional success. Assessment is shared with all stakeholders.</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7885">
                <a:tc>
                  <a:txBody>
                    <a:bodyPr/>
                    <a:lstStyle/>
                    <a:p>
                      <a:pPr marL="0" marR="0" algn="ctr">
                        <a:lnSpc>
                          <a:spcPct val="115000"/>
                        </a:lnSpc>
                        <a:spcBef>
                          <a:spcPts val="0"/>
                        </a:spcBef>
                        <a:spcAft>
                          <a:spcPts val="0"/>
                        </a:spcAft>
                      </a:pPr>
                      <a:r>
                        <a:rPr lang="en-US" sz="1400" b="1" dirty="0">
                          <a:effectLst/>
                          <a:latin typeface="Calibri"/>
                          <a:ea typeface="Times New Roman"/>
                          <a:cs typeface="Times New Roman"/>
                        </a:rPr>
                        <a:t>Initiatives and Directions</a:t>
                      </a:r>
                      <a:endParaRPr lang="en-US" sz="1400" dirty="0">
                        <a:effectLst/>
                        <a:latin typeface="Calibri"/>
                        <a:ea typeface="Times New Roman"/>
                        <a:cs typeface="Times New Roman"/>
                      </a:endParaRPr>
                    </a:p>
                    <a:p>
                      <a:pPr marL="0" marR="0" algn="ctr">
                        <a:lnSpc>
                          <a:spcPct val="115000"/>
                        </a:lnSpc>
                        <a:spcBef>
                          <a:spcPts val="0"/>
                        </a:spcBef>
                        <a:spcAft>
                          <a:spcPts val="0"/>
                        </a:spcAft>
                      </a:pPr>
                      <a:r>
                        <a:rPr lang="en-US" sz="1200" dirty="0">
                          <a:effectLst/>
                          <a:latin typeface="Calibri"/>
                          <a:ea typeface="Times New Roman"/>
                          <a:cs typeface="Times New Roman"/>
                        </a:rPr>
                        <a:t>(Goals, programs, projects, and plans)</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100" dirty="0">
                          <a:effectLst/>
                          <a:latin typeface="Calibri"/>
                          <a:ea typeface="Times New Roman"/>
                          <a:cs typeface="Times New Roman"/>
                        </a:rPr>
                        <a:t>Determined by whim, interest, opportunity.</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highlight>
                            <a:srgbClr val="00FF00"/>
                          </a:highlight>
                          <a:latin typeface="Calibri"/>
                          <a:ea typeface="Times New Roman"/>
                          <a:cs typeface="Times New Roman"/>
                        </a:rPr>
                        <a:t>Administration initiates assessment and it is done only when asked for or required.</a:t>
                      </a:r>
                      <a:endParaRPr lang="en-US"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smtClean="0">
                          <a:effectLst/>
                          <a:highlight>
                            <a:srgbClr val="00FFFF"/>
                          </a:highlight>
                          <a:latin typeface="Calibri"/>
                          <a:ea typeface="Times New Roman"/>
                          <a:cs typeface="Times New Roman"/>
                        </a:rPr>
                        <a:t>Directors own and initiate assessment.  Data describe the current situation</a:t>
                      </a:r>
                      <a:r>
                        <a:rPr lang="en-US" sz="1100" dirty="0" smtClean="0">
                          <a:effectLst/>
                          <a:highlight>
                            <a:srgbClr val="00FFFF"/>
                          </a:highlight>
                          <a:latin typeface="Calibri"/>
                          <a:ea typeface="Times New Roman"/>
                          <a:cs typeface="Times New Roman"/>
                        </a:rPr>
                        <a:t>.</a:t>
                      </a:r>
                      <a:endParaRPr lang="en-US"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Times New Roman"/>
                          <a:cs typeface="Times New Roman"/>
                        </a:rPr>
                        <a:t>All stakeholders own assessment.  Success is operationalized, concretely described, and evaluated based on evidence.</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7693">
                <a:tc>
                  <a:txBody>
                    <a:bodyPr/>
                    <a:lstStyle/>
                    <a:p>
                      <a:pPr marL="0" marR="0" algn="ctr">
                        <a:lnSpc>
                          <a:spcPct val="115000"/>
                        </a:lnSpc>
                        <a:spcBef>
                          <a:spcPts val="0"/>
                        </a:spcBef>
                        <a:spcAft>
                          <a:spcPts val="0"/>
                        </a:spcAft>
                      </a:pPr>
                      <a:r>
                        <a:rPr lang="en-US" sz="1400" b="1" dirty="0">
                          <a:effectLst/>
                          <a:latin typeface="Calibri"/>
                          <a:ea typeface="Times New Roman"/>
                          <a:cs typeface="Times New Roman"/>
                        </a:rPr>
                        <a:t>Planning Processes</a:t>
                      </a:r>
                      <a:endParaRPr lang="en-US" sz="1400" dirty="0">
                        <a:effectLst/>
                        <a:latin typeface="Calibri"/>
                        <a:ea typeface="Times New Roman"/>
                        <a:cs typeface="Times New Roman"/>
                      </a:endParaRPr>
                    </a:p>
                    <a:p>
                      <a:pPr marL="0" marR="0" algn="ctr">
                        <a:lnSpc>
                          <a:spcPct val="115000"/>
                        </a:lnSpc>
                        <a:spcBef>
                          <a:spcPts val="0"/>
                        </a:spcBef>
                        <a:spcAft>
                          <a:spcPts val="0"/>
                        </a:spcAft>
                      </a:pPr>
                      <a:r>
                        <a:rPr lang="en-US" sz="1200" dirty="0">
                          <a:effectLst/>
                          <a:latin typeface="Calibri"/>
                          <a:ea typeface="Times New Roman"/>
                          <a:cs typeface="Times New Roman"/>
                        </a:rPr>
                        <a:t>(Strategic planning, goal setting, measuring outcomes)</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100" dirty="0">
                          <a:effectLst/>
                          <a:latin typeface="Calibri"/>
                          <a:ea typeface="Times New Roman"/>
                          <a:cs typeface="Times New Roman"/>
                        </a:rPr>
                        <a:t>Vague and individualized.  Success is vague or interpretive, and evaluated based on “feel,” intent and effort.  Collective or strategic planning does not exist.</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highlight>
                            <a:srgbClr val="00FF00"/>
                          </a:highlight>
                          <a:latin typeface="Calibri"/>
                          <a:ea typeface="Times New Roman"/>
                          <a:cs typeface="Times New Roman"/>
                        </a:rPr>
                        <a:t>Sporadic and limited to immediate question or application. Data linked retroactively to strategic context, goals, expectations, etc. but </a:t>
                      </a:r>
                      <a:r>
                        <a:rPr lang="en-US" sz="1000" u="sng" dirty="0">
                          <a:effectLst/>
                          <a:highlight>
                            <a:srgbClr val="00FF00"/>
                          </a:highlight>
                          <a:latin typeface="Calibri"/>
                          <a:ea typeface="Times New Roman"/>
                          <a:cs typeface="Times New Roman"/>
                        </a:rPr>
                        <a:t>not planning-oriented.</a:t>
                      </a:r>
                      <a:endParaRPr lang="en-US"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highlight>
                            <a:srgbClr val="00FFFF"/>
                          </a:highlight>
                          <a:latin typeface="Calibri"/>
                          <a:ea typeface="Times New Roman"/>
                          <a:cs typeface="Times New Roman"/>
                        </a:rPr>
                        <a:t>Organized, routinized, and localized.   Data informs deliberate </a:t>
                      </a:r>
                      <a:r>
                        <a:rPr lang="en-US" sz="1000" u="sng" dirty="0">
                          <a:effectLst/>
                          <a:highlight>
                            <a:srgbClr val="00FFFF"/>
                          </a:highlight>
                          <a:latin typeface="Calibri"/>
                          <a:ea typeface="Times New Roman"/>
                          <a:cs typeface="Times New Roman"/>
                        </a:rPr>
                        <a:t>cyclical or episodic strategic planning</a:t>
                      </a:r>
                      <a:r>
                        <a:rPr lang="en-US" sz="1000" dirty="0">
                          <a:effectLst/>
                          <a:highlight>
                            <a:srgbClr val="00FFFF"/>
                          </a:highlight>
                          <a:latin typeface="Calibri"/>
                          <a:ea typeface="Times New Roman"/>
                          <a:cs typeface="Times New Roman"/>
                        </a:rPr>
                        <a:t> exercises.</a:t>
                      </a:r>
                      <a:endParaRPr lang="en-US"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Times New Roman"/>
                          <a:cs typeface="Times New Roman"/>
                        </a:rPr>
                        <a:t>Ongoing, strategic and clearly linked to past and future. Triangulation of findings through multiple/established assessments. Data incorporated into </a:t>
                      </a:r>
                      <a:r>
                        <a:rPr lang="en-US" sz="1100" u="sng" dirty="0">
                          <a:effectLst/>
                          <a:latin typeface="Calibri"/>
                          <a:ea typeface="Times New Roman"/>
                          <a:cs typeface="Times New Roman"/>
                        </a:rPr>
                        <a:t>continuous strategic thinking.</a:t>
                      </a:r>
                      <a:endParaRPr lang="en-US" sz="1100" dirty="0">
                        <a:effectLst/>
                        <a:latin typeface="Calibri"/>
                        <a:ea typeface="Times New Roman"/>
                        <a:cs typeface="Times New Roman"/>
                      </a:endParaRP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4354" y="6534834"/>
            <a:ext cx="9139646" cy="1277273"/>
          </a:xfrm>
          <a:prstGeom prst="rect">
            <a:avLst/>
          </a:prstGeom>
          <a:noFill/>
        </p:spPr>
        <p:txBody>
          <a:bodyPr wrap="square" rtlCol="0">
            <a:spAutoFit/>
          </a:bodyPr>
          <a:lstStyle/>
          <a:p>
            <a:pPr algn="ctr">
              <a:lnSpc>
                <a:spcPct val="115000"/>
              </a:lnSpc>
            </a:pPr>
            <a:r>
              <a:rPr lang="en-US" b="1" dirty="0" smtClean="0">
                <a:solidFill>
                  <a:prstClr val="black"/>
                </a:solidFill>
              </a:rPr>
              <a:t>Division findings </a:t>
            </a:r>
            <a:r>
              <a:rPr lang="en-US" b="1" dirty="0">
                <a:highlight>
                  <a:srgbClr val="00FF00"/>
                </a:highlight>
                <a:latin typeface="Calibri"/>
                <a:ea typeface="Times New Roman"/>
                <a:cs typeface="Times New Roman"/>
              </a:rPr>
              <a:t>2013 Results</a:t>
            </a:r>
            <a:r>
              <a:rPr lang="en-US" b="1" dirty="0">
                <a:latin typeface="Calibri"/>
                <a:ea typeface="Times New Roman"/>
                <a:cs typeface="Times New Roman"/>
              </a:rPr>
              <a:t> - </a:t>
            </a:r>
            <a:r>
              <a:rPr lang="en-US" b="1" dirty="0">
                <a:highlight>
                  <a:srgbClr val="FFFF00"/>
                </a:highlight>
                <a:latin typeface="Calibri"/>
                <a:ea typeface="Times New Roman"/>
                <a:cs typeface="Times New Roman"/>
              </a:rPr>
              <a:t>2014 Results</a:t>
            </a:r>
            <a:r>
              <a:rPr lang="en-US" b="1" dirty="0">
                <a:latin typeface="Calibri"/>
                <a:ea typeface="Times New Roman"/>
                <a:cs typeface="Times New Roman"/>
              </a:rPr>
              <a:t> - </a:t>
            </a:r>
            <a:r>
              <a:rPr lang="en-US" b="1" dirty="0">
                <a:highlight>
                  <a:srgbClr val="00FFFF"/>
                </a:highlight>
                <a:latin typeface="Calibri"/>
                <a:ea typeface="Times New Roman"/>
                <a:cs typeface="Times New Roman"/>
              </a:rPr>
              <a:t>Combined Results</a:t>
            </a:r>
            <a:endParaRPr lang="en-US" sz="1050" dirty="0">
              <a:latin typeface="Calibri"/>
              <a:ea typeface="Times New Roman"/>
              <a:cs typeface="Times New Roman"/>
            </a:endParaRPr>
          </a:p>
          <a:p>
            <a:pPr algn="ctr"/>
            <a:endParaRPr lang="en-US" dirty="0"/>
          </a:p>
          <a:p>
            <a:pPr algn="ctr"/>
            <a:endParaRPr lang="en-US" b="1" dirty="0">
              <a:solidFill>
                <a:prstClr val="black"/>
              </a:solidFill>
            </a:endParaRPr>
          </a:p>
          <a:p>
            <a:pPr algn="ctr"/>
            <a:endParaRPr lang="en-US" b="1" dirty="0">
              <a:solidFill>
                <a:prstClr val="black"/>
              </a:solidFill>
            </a:endParaRPr>
          </a:p>
        </p:txBody>
      </p:sp>
    </p:spTree>
    <p:extLst>
      <p:ext uri="{BB962C8B-B14F-4D97-AF65-F5344CB8AC3E}">
        <p14:creationId xmlns:p14="http://schemas.microsoft.com/office/powerpoint/2010/main" val="17504063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Text Placeholder 2"/>
          <p:cNvSpPr>
            <a:spLocks noGrp="1"/>
          </p:cNvSpPr>
          <p:nvPr>
            <p:ph type="body" idx="1"/>
          </p:nvPr>
        </p:nvSpPr>
        <p:spPr>
          <a:xfrm>
            <a:off x="685800" y="4648200"/>
            <a:ext cx="8382000" cy="1447800"/>
          </a:xfrm>
        </p:spPr>
        <p:txBody>
          <a:bodyPr>
            <a:normAutofit/>
          </a:bodyPr>
          <a:lstStyle/>
          <a:p>
            <a:r>
              <a:rPr lang="en-US" sz="2200" dirty="0" smtClean="0"/>
              <a:t>Thank you for your participation.  Please complete an Evaluation</a:t>
            </a:r>
            <a:endParaRPr lang="en-US" sz="2200" dirty="0"/>
          </a:p>
        </p:txBody>
      </p:sp>
    </p:spTree>
    <p:extLst>
      <p:ext uri="{BB962C8B-B14F-4D97-AF65-F5344CB8AC3E}">
        <p14:creationId xmlns:p14="http://schemas.microsoft.com/office/powerpoint/2010/main" val="2807693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Georgia" panose="02040502050405020303" pitchFamily="18" charset="0"/>
              </a:rPr>
              <a:t>A-Team Members</a:t>
            </a:r>
            <a:endParaRPr lang="en-US" b="1" dirty="0">
              <a:latin typeface="Georgia" panose="02040502050405020303" pitchFamily="18" charset="0"/>
            </a:endParaRPr>
          </a:p>
        </p:txBody>
      </p:sp>
      <p:sp>
        <p:nvSpPr>
          <p:cNvPr id="3" name="Content Placeholder 2"/>
          <p:cNvSpPr>
            <a:spLocks noGrp="1"/>
          </p:cNvSpPr>
          <p:nvPr>
            <p:ph idx="1"/>
          </p:nvPr>
        </p:nvSpPr>
        <p:spPr>
          <a:xfrm>
            <a:off x="609600" y="1600200"/>
            <a:ext cx="8382000" cy="5715000"/>
          </a:xfrm>
        </p:spPr>
        <p:txBody>
          <a:bodyPr numCol="1">
            <a:normAutofit fontScale="40000" lnSpcReduction="20000"/>
          </a:bodyPr>
          <a:lstStyle/>
          <a:p>
            <a:pPr>
              <a:spcBef>
                <a:spcPts val="1200"/>
              </a:spcBef>
            </a:pPr>
            <a:r>
              <a:rPr lang="en-US" sz="5500" b="1" dirty="0" smtClean="0">
                <a:latin typeface="Georgia" panose="02040502050405020303" pitchFamily="18" charset="0"/>
              </a:rPr>
              <a:t>Andrea </a:t>
            </a:r>
            <a:r>
              <a:rPr lang="en-US" sz="5500" b="1" dirty="0">
                <a:latin typeface="Georgia" panose="02040502050405020303" pitchFamily="18" charset="0"/>
              </a:rPr>
              <a:t>Conti </a:t>
            </a:r>
            <a:r>
              <a:rPr lang="en-US" sz="5500" b="1" dirty="0" smtClean="0">
                <a:latin typeface="Georgia" panose="02040502050405020303" pitchFamily="18" charset="0"/>
              </a:rPr>
              <a:t>Elkins</a:t>
            </a:r>
            <a:r>
              <a:rPr lang="en-US" sz="5500" dirty="0" smtClean="0">
                <a:latin typeface="Georgia" panose="02040502050405020303" pitchFamily="18" charset="0"/>
              </a:rPr>
              <a:t>, Student Center</a:t>
            </a:r>
            <a:r>
              <a:rPr lang="en-US" sz="5500" dirty="0">
                <a:latin typeface="Georgia" panose="02040502050405020303" pitchFamily="18" charset="0"/>
              </a:rPr>
              <a:t> </a:t>
            </a:r>
          </a:p>
          <a:p>
            <a:pPr>
              <a:spcBef>
                <a:spcPts val="1200"/>
              </a:spcBef>
            </a:pPr>
            <a:r>
              <a:rPr lang="en-US" sz="5500" b="1" dirty="0">
                <a:latin typeface="Georgia" panose="02040502050405020303" pitchFamily="18" charset="0"/>
              </a:rPr>
              <a:t>Branden </a:t>
            </a:r>
            <a:r>
              <a:rPr lang="en-US" sz="5500" b="1" dirty="0" smtClean="0">
                <a:latin typeface="Georgia" panose="02040502050405020303" pitchFamily="18" charset="0"/>
              </a:rPr>
              <a:t>Farmer</a:t>
            </a:r>
            <a:r>
              <a:rPr lang="en-US" sz="5500" dirty="0" smtClean="0">
                <a:latin typeface="Georgia" panose="02040502050405020303" pitchFamily="18" charset="0"/>
              </a:rPr>
              <a:t>, Campus Recreation</a:t>
            </a:r>
            <a:r>
              <a:rPr lang="en-US" sz="5500" dirty="0">
                <a:latin typeface="Georgia" panose="02040502050405020303" pitchFamily="18" charset="0"/>
              </a:rPr>
              <a:t> </a:t>
            </a:r>
          </a:p>
          <a:p>
            <a:pPr>
              <a:spcBef>
                <a:spcPts val="1200"/>
              </a:spcBef>
            </a:pPr>
            <a:r>
              <a:rPr lang="en-US" sz="5500" b="1" dirty="0">
                <a:latin typeface="Georgia" panose="02040502050405020303" pitchFamily="18" charset="0"/>
              </a:rPr>
              <a:t>Tess </a:t>
            </a:r>
            <a:r>
              <a:rPr lang="en-US" sz="5500" b="1" dirty="0" smtClean="0">
                <a:latin typeface="Georgia" panose="02040502050405020303" pitchFamily="18" charset="0"/>
              </a:rPr>
              <a:t>Gibson</a:t>
            </a:r>
            <a:r>
              <a:rPr lang="en-US" sz="5500" dirty="0" smtClean="0">
                <a:latin typeface="Georgia" panose="02040502050405020303" pitchFamily="18" charset="0"/>
              </a:rPr>
              <a:t>, Parent </a:t>
            </a:r>
            <a:r>
              <a:rPr lang="en-US" sz="5500" dirty="0">
                <a:latin typeface="Georgia" panose="02040502050405020303" pitchFamily="18" charset="0"/>
              </a:rPr>
              <a:t>and Family </a:t>
            </a:r>
            <a:r>
              <a:rPr lang="en-US" sz="5500" dirty="0" smtClean="0">
                <a:latin typeface="Georgia" panose="02040502050405020303" pitchFamily="18" charset="0"/>
              </a:rPr>
              <a:t>Programs</a:t>
            </a:r>
          </a:p>
          <a:p>
            <a:pPr>
              <a:spcBef>
                <a:spcPts val="1200"/>
              </a:spcBef>
            </a:pPr>
            <a:r>
              <a:rPr lang="en-US" sz="5500" b="1" dirty="0" smtClean="0">
                <a:latin typeface="Georgia" panose="02040502050405020303" pitchFamily="18" charset="0"/>
              </a:rPr>
              <a:t>Maegan Hamner</a:t>
            </a:r>
            <a:r>
              <a:rPr lang="en-US" sz="5500" dirty="0" smtClean="0">
                <a:latin typeface="Georgia" panose="02040502050405020303" pitchFamily="18" charset="0"/>
              </a:rPr>
              <a:t>, Medical Clinic</a:t>
            </a:r>
            <a:r>
              <a:rPr lang="en-US" sz="5500" dirty="0">
                <a:latin typeface="Georgia" panose="02040502050405020303" pitchFamily="18" charset="0"/>
              </a:rPr>
              <a:t>  </a:t>
            </a:r>
          </a:p>
          <a:p>
            <a:pPr>
              <a:spcBef>
                <a:spcPts val="1200"/>
              </a:spcBef>
            </a:pPr>
            <a:r>
              <a:rPr lang="en-US" sz="5500" b="1" dirty="0">
                <a:latin typeface="Georgia" panose="02040502050405020303" pitchFamily="18" charset="0"/>
              </a:rPr>
              <a:t>Jennifer </a:t>
            </a:r>
            <a:r>
              <a:rPr lang="en-US" sz="5500" b="1" dirty="0" smtClean="0">
                <a:latin typeface="Georgia" panose="02040502050405020303" pitchFamily="18" charset="0"/>
              </a:rPr>
              <a:t>Hazelrigs</a:t>
            </a:r>
            <a:r>
              <a:rPr lang="en-US" sz="5500" dirty="0" smtClean="0">
                <a:latin typeface="Georgia" panose="02040502050405020303" pitchFamily="18" charset="0"/>
              </a:rPr>
              <a:t>, Campus Recreation</a:t>
            </a:r>
            <a:r>
              <a:rPr lang="en-US" sz="5500" dirty="0">
                <a:latin typeface="Georgia" panose="02040502050405020303" pitchFamily="18" charset="0"/>
              </a:rPr>
              <a:t> </a:t>
            </a:r>
          </a:p>
          <a:p>
            <a:pPr>
              <a:spcBef>
                <a:spcPts val="1200"/>
              </a:spcBef>
            </a:pPr>
            <a:r>
              <a:rPr lang="en-US" sz="5500" b="1" dirty="0">
                <a:latin typeface="Georgia" panose="02040502050405020303" pitchFamily="18" charset="0"/>
              </a:rPr>
              <a:t>Rachael </a:t>
            </a:r>
            <a:r>
              <a:rPr lang="en-US" sz="5500" b="1" dirty="0" smtClean="0">
                <a:latin typeface="Georgia" panose="02040502050405020303" pitchFamily="18" charset="0"/>
              </a:rPr>
              <a:t>Jones</a:t>
            </a:r>
            <a:r>
              <a:rPr lang="en-US" sz="5500" dirty="0" smtClean="0">
                <a:latin typeface="Georgia" panose="02040502050405020303" pitchFamily="18" charset="0"/>
              </a:rPr>
              <a:t>, Health </a:t>
            </a:r>
            <a:r>
              <a:rPr lang="en-US" sz="5500" dirty="0">
                <a:latin typeface="Georgia" panose="02040502050405020303" pitchFamily="18" charset="0"/>
              </a:rPr>
              <a:t>Promotion &amp; Wellness </a:t>
            </a:r>
            <a:r>
              <a:rPr lang="en-US" sz="5500" dirty="0" smtClean="0">
                <a:latin typeface="Georgia" panose="02040502050405020303" pitchFamily="18" charset="0"/>
              </a:rPr>
              <a:t>Services</a:t>
            </a:r>
          </a:p>
          <a:p>
            <a:pPr>
              <a:spcBef>
                <a:spcPts val="1200"/>
              </a:spcBef>
            </a:pPr>
            <a:r>
              <a:rPr lang="en-US" sz="5500" b="1" dirty="0">
                <a:latin typeface="Georgia" panose="02040502050405020303" pitchFamily="18" charset="0"/>
              </a:rPr>
              <a:t>Abby Langham</a:t>
            </a:r>
            <a:r>
              <a:rPr lang="en-US" sz="5500" dirty="0">
                <a:latin typeface="Georgia" panose="02040502050405020303" pitchFamily="18" charset="0"/>
              </a:rPr>
              <a:t>, Assessment &amp; Strategic Planning </a:t>
            </a:r>
          </a:p>
          <a:p>
            <a:pPr>
              <a:spcBef>
                <a:spcPts val="1200"/>
              </a:spcBef>
            </a:pPr>
            <a:r>
              <a:rPr lang="en-US" sz="5500" b="1" dirty="0" smtClean="0">
                <a:latin typeface="Georgia" panose="02040502050405020303" pitchFamily="18" charset="0"/>
              </a:rPr>
              <a:t>Chris Lucas</a:t>
            </a:r>
            <a:r>
              <a:rPr lang="en-US" sz="5500" dirty="0" smtClean="0">
                <a:latin typeface="Georgia" panose="02040502050405020303" pitchFamily="18" charset="0"/>
              </a:rPr>
              <a:t>, Greek Life</a:t>
            </a:r>
            <a:r>
              <a:rPr lang="en-US" sz="5500" dirty="0">
                <a:latin typeface="Georgia" panose="02040502050405020303" pitchFamily="18" charset="0"/>
              </a:rPr>
              <a:t> </a:t>
            </a:r>
          </a:p>
          <a:p>
            <a:pPr>
              <a:spcBef>
                <a:spcPts val="1200"/>
              </a:spcBef>
            </a:pPr>
            <a:r>
              <a:rPr lang="en-US" sz="5500" b="1" dirty="0">
                <a:latin typeface="Georgia" panose="02040502050405020303" pitchFamily="18" charset="0"/>
              </a:rPr>
              <a:t>John Michael </a:t>
            </a:r>
            <a:r>
              <a:rPr lang="en-US" sz="5500" b="1" dirty="0" smtClean="0">
                <a:latin typeface="Georgia" panose="02040502050405020303" pitchFamily="18" charset="0"/>
              </a:rPr>
              <a:t>Roehm</a:t>
            </a:r>
            <a:r>
              <a:rPr lang="en-US" sz="5500" dirty="0" smtClean="0">
                <a:latin typeface="Georgia" panose="02040502050405020303" pitchFamily="18" charset="0"/>
              </a:rPr>
              <a:t>, Student Involvement</a:t>
            </a:r>
            <a:r>
              <a:rPr lang="en-US" sz="5500" dirty="0">
                <a:latin typeface="Georgia" panose="02040502050405020303" pitchFamily="18" charset="0"/>
              </a:rPr>
              <a:t> </a:t>
            </a:r>
          </a:p>
          <a:p>
            <a:pPr>
              <a:spcBef>
                <a:spcPts val="1200"/>
              </a:spcBef>
            </a:pPr>
            <a:r>
              <a:rPr lang="en-US" sz="5500" b="1" dirty="0">
                <a:latin typeface="Georgia" panose="02040502050405020303" pitchFamily="18" charset="0"/>
              </a:rPr>
              <a:t>Kristee </a:t>
            </a:r>
            <a:r>
              <a:rPr lang="en-US" sz="5500" b="1" dirty="0" smtClean="0">
                <a:latin typeface="Georgia" panose="02040502050405020303" pitchFamily="18" charset="0"/>
              </a:rPr>
              <a:t>Treadwell</a:t>
            </a:r>
            <a:r>
              <a:rPr lang="en-US" sz="5500" dirty="0" smtClean="0">
                <a:latin typeface="Georgia" panose="02040502050405020303" pitchFamily="18" charset="0"/>
              </a:rPr>
              <a:t>, Student </a:t>
            </a:r>
            <a:r>
              <a:rPr lang="en-US" sz="5500" dirty="0">
                <a:latin typeface="Georgia" panose="02040502050405020303" pitchFamily="18" charset="0"/>
              </a:rPr>
              <a:t>Counseling </a:t>
            </a:r>
            <a:r>
              <a:rPr lang="en-US" sz="5500" dirty="0" smtClean="0">
                <a:latin typeface="Georgia" panose="02040502050405020303" pitchFamily="18" charset="0"/>
              </a:rPr>
              <a:t>Services</a:t>
            </a:r>
            <a:endParaRPr lang="en-US" sz="5500" u="sng" dirty="0" smtClean="0">
              <a:latin typeface="Georgia" panose="02040502050405020303" pitchFamily="18" charset="0"/>
            </a:endParaRPr>
          </a:p>
          <a:p>
            <a:pPr>
              <a:spcBef>
                <a:spcPts val="1200"/>
              </a:spcBef>
            </a:pPr>
            <a:r>
              <a:rPr lang="en-US" sz="5500" b="1" dirty="0" smtClean="0">
                <a:latin typeface="Georgia" panose="02040502050405020303" pitchFamily="18" charset="0"/>
              </a:rPr>
              <a:t>Nick Wiard</a:t>
            </a:r>
            <a:r>
              <a:rPr lang="en-US" sz="5500" dirty="0" smtClean="0">
                <a:latin typeface="Georgia" panose="02040502050405020303" pitchFamily="18" charset="0"/>
              </a:rPr>
              <a:t>, Student </a:t>
            </a:r>
            <a:r>
              <a:rPr lang="en-US" sz="5500" dirty="0">
                <a:latin typeface="Georgia" panose="02040502050405020303" pitchFamily="18" charset="0"/>
              </a:rPr>
              <a:t>Conduct</a:t>
            </a:r>
          </a:p>
          <a:p>
            <a:pPr marL="0" indent="0">
              <a:buNone/>
            </a:pPr>
            <a:r>
              <a:rPr lang="en-US" sz="5500" dirty="0">
                <a:latin typeface="Georgia" panose="02040502050405020303" pitchFamily="18" charset="0"/>
              </a:rPr>
              <a:t> </a:t>
            </a:r>
            <a:r>
              <a:rPr lang="en-US" dirty="0"/>
              <a:t/>
            </a:r>
            <a:br>
              <a:rPr lang="en-US" dirty="0"/>
            </a:br>
            <a:r>
              <a:rPr lang="en-US" dirty="0"/>
              <a:t>  </a:t>
            </a:r>
          </a:p>
          <a:p>
            <a:pPr marL="0" indent="0">
              <a:buNone/>
            </a:pPr>
            <a:r>
              <a:rPr lang="en-US" dirty="0" smtClean="0"/>
              <a:t>*Members as of June 16, 2015</a:t>
            </a:r>
            <a:endParaRPr lang="en-US" dirty="0"/>
          </a:p>
        </p:txBody>
      </p:sp>
    </p:spTree>
    <p:extLst>
      <p:ext uri="{BB962C8B-B14F-4D97-AF65-F5344CB8AC3E}">
        <p14:creationId xmlns:p14="http://schemas.microsoft.com/office/powerpoint/2010/main" val="35973436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latin typeface="Georgia" panose="02040502050405020303" pitchFamily="18" charset="0"/>
              </a:rPr>
              <a:t>References</a:t>
            </a:r>
            <a:br>
              <a:rPr lang="en-US" b="1" dirty="0">
                <a:latin typeface="Georgia" panose="02040502050405020303" pitchFamily="18" charset="0"/>
              </a:rPr>
            </a:br>
            <a:endParaRPr lang="en-US" b="1" dirty="0">
              <a:latin typeface="Georgia" panose="02040502050405020303" pitchFamily="18" charset="0"/>
            </a:endParaRPr>
          </a:p>
        </p:txBody>
      </p:sp>
      <p:sp>
        <p:nvSpPr>
          <p:cNvPr id="5" name="TextBox 4"/>
          <p:cNvSpPr txBox="1"/>
          <p:nvPr/>
        </p:nvSpPr>
        <p:spPr>
          <a:xfrm>
            <a:off x="381000" y="1304567"/>
            <a:ext cx="8229600" cy="4555093"/>
          </a:xfrm>
          <a:prstGeom prst="rect">
            <a:avLst/>
          </a:prstGeom>
          <a:noFill/>
        </p:spPr>
        <p:txBody>
          <a:bodyPr wrap="square" rtlCol="0">
            <a:spAutoFit/>
          </a:bodyPr>
          <a:lstStyle/>
          <a:p>
            <a:pPr marL="1828800" marR="0" indent="-1828800">
              <a:spcBef>
                <a:spcPts val="0"/>
              </a:spcBef>
              <a:spcAft>
                <a:spcPts val="0"/>
              </a:spcAft>
              <a:tabLst>
                <a:tab pos="0" algn="l"/>
                <a:tab pos="457200" algn="l"/>
                <a:tab pos="914400" algn="l"/>
                <a:tab pos="1828800" algn="l"/>
                <a:tab pos="2286000" algn="l"/>
                <a:tab pos="2743200" algn="l"/>
                <a:tab pos="3200400" algn="l"/>
                <a:tab pos="3657600" algn="l"/>
                <a:tab pos="4114800" algn="l"/>
                <a:tab pos="4572000" algn="l"/>
                <a:tab pos="5029200" algn="l"/>
                <a:tab pos="5486400" algn="l"/>
                <a:tab pos="5943600" algn="l"/>
              </a:tabLst>
            </a:pPr>
            <a:r>
              <a:rPr lang="en-US" sz="1600" dirty="0">
                <a:latin typeface="Georgia" panose="02040502050405020303" pitchFamily="18" charset="0"/>
                <a:ea typeface="Times New Roman"/>
              </a:rPr>
              <a:t>Banta, T. W., Palomba, C. A., Kinzie, J. (2014</a:t>
            </a:r>
            <a:r>
              <a:rPr lang="en-US" sz="1600" dirty="0" smtClean="0">
                <a:latin typeface="Georgia" panose="02040502050405020303" pitchFamily="18" charset="0"/>
                <a:ea typeface="Times New Roman"/>
              </a:rPr>
              <a:t>).  Assessment </a:t>
            </a:r>
            <a:r>
              <a:rPr lang="en-US" sz="1600" dirty="0">
                <a:latin typeface="Georgia" panose="02040502050405020303" pitchFamily="18" charset="0"/>
                <a:ea typeface="Times New Roman"/>
              </a:rPr>
              <a:t>essentials: Planning</a:t>
            </a:r>
            <a:r>
              <a:rPr lang="en-US" sz="1600" dirty="0" smtClean="0">
                <a:latin typeface="Georgia" panose="02040502050405020303" pitchFamily="18" charset="0"/>
                <a:ea typeface="Times New Roman"/>
              </a:rPr>
              <a:t>,</a:t>
            </a:r>
          </a:p>
          <a:p>
            <a:pPr marL="1828800" marR="0" indent="-1828800">
              <a:spcBef>
                <a:spcPts val="0"/>
              </a:spcBef>
              <a:spcAft>
                <a:spcPts val="0"/>
              </a:spcAft>
              <a:tabLst>
                <a:tab pos="0" algn="l"/>
                <a:tab pos="457200" algn="l"/>
                <a:tab pos="914400" algn="l"/>
                <a:tab pos="1828800" algn="l"/>
                <a:tab pos="2286000" algn="l"/>
                <a:tab pos="2743200" algn="l"/>
                <a:tab pos="3200400" algn="l"/>
                <a:tab pos="3657600" algn="l"/>
                <a:tab pos="4114800" algn="l"/>
                <a:tab pos="4572000" algn="l"/>
                <a:tab pos="5029200" algn="l"/>
                <a:tab pos="5486400" algn="l"/>
                <a:tab pos="5943600" algn="l"/>
              </a:tabLst>
            </a:pPr>
            <a:r>
              <a:rPr lang="en-US" sz="1600" dirty="0" smtClean="0">
                <a:latin typeface="Georgia" panose="02040502050405020303" pitchFamily="18" charset="0"/>
                <a:ea typeface="Times New Roman"/>
              </a:rPr>
              <a:t>		implementing</a:t>
            </a:r>
            <a:r>
              <a:rPr lang="en-US" sz="1600" dirty="0">
                <a:latin typeface="Georgia" panose="02040502050405020303" pitchFamily="18" charset="0"/>
                <a:ea typeface="Times New Roman"/>
              </a:rPr>
              <a:t>, </a:t>
            </a:r>
            <a:r>
              <a:rPr lang="en-US" sz="1600" dirty="0" smtClean="0">
                <a:latin typeface="Georgia" panose="02040502050405020303" pitchFamily="18" charset="0"/>
                <a:ea typeface="Times New Roman"/>
              </a:rPr>
              <a:t>and </a:t>
            </a:r>
            <a:r>
              <a:rPr lang="en-US" sz="1600" dirty="0">
                <a:latin typeface="Georgia" panose="02040502050405020303" pitchFamily="18" charset="0"/>
                <a:ea typeface="Times New Roman"/>
              </a:rPr>
              <a:t>improving assessment </a:t>
            </a:r>
            <a:r>
              <a:rPr lang="en-US" sz="1600" dirty="0" smtClean="0">
                <a:latin typeface="Georgia" panose="02040502050405020303" pitchFamily="18" charset="0"/>
                <a:ea typeface="Times New Roman"/>
              </a:rPr>
              <a:t>in higher </a:t>
            </a:r>
            <a:r>
              <a:rPr lang="en-US" sz="1600" dirty="0">
                <a:latin typeface="Georgia" panose="02040502050405020303" pitchFamily="18" charset="0"/>
                <a:ea typeface="Times New Roman"/>
              </a:rPr>
              <a:t>education. </a:t>
            </a:r>
            <a:r>
              <a:rPr lang="en-US" sz="1600" dirty="0" smtClean="0">
                <a:latin typeface="Georgia" panose="02040502050405020303" pitchFamily="18" charset="0"/>
                <a:ea typeface="Times New Roman"/>
              </a:rPr>
              <a:t>San </a:t>
            </a:r>
            <a:r>
              <a:rPr lang="en-US" sz="1600" dirty="0">
                <a:latin typeface="Georgia" panose="02040502050405020303" pitchFamily="18" charset="0"/>
                <a:ea typeface="Times New Roman"/>
              </a:rPr>
              <a:t>Francisco, CA</a:t>
            </a:r>
            <a:r>
              <a:rPr lang="en-US" sz="1600" dirty="0" smtClean="0">
                <a:latin typeface="Georgia" panose="02040502050405020303" pitchFamily="18" charset="0"/>
                <a:ea typeface="Times New Roman"/>
              </a:rPr>
              <a:t>:</a:t>
            </a:r>
          </a:p>
          <a:p>
            <a:pPr marL="1828800" marR="0" indent="-1828800">
              <a:spcBef>
                <a:spcPts val="0"/>
              </a:spcBef>
              <a:spcAft>
                <a:spcPts val="0"/>
              </a:spcAft>
              <a:tabLst>
                <a:tab pos="0" algn="l"/>
                <a:tab pos="457200" algn="l"/>
                <a:tab pos="914400" algn="l"/>
                <a:tab pos="1828800" algn="l"/>
                <a:tab pos="2286000" algn="l"/>
                <a:tab pos="2743200" algn="l"/>
                <a:tab pos="3200400" algn="l"/>
                <a:tab pos="3657600" algn="l"/>
                <a:tab pos="4114800" algn="l"/>
                <a:tab pos="4572000" algn="l"/>
                <a:tab pos="5029200" algn="l"/>
                <a:tab pos="5486400" algn="l"/>
                <a:tab pos="5943600" algn="l"/>
              </a:tabLst>
            </a:pPr>
            <a:r>
              <a:rPr lang="en-US" sz="1600" dirty="0" smtClean="0">
                <a:latin typeface="Georgia" panose="02040502050405020303" pitchFamily="18" charset="0"/>
                <a:ea typeface="Times New Roman"/>
              </a:rPr>
              <a:t>		Jossey-Bass. ISBN 978-1118903322</a:t>
            </a:r>
          </a:p>
          <a:p>
            <a:pPr marL="1828800" marR="0" indent="-1828800">
              <a:spcBef>
                <a:spcPts val="0"/>
              </a:spcBef>
              <a:spcAft>
                <a:spcPts val="0"/>
              </a:spcAft>
              <a:tabLst>
                <a:tab pos="0" algn="l"/>
                <a:tab pos="457200" algn="l"/>
                <a:tab pos="914400" algn="l"/>
                <a:tab pos="1828800" algn="l"/>
                <a:tab pos="2286000" algn="l"/>
                <a:tab pos="2743200" algn="l"/>
                <a:tab pos="3200400" algn="l"/>
                <a:tab pos="3657600" algn="l"/>
                <a:tab pos="4114800" algn="l"/>
                <a:tab pos="4572000" algn="l"/>
                <a:tab pos="5029200" algn="l"/>
                <a:tab pos="5486400" algn="l"/>
                <a:tab pos="5943600" algn="l"/>
              </a:tabLst>
            </a:pPr>
            <a:endParaRPr lang="en-US" sz="1600" dirty="0" smtClean="0">
              <a:latin typeface="Georgia" panose="02040502050405020303" pitchFamily="18" charset="0"/>
              <a:ea typeface="Times New Roman"/>
            </a:endParaRPr>
          </a:p>
          <a:p>
            <a:r>
              <a:rPr lang="en-US" sz="1600" dirty="0" smtClean="0">
                <a:latin typeface="Georgia" panose="02040502050405020303" pitchFamily="18" charset="0"/>
              </a:rPr>
              <a:t>Bresciani</a:t>
            </a:r>
            <a:r>
              <a:rPr lang="en-US" sz="1600" dirty="0">
                <a:latin typeface="Georgia" panose="02040502050405020303" pitchFamily="18" charset="0"/>
              </a:rPr>
              <a:t>, M.J., 2010. Enhancing outcomes-based assessment for student affairs. </a:t>
            </a:r>
            <a:r>
              <a:rPr lang="en-US" sz="1600" dirty="0" smtClean="0">
                <a:latin typeface="Georgia" panose="02040502050405020303" pitchFamily="18" charset="0"/>
              </a:rPr>
              <a:t>San</a:t>
            </a:r>
          </a:p>
          <a:p>
            <a:r>
              <a:rPr lang="en-US" sz="1600" dirty="0">
                <a:latin typeface="Georgia" panose="02040502050405020303" pitchFamily="18" charset="0"/>
              </a:rPr>
              <a:t>	</a:t>
            </a:r>
            <a:r>
              <a:rPr lang="en-US" sz="1600" dirty="0" smtClean="0">
                <a:latin typeface="Georgia" panose="02040502050405020303" pitchFamily="18" charset="0"/>
              </a:rPr>
              <a:t>Diego </a:t>
            </a:r>
            <a:r>
              <a:rPr lang="en-US" sz="1600" dirty="0">
                <a:latin typeface="Georgia" panose="02040502050405020303" pitchFamily="18" charset="0"/>
              </a:rPr>
              <a:t>State University. </a:t>
            </a:r>
          </a:p>
          <a:p>
            <a:endParaRPr lang="en-US" sz="1600" dirty="0">
              <a:solidFill>
                <a:prstClr val="black"/>
              </a:solidFill>
              <a:latin typeface="Georgia" panose="02040502050405020303" pitchFamily="18" charset="0"/>
              <a:cs typeface="Times New Roman" pitchFamily="18" charset="0"/>
            </a:endParaRPr>
          </a:p>
          <a:p>
            <a:r>
              <a:rPr lang="en-US" sz="1600" dirty="0" smtClean="0">
                <a:solidFill>
                  <a:prstClr val="black"/>
                </a:solidFill>
                <a:latin typeface="Georgia" panose="02040502050405020303" pitchFamily="18" charset="0"/>
                <a:cs typeface="Times New Roman" pitchFamily="18" charset="0"/>
              </a:rPr>
              <a:t>Campus Labs. (2013).  </a:t>
            </a:r>
            <a:r>
              <a:rPr lang="en-US" sz="1600" i="1" dirty="0" smtClean="0">
                <a:solidFill>
                  <a:prstClr val="black"/>
                </a:solidFill>
                <a:latin typeface="Georgia" panose="02040502050405020303" pitchFamily="18" charset="0"/>
                <a:cs typeface="Times New Roman" pitchFamily="18" charset="0"/>
              </a:rPr>
              <a:t>Writing Learning Outcomes  Worksheet</a:t>
            </a:r>
            <a:r>
              <a:rPr lang="en-US" sz="1600" dirty="0" smtClean="0">
                <a:solidFill>
                  <a:prstClr val="black"/>
                </a:solidFill>
                <a:latin typeface="Georgia" panose="02040502050405020303" pitchFamily="18" charset="0"/>
                <a:cs typeface="Times New Roman" pitchFamily="18" charset="0"/>
              </a:rPr>
              <a:t>. </a:t>
            </a:r>
            <a:r>
              <a:rPr lang="en-US" sz="1600" dirty="0">
                <a:solidFill>
                  <a:prstClr val="black"/>
                </a:solidFill>
                <a:latin typeface="Georgia" panose="02040502050405020303" pitchFamily="18" charset="0"/>
                <a:cs typeface="Times New Roman" pitchFamily="18" charset="0"/>
              </a:rPr>
              <a:t>Retrieved from</a:t>
            </a:r>
            <a:r>
              <a:rPr lang="en-US" sz="1600" dirty="0" smtClean="0">
                <a:solidFill>
                  <a:prstClr val="black"/>
                </a:solidFill>
                <a:latin typeface="Georgia" panose="02040502050405020303" pitchFamily="18" charset="0"/>
                <a:cs typeface="Times New Roman" pitchFamily="18" charset="0"/>
              </a:rPr>
              <a:t>:</a:t>
            </a:r>
          </a:p>
          <a:p>
            <a:r>
              <a:rPr lang="en-US" sz="1600" dirty="0">
                <a:solidFill>
                  <a:prstClr val="white"/>
                </a:solidFill>
                <a:latin typeface="Georgia" panose="02040502050405020303" pitchFamily="18" charset="0"/>
                <a:cs typeface="Times New Roman" pitchFamily="18" charset="0"/>
              </a:rPr>
              <a:t>	</a:t>
            </a:r>
            <a:r>
              <a:rPr lang="en-US" sz="1600" dirty="0" smtClean="0">
                <a:solidFill>
                  <a:prstClr val="white"/>
                </a:solidFill>
                <a:latin typeface="Georgia" panose="02040502050405020303" pitchFamily="18" charset="0"/>
                <a:cs typeface="Times New Roman" pitchFamily="18" charset="0"/>
                <a:hlinkClick r:id="rId3"/>
              </a:rPr>
              <a:t>https</a:t>
            </a:r>
            <a:r>
              <a:rPr lang="en-US" sz="1600" dirty="0">
                <a:solidFill>
                  <a:prstClr val="white"/>
                </a:solidFill>
                <a:latin typeface="Georgia" panose="02040502050405020303" pitchFamily="18" charset="0"/>
                <a:cs typeface="Times New Roman" pitchFamily="18" charset="0"/>
                <a:hlinkClick r:id="rId3"/>
              </a:rPr>
              <a:t>://</a:t>
            </a:r>
            <a:r>
              <a:rPr lang="en-US" sz="1600" dirty="0" smtClean="0">
                <a:solidFill>
                  <a:prstClr val="white"/>
                </a:solidFill>
                <a:latin typeface="Georgia" panose="02040502050405020303" pitchFamily="18" charset="0"/>
                <a:cs typeface="Times New Roman" pitchFamily="18" charset="0"/>
                <a:hlinkClick r:id="rId3"/>
              </a:rPr>
              <a:t>auburn.campuslabs.com/app/ClientWe	b/Documents/DocumentList.aspx</a:t>
            </a:r>
            <a:endParaRPr lang="en-US" sz="1600" dirty="0" smtClean="0">
              <a:solidFill>
                <a:prstClr val="white"/>
              </a:solidFill>
              <a:latin typeface="Georgia" panose="02040502050405020303" pitchFamily="18" charset="0"/>
              <a:cs typeface="Times New Roman" pitchFamily="18" charset="0"/>
            </a:endParaRPr>
          </a:p>
          <a:p>
            <a:endParaRPr lang="en-US" sz="1600" dirty="0" smtClean="0">
              <a:solidFill>
                <a:prstClr val="black"/>
              </a:solidFill>
              <a:latin typeface="Georgia" panose="02040502050405020303" pitchFamily="18" charset="0"/>
              <a:cs typeface="Times New Roman" pitchFamily="18" charset="0"/>
            </a:endParaRPr>
          </a:p>
          <a:p>
            <a:r>
              <a:rPr lang="en-US" sz="1600" dirty="0" smtClean="0">
                <a:solidFill>
                  <a:prstClr val="black"/>
                </a:solidFill>
                <a:latin typeface="Georgia" panose="02040502050405020303" pitchFamily="18" charset="0"/>
                <a:cs typeface="Times New Roman" pitchFamily="18" charset="0"/>
              </a:rPr>
              <a:t>Osters, S. (2013). </a:t>
            </a:r>
            <a:r>
              <a:rPr lang="en-US" sz="1600" i="1" dirty="0">
                <a:solidFill>
                  <a:prstClr val="black"/>
                </a:solidFill>
                <a:latin typeface="Georgia" panose="02040502050405020303" pitchFamily="18" charset="0"/>
                <a:cs typeface="Times New Roman" pitchFamily="18" charset="0"/>
              </a:rPr>
              <a:t>Developing and assessing outcomes in the </a:t>
            </a:r>
            <a:r>
              <a:rPr lang="en-US" sz="1600" i="1" dirty="0" smtClean="0">
                <a:solidFill>
                  <a:prstClr val="black"/>
                </a:solidFill>
                <a:latin typeface="Georgia" panose="02040502050405020303" pitchFamily="18" charset="0"/>
                <a:cs typeface="Times New Roman" pitchFamily="18" charset="0"/>
              </a:rPr>
              <a:t>co-curricular </a:t>
            </a:r>
            <a:r>
              <a:rPr lang="en-US" sz="1600" i="1" dirty="0">
                <a:solidFill>
                  <a:prstClr val="black"/>
                </a:solidFill>
                <a:latin typeface="Georgia" panose="02040502050405020303" pitchFamily="18" charset="0"/>
                <a:cs typeface="Times New Roman" pitchFamily="18" charset="0"/>
              </a:rPr>
              <a:t>experience. </a:t>
            </a:r>
            <a:endParaRPr lang="en-US" sz="1600" i="1" dirty="0" smtClean="0">
              <a:solidFill>
                <a:prstClr val="black"/>
              </a:solidFill>
              <a:latin typeface="Georgia" panose="02040502050405020303" pitchFamily="18" charset="0"/>
              <a:cs typeface="Times New Roman" pitchFamily="18" charset="0"/>
            </a:endParaRPr>
          </a:p>
          <a:p>
            <a:r>
              <a:rPr lang="en-US" sz="1600" i="1" dirty="0">
                <a:solidFill>
                  <a:prstClr val="black"/>
                </a:solidFill>
                <a:latin typeface="Georgia" panose="02040502050405020303" pitchFamily="18" charset="0"/>
                <a:cs typeface="Times New Roman" pitchFamily="18" charset="0"/>
              </a:rPr>
              <a:t>	</a:t>
            </a:r>
            <a:r>
              <a:rPr lang="en-US" sz="1600" dirty="0" smtClean="0">
                <a:solidFill>
                  <a:prstClr val="black"/>
                </a:solidFill>
                <a:latin typeface="Georgia" panose="02040502050405020303" pitchFamily="18" charset="0"/>
                <a:cs typeface="Times New Roman" pitchFamily="18" charset="0"/>
              </a:rPr>
              <a:t>Presentation </a:t>
            </a:r>
            <a:r>
              <a:rPr lang="en-US" sz="1600" dirty="0">
                <a:solidFill>
                  <a:prstClr val="black"/>
                </a:solidFill>
                <a:latin typeface="Georgia" panose="02040502050405020303" pitchFamily="18" charset="0"/>
                <a:cs typeface="Times New Roman" pitchFamily="18" charset="0"/>
              </a:rPr>
              <a:t>prepared </a:t>
            </a:r>
            <a:r>
              <a:rPr lang="en-US" sz="1600" dirty="0" smtClean="0">
                <a:solidFill>
                  <a:prstClr val="black"/>
                </a:solidFill>
                <a:latin typeface="Georgia" panose="02040502050405020303" pitchFamily="18" charset="0"/>
                <a:cs typeface="Times New Roman" pitchFamily="18" charset="0"/>
              </a:rPr>
              <a:t>for Auburn University’s Division </a:t>
            </a:r>
            <a:r>
              <a:rPr lang="en-US" sz="1600" dirty="0">
                <a:solidFill>
                  <a:prstClr val="black"/>
                </a:solidFill>
                <a:latin typeface="Georgia" panose="02040502050405020303" pitchFamily="18" charset="0"/>
                <a:cs typeface="Times New Roman" pitchFamily="18" charset="0"/>
              </a:rPr>
              <a:t>of Student </a:t>
            </a:r>
            <a:r>
              <a:rPr lang="en-US" sz="1600" dirty="0" smtClean="0">
                <a:solidFill>
                  <a:prstClr val="black"/>
                </a:solidFill>
                <a:latin typeface="Georgia" panose="02040502050405020303" pitchFamily="18" charset="0"/>
                <a:cs typeface="Times New Roman" pitchFamily="18" charset="0"/>
              </a:rPr>
              <a:t>Affairs</a:t>
            </a:r>
          </a:p>
          <a:p>
            <a:r>
              <a:rPr lang="en-US" sz="1600" dirty="0" smtClean="0">
                <a:solidFill>
                  <a:prstClr val="black"/>
                </a:solidFill>
                <a:latin typeface="Georgia" panose="02040502050405020303" pitchFamily="18" charset="0"/>
                <a:cs typeface="Times New Roman" pitchFamily="18" charset="0"/>
              </a:rPr>
              <a:t>	A-Team, April </a:t>
            </a:r>
            <a:r>
              <a:rPr lang="en-US" sz="1600" dirty="0">
                <a:solidFill>
                  <a:prstClr val="black"/>
                </a:solidFill>
                <a:latin typeface="Georgia" panose="02040502050405020303" pitchFamily="18" charset="0"/>
                <a:cs typeface="Times New Roman" pitchFamily="18" charset="0"/>
              </a:rPr>
              <a:t>2, 2013</a:t>
            </a:r>
          </a:p>
          <a:p>
            <a:endParaRPr lang="en-US" sz="1600" i="1" dirty="0" smtClean="0">
              <a:solidFill>
                <a:prstClr val="black"/>
              </a:solidFill>
              <a:latin typeface="Georgia" panose="02040502050405020303" pitchFamily="18" charset="0"/>
              <a:cs typeface="Times New Roman" pitchFamily="18" charset="0"/>
            </a:endParaRPr>
          </a:p>
          <a:p>
            <a:r>
              <a:rPr lang="en-US" sz="1600" dirty="0" smtClean="0">
                <a:solidFill>
                  <a:prstClr val="black"/>
                </a:solidFill>
                <a:latin typeface="Georgia" panose="02040502050405020303" pitchFamily="18" charset="0"/>
                <a:cs typeface="Times New Roman" pitchFamily="18" charset="0"/>
              </a:rPr>
              <a:t>Upcraft</a:t>
            </a:r>
            <a:r>
              <a:rPr lang="en-US" sz="1600" dirty="0">
                <a:solidFill>
                  <a:prstClr val="black"/>
                </a:solidFill>
                <a:latin typeface="Georgia" panose="02040502050405020303" pitchFamily="18" charset="0"/>
                <a:cs typeface="Times New Roman" pitchFamily="18" charset="0"/>
              </a:rPr>
              <a:t>, M. &amp; Schuh, J. (1996).  </a:t>
            </a:r>
            <a:r>
              <a:rPr lang="en-US" sz="1600" i="1" dirty="0">
                <a:solidFill>
                  <a:prstClr val="black"/>
                </a:solidFill>
                <a:latin typeface="Georgia" panose="02040502050405020303" pitchFamily="18" charset="0"/>
                <a:cs typeface="Times New Roman" pitchFamily="18" charset="0"/>
              </a:rPr>
              <a:t>Assessment in </a:t>
            </a:r>
            <a:r>
              <a:rPr lang="en-US" sz="1600" i="1" dirty="0" smtClean="0">
                <a:solidFill>
                  <a:prstClr val="black"/>
                </a:solidFill>
                <a:latin typeface="Georgia" panose="02040502050405020303" pitchFamily="18" charset="0"/>
                <a:cs typeface="Times New Roman" pitchFamily="18" charset="0"/>
              </a:rPr>
              <a:t>student affairs</a:t>
            </a:r>
            <a:r>
              <a:rPr lang="en-US" sz="1600" i="1" dirty="0">
                <a:solidFill>
                  <a:prstClr val="black"/>
                </a:solidFill>
                <a:latin typeface="Georgia" panose="02040502050405020303" pitchFamily="18" charset="0"/>
                <a:cs typeface="Times New Roman" pitchFamily="18" charset="0"/>
              </a:rPr>
              <a:t>: A guide for practitioners</a:t>
            </a:r>
            <a:r>
              <a:rPr lang="en-US" sz="1600" dirty="0">
                <a:solidFill>
                  <a:prstClr val="black"/>
                </a:solidFill>
                <a:latin typeface="Georgia" panose="02040502050405020303" pitchFamily="18" charset="0"/>
                <a:cs typeface="Times New Roman" pitchFamily="18" charset="0"/>
              </a:rPr>
              <a:t>. </a:t>
            </a:r>
            <a:endParaRPr lang="en-US" sz="1600" dirty="0" smtClean="0">
              <a:solidFill>
                <a:prstClr val="black"/>
              </a:solidFill>
              <a:latin typeface="Georgia" panose="02040502050405020303" pitchFamily="18" charset="0"/>
              <a:cs typeface="Times New Roman" pitchFamily="18" charset="0"/>
            </a:endParaRPr>
          </a:p>
          <a:p>
            <a:r>
              <a:rPr lang="en-US" sz="1600" dirty="0" smtClean="0">
                <a:solidFill>
                  <a:prstClr val="black"/>
                </a:solidFill>
                <a:latin typeface="Georgia" panose="02040502050405020303" pitchFamily="18" charset="0"/>
                <a:cs typeface="Times New Roman" pitchFamily="18" charset="0"/>
              </a:rPr>
              <a:t>	San </a:t>
            </a:r>
            <a:r>
              <a:rPr lang="en-US" sz="1600" dirty="0">
                <a:solidFill>
                  <a:prstClr val="black"/>
                </a:solidFill>
                <a:latin typeface="Georgia" panose="02040502050405020303" pitchFamily="18" charset="0"/>
                <a:cs typeface="Times New Roman" pitchFamily="18" charset="0"/>
              </a:rPr>
              <a:t>Francisco</a:t>
            </a:r>
            <a:r>
              <a:rPr lang="en-US" sz="1600" dirty="0" smtClean="0">
                <a:solidFill>
                  <a:prstClr val="black"/>
                </a:solidFill>
                <a:latin typeface="Georgia" panose="02040502050405020303" pitchFamily="18" charset="0"/>
                <a:cs typeface="Times New Roman" pitchFamily="18" charset="0"/>
              </a:rPr>
              <a:t>: Jossey-Bass</a:t>
            </a:r>
            <a:r>
              <a:rPr lang="en-US" sz="1600" dirty="0">
                <a:solidFill>
                  <a:prstClr val="black"/>
                </a:solidFill>
                <a:latin typeface="Georgia" panose="02040502050405020303" pitchFamily="18" charset="0"/>
                <a:cs typeface="Times New Roman" pitchFamily="18" charset="0"/>
              </a:rPr>
              <a:t>.</a:t>
            </a:r>
          </a:p>
          <a:p>
            <a:endParaRPr lang="en-US" dirty="0">
              <a:solidFill>
                <a:prstClr val="black"/>
              </a:solidFill>
            </a:endParaRPr>
          </a:p>
        </p:txBody>
      </p:sp>
      <p:sp>
        <p:nvSpPr>
          <p:cNvPr id="3" name="TextBox 2"/>
          <p:cNvSpPr txBox="1"/>
          <p:nvPr/>
        </p:nvSpPr>
        <p:spPr>
          <a:xfrm>
            <a:off x="381000" y="3408657"/>
            <a:ext cx="990600" cy="369332"/>
          </a:xfrm>
          <a:prstGeom prst="rect">
            <a:avLst/>
          </a:prstGeom>
          <a:solidFill>
            <a:schemeClr val="bg1"/>
          </a:solidFill>
        </p:spPr>
        <p:txBody>
          <a:bodyPr wrap="square" rtlCol="0">
            <a:spAutoFit/>
          </a:bodyPr>
          <a:lstStyle/>
          <a:p>
            <a:endParaRPr lang="en-US" dirty="0">
              <a:solidFill>
                <a:prstClr val="black"/>
              </a:solidFill>
            </a:endParaRPr>
          </a:p>
        </p:txBody>
      </p:sp>
    </p:spTree>
    <p:extLst>
      <p:ext uri="{BB962C8B-B14F-4D97-AF65-F5344CB8AC3E}">
        <p14:creationId xmlns:p14="http://schemas.microsoft.com/office/powerpoint/2010/main" val="33838288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Georgia" panose="02040502050405020303" pitchFamily="18" charset="0"/>
              </a:rPr>
              <a:t>A-Team Purpose</a:t>
            </a:r>
            <a:endParaRPr lang="en-US" b="1" dirty="0">
              <a:latin typeface="Georgia" panose="02040502050405020303" pitchFamily="18" charset="0"/>
            </a:endParaRPr>
          </a:p>
        </p:txBody>
      </p:sp>
      <p:sp>
        <p:nvSpPr>
          <p:cNvPr id="3" name="Content Placeholder 2"/>
          <p:cNvSpPr>
            <a:spLocks noGrp="1"/>
          </p:cNvSpPr>
          <p:nvPr>
            <p:ph idx="1"/>
          </p:nvPr>
        </p:nvSpPr>
        <p:spPr>
          <a:xfrm>
            <a:off x="228600" y="1600200"/>
            <a:ext cx="8686800" cy="5029200"/>
          </a:xfrm>
        </p:spPr>
        <p:txBody>
          <a:bodyPr>
            <a:normAutofit fontScale="92500" lnSpcReduction="20000"/>
          </a:bodyPr>
          <a:lstStyle/>
          <a:p>
            <a:pPr marL="0" indent="0">
              <a:buNone/>
            </a:pPr>
            <a:r>
              <a:rPr lang="en-US" b="1" u="sng" dirty="0">
                <a:latin typeface="Georgia" panose="02040502050405020303" pitchFamily="18" charset="0"/>
              </a:rPr>
              <a:t>Mission</a:t>
            </a:r>
            <a:endParaRPr lang="en-US" dirty="0">
              <a:latin typeface="Georgia" panose="02040502050405020303" pitchFamily="18" charset="0"/>
            </a:endParaRPr>
          </a:p>
          <a:p>
            <a:r>
              <a:rPr lang="en-US" dirty="0">
                <a:latin typeface="Georgia" panose="02040502050405020303" pitchFamily="18" charset="0"/>
              </a:rPr>
              <a:t>The Assessment Team (A-Team) </a:t>
            </a:r>
            <a:r>
              <a:rPr lang="en-US" dirty="0" smtClean="0">
                <a:latin typeface="Georgia" panose="02040502050405020303" pitchFamily="18" charset="0"/>
              </a:rPr>
              <a:t>serves as </a:t>
            </a:r>
            <a:r>
              <a:rPr lang="en-US" dirty="0">
                <a:latin typeface="Georgia" panose="02040502050405020303" pitchFamily="18" charset="0"/>
              </a:rPr>
              <a:t>a central coordinating point for the assessment efforts of the Division of Student Affairs by assisting staff members as they plan and implement programs and services that align with the strategic priorities of Auburn University and the Division of Student Affairs</a:t>
            </a:r>
            <a:r>
              <a:rPr lang="en-US" dirty="0" smtClean="0">
                <a:latin typeface="Georgia" panose="02040502050405020303" pitchFamily="18" charset="0"/>
              </a:rPr>
              <a:t>.</a:t>
            </a:r>
          </a:p>
          <a:p>
            <a:endParaRPr lang="en-US" dirty="0">
              <a:latin typeface="Georgia" panose="02040502050405020303" pitchFamily="18" charset="0"/>
            </a:endParaRPr>
          </a:p>
          <a:p>
            <a:pPr marL="0" indent="0">
              <a:buNone/>
            </a:pPr>
            <a:r>
              <a:rPr lang="en-US" b="1" u="sng" dirty="0">
                <a:latin typeface="Georgia" panose="02040502050405020303" pitchFamily="18" charset="0"/>
              </a:rPr>
              <a:t>Goal 1</a:t>
            </a:r>
            <a:endParaRPr lang="en-US" dirty="0">
              <a:latin typeface="Georgia" panose="02040502050405020303" pitchFamily="18" charset="0"/>
            </a:endParaRPr>
          </a:p>
          <a:p>
            <a:r>
              <a:rPr lang="en-US" u="sng" dirty="0">
                <a:latin typeface="Georgia" panose="02040502050405020303" pitchFamily="18" charset="0"/>
              </a:rPr>
              <a:t>Culture of Evidence</a:t>
            </a:r>
            <a:r>
              <a:rPr lang="en-US" dirty="0">
                <a:latin typeface="Georgia" panose="02040502050405020303" pitchFamily="18" charset="0"/>
              </a:rPr>
              <a:t> - The A-Team will encourage the continuous improvement of departmental and Division-wide assessment efforts. </a:t>
            </a:r>
            <a:endParaRPr lang="en-US" dirty="0" smtClean="0">
              <a:latin typeface="Georgia" panose="02040502050405020303" pitchFamily="18" charset="0"/>
            </a:endParaRPr>
          </a:p>
          <a:p>
            <a:endParaRPr lang="en-US" dirty="0">
              <a:latin typeface="Georgia" panose="02040502050405020303" pitchFamily="18" charset="0"/>
            </a:endParaRPr>
          </a:p>
          <a:p>
            <a:pPr marL="0" indent="0">
              <a:buNone/>
            </a:pPr>
            <a:r>
              <a:rPr lang="en-US" b="1" u="sng" dirty="0">
                <a:latin typeface="Georgia" panose="02040502050405020303" pitchFamily="18" charset="0"/>
              </a:rPr>
              <a:t>Goal 2</a:t>
            </a:r>
            <a:endParaRPr lang="en-US" dirty="0">
              <a:latin typeface="Georgia" panose="02040502050405020303" pitchFamily="18" charset="0"/>
            </a:endParaRPr>
          </a:p>
          <a:p>
            <a:r>
              <a:rPr lang="en-US" u="sng" dirty="0">
                <a:latin typeface="Georgia" panose="02040502050405020303" pitchFamily="18" charset="0"/>
              </a:rPr>
              <a:t>Support</a:t>
            </a:r>
            <a:r>
              <a:rPr lang="en-US" dirty="0">
                <a:latin typeface="Georgia" panose="02040502050405020303" pitchFamily="18" charset="0"/>
              </a:rPr>
              <a:t> - The A-Team will serve as a resource for the assessment needs of the Division.   </a:t>
            </a:r>
          </a:p>
        </p:txBody>
      </p:sp>
    </p:spTree>
    <p:extLst>
      <p:ext uri="{BB962C8B-B14F-4D97-AF65-F5344CB8AC3E}">
        <p14:creationId xmlns:p14="http://schemas.microsoft.com/office/powerpoint/2010/main" val="1993013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990600"/>
          </a:xfrm>
        </p:spPr>
        <p:txBody>
          <a:bodyPr/>
          <a:lstStyle/>
          <a:p>
            <a:pPr algn="ctr"/>
            <a:r>
              <a:rPr lang="en-US" b="1" dirty="0" smtClean="0">
                <a:latin typeface="Georgia" panose="02040502050405020303" pitchFamily="18" charset="0"/>
              </a:rPr>
              <a:t>A-Team Objectives</a:t>
            </a:r>
            <a:endParaRPr lang="en-US" b="1" dirty="0">
              <a:latin typeface="Georgia" panose="02040502050405020303" pitchFamily="18" charset="0"/>
            </a:endParaRPr>
          </a:p>
        </p:txBody>
      </p:sp>
      <p:sp>
        <p:nvSpPr>
          <p:cNvPr id="3" name="Content Placeholder 2"/>
          <p:cNvSpPr>
            <a:spLocks noGrp="1"/>
          </p:cNvSpPr>
          <p:nvPr>
            <p:ph idx="1"/>
          </p:nvPr>
        </p:nvSpPr>
        <p:spPr>
          <a:xfrm>
            <a:off x="152400" y="1066800"/>
            <a:ext cx="8763000" cy="5791200"/>
          </a:xfrm>
        </p:spPr>
        <p:txBody>
          <a:bodyPr>
            <a:normAutofit lnSpcReduction="10000"/>
          </a:bodyPr>
          <a:lstStyle/>
          <a:p>
            <a:pPr marL="0" indent="0">
              <a:buNone/>
            </a:pPr>
            <a:r>
              <a:rPr lang="en-US" u="sng" dirty="0" smtClean="0">
                <a:latin typeface="Georgia" panose="02040502050405020303" pitchFamily="18" charset="0"/>
              </a:rPr>
              <a:t>Goal 1: Culture </a:t>
            </a:r>
            <a:r>
              <a:rPr lang="en-US" u="sng" dirty="0">
                <a:latin typeface="Georgia" panose="02040502050405020303" pitchFamily="18" charset="0"/>
              </a:rPr>
              <a:t>of Evidence</a:t>
            </a:r>
            <a:r>
              <a:rPr lang="en-US" dirty="0">
                <a:latin typeface="Georgia" panose="02040502050405020303" pitchFamily="18" charset="0"/>
              </a:rPr>
              <a:t> - The A-Team will encourage the continuous improvement of departmental and Division-wide assessment efforts. </a:t>
            </a:r>
            <a:endParaRPr lang="en-US" dirty="0" smtClean="0">
              <a:latin typeface="Georgia" panose="02040502050405020303" pitchFamily="18" charset="0"/>
            </a:endParaRPr>
          </a:p>
          <a:p>
            <a:endParaRPr lang="en-US" sz="800" dirty="0">
              <a:latin typeface="Georgia" panose="02040502050405020303" pitchFamily="18" charset="0"/>
            </a:endParaRPr>
          </a:p>
          <a:p>
            <a:pPr lvl="1"/>
            <a:r>
              <a:rPr lang="en-US" sz="2400" dirty="0" smtClean="0">
                <a:latin typeface="Georgia" panose="02040502050405020303" pitchFamily="18" charset="0"/>
              </a:rPr>
              <a:t>Build </a:t>
            </a:r>
            <a:r>
              <a:rPr lang="en-US" sz="2400" dirty="0">
                <a:latin typeface="Georgia" panose="02040502050405020303" pitchFamily="18" charset="0"/>
              </a:rPr>
              <a:t>a culture of evidence through transparent knowledge by sharing findings and by sharing how departments use results to make </a:t>
            </a:r>
            <a:r>
              <a:rPr lang="en-US" sz="2400" dirty="0" smtClean="0">
                <a:latin typeface="Georgia" panose="02040502050405020303" pitchFamily="18" charset="0"/>
              </a:rPr>
              <a:t>improvements</a:t>
            </a:r>
          </a:p>
          <a:p>
            <a:pPr lvl="1"/>
            <a:endParaRPr lang="en-US" sz="800" dirty="0">
              <a:latin typeface="Georgia" panose="02040502050405020303" pitchFamily="18" charset="0"/>
            </a:endParaRPr>
          </a:p>
          <a:p>
            <a:pPr marL="457200" lvl="3">
              <a:buSzPct val="85000"/>
            </a:pPr>
            <a:r>
              <a:rPr lang="en-US" sz="2400" dirty="0" smtClean="0">
                <a:latin typeface="Georgia" panose="02040502050405020303" pitchFamily="18" charset="0"/>
              </a:rPr>
              <a:t>Promote </a:t>
            </a:r>
            <a:r>
              <a:rPr lang="en-US" sz="2400" dirty="0">
                <a:latin typeface="Georgia" panose="02040502050405020303" pitchFamily="18" charset="0"/>
              </a:rPr>
              <a:t>the effective and efficient use of resources and data to maintain and improve quality across the Division </a:t>
            </a:r>
            <a:endParaRPr lang="en-US" sz="2400" dirty="0" smtClean="0">
              <a:latin typeface="Georgia" panose="02040502050405020303" pitchFamily="18" charset="0"/>
            </a:endParaRPr>
          </a:p>
          <a:p>
            <a:pPr marL="457200" lvl="3">
              <a:buSzPct val="85000"/>
            </a:pPr>
            <a:endParaRPr lang="en-US" sz="800" dirty="0" smtClean="0">
              <a:latin typeface="Georgia" panose="02040502050405020303" pitchFamily="18" charset="0"/>
            </a:endParaRPr>
          </a:p>
          <a:p>
            <a:pPr marL="457200" lvl="3">
              <a:buSzPct val="85000"/>
            </a:pPr>
            <a:r>
              <a:rPr lang="en-US" sz="2400" dirty="0">
                <a:latin typeface="Georgia" panose="02040502050405020303" pitchFamily="18" charset="0"/>
              </a:rPr>
              <a:t>Encourage the use of assessment to be congruent with evidence-based practices and </a:t>
            </a:r>
            <a:r>
              <a:rPr lang="en-US" sz="2400" dirty="0" smtClean="0">
                <a:latin typeface="Georgia" panose="02040502050405020303" pitchFamily="18" charset="0"/>
              </a:rPr>
              <a:t>programs</a:t>
            </a:r>
          </a:p>
          <a:p>
            <a:pPr marL="457200" lvl="3">
              <a:buSzPct val="85000"/>
            </a:pPr>
            <a:endParaRPr lang="en-US" sz="800" dirty="0">
              <a:latin typeface="Georgia" panose="02040502050405020303" pitchFamily="18" charset="0"/>
            </a:endParaRPr>
          </a:p>
          <a:p>
            <a:pPr marL="457200" lvl="3">
              <a:buSzPct val="85000"/>
            </a:pPr>
            <a:r>
              <a:rPr lang="en-US" sz="2400" dirty="0" smtClean="0">
                <a:latin typeface="Georgia" panose="02040502050405020303" pitchFamily="18" charset="0"/>
              </a:rPr>
              <a:t>Use data to identify strengths and weaknesses for decision-making  </a:t>
            </a:r>
          </a:p>
          <a:p>
            <a:pPr marL="457200" lvl="3">
              <a:buSzPct val="85000"/>
            </a:pPr>
            <a:endParaRPr lang="en-US" sz="800" dirty="0" smtClean="0">
              <a:latin typeface="Georgia" panose="02040502050405020303" pitchFamily="18" charset="0"/>
            </a:endParaRPr>
          </a:p>
          <a:p>
            <a:pPr marL="457200" lvl="3">
              <a:buSzPct val="85000"/>
            </a:pPr>
            <a:r>
              <a:rPr lang="en-US" sz="2400" dirty="0">
                <a:latin typeface="Georgia" panose="02040502050405020303" pitchFamily="18" charset="0"/>
              </a:rPr>
              <a:t>Advocate for the use </a:t>
            </a:r>
            <a:r>
              <a:rPr lang="en-US" sz="2400" dirty="0" smtClean="0">
                <a:latin typeface="Georgia" panose="02040502050405020303" pitchFamily="18" charset="0"/>
              </a:rPr>
              <a:t>of </a:t>
            </a:r>
            <a:r>
              <a:rPr lang="en-US" sz="2400" dirty="0">
                <a:latin typeface="Georgia" panose="02040502050405020303" pitchFamily="18" charset="0"/>
              </a:rPr>
              <a:t>assessment throughout the Division at all </a:t>
            </a:r>
            <a:r>
              <a:rPr lang="en-US" sz="2400" dirty="0" smtClean="0">
                <a:latin typeface="Georgia" panose="02040502050405020303" pitchFamily="18" charset="0"/>
              </a:rPr>
              <a:t>levels</a:t>
            </a:r>
            <a:endParaRPr lang="en-US" sz="2400" dirty="0"/>
          </a:p>
        </p:txBody>
      </p:sp>
    </p:spTree>
    <p:extLst>
      <p:ext uri="{BB962C8B-B14F-4D97-AF65-F5344CB8AC3E}">
        <p14:creationId xmlns:p14="http://schemas.microsoft.com/office/powerpoint/2010/main" val="1709194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153400" cy="957263"/>
          </a:xfrm>
        </p:spPr>
        <p:txBody>
          <a:bodyPr/>
          <a:lstStyle/>
          <a:p>
            <a:pPr algn="ctr"/>
            <a:r>
              <a:rPr lang="en-US" b="1" dirty="0" smtClean="0">
                <a:latin typeface="Georgia" panose="02040502050405020303" pitchFamily="18" charset="0"/>
              </a:rPr>
              <a:t>A-Team Objectives</a:t>
            </a:r>
            <a:endParaRPr lang="en-US" b="1" dirty="0">
              <a:latin typeface="Georgia" panose="02040502050405020303" pitchFamily="18" charset="0"/>
            </a:endParaRPr>
          </a:p>
        </p:txBody>
      </p:sp>
      <p:sp>
        <p:nvSpPr>
          <p:cNvPr id="3" name="Content Placeholder 2"/>
          <p:cNvSpPr>
            <a:spLocks noGrp="1"/>
          </p:cNvSpPr>
          <p:nvPr>
            <p:ph idx="1"/>
          </p:nvPr>
        </p:nvSpPr>
        <p:spPr>
          <a:xfrm>
            <a:off x="4762" y="685800"/>
            <a:ext cx="9144000" cy="6019800"/>
          </a:xfrm>
        </p:spPr>
        <p:txBody>
          <a:bodyPr>
            <a:noAutofit/>
          </a:bodyPr>
          <a:lstStyle/>
          <a:p>
            <a:r>
              <a:rPr lang="en-US" sz="2200" u="sng" dirty="0">
                <a:latin typeface="Georgia" panose="02040502050405020303" pitchFamily="18" charset="0"/>
              </a:rPr>
              <a:t>Goal </a:t>
            </a:r>
            <a:r>
              <a:rPr lang="en-US" sz="2200" u="sng" dirty="0" smtClean="0">
                <a:latin typeface="Georgia" panose="02040502050405020303" pitchFamily="18" charset="0"/>
              </a:rPr>
              <a:t>2: </a:t>
            </a:r>
            <a:r>
              <a:rPr lang="en-US" sz="2200" u="sng" dirty="0">
                <a:latin typeface="Georgia" panose="02040502050405020303" pitchFamily="18" charset="0"/>
              </a:rPr>
              <a:t>Support </a:t>
            </a:r>
            <a:r>
              <a:rPr lang="en-US" sz="2200" dirty="0">
                <a:latin typeface="Georgia" panose="02040502050405020303" pitchFamily="18" charset="0"/>
              </a:rPr>
              <a:t>- The A-Team will serve as a resource for the assessment needs of the Division</a:t>
            </a:r>
            <a:r>
              <a:rPr lang="en-US" sz="2200" dirty="0"/>
              <a:t>.   </a:t>
            </a:r>
          </a:p>
          <a:p>
            <a:pPr lvl="1"/>
            <a:r>
              <a:rPr lang="en-US" sz="2200" dirty="0" smtClean="0">
                <a:latin typeface="Georgia" panose="02040502050405020303" pitchFamily="18" charset="0"/>
              </a:rPr>
              <a:t>Assist in developing assessments that will allow for the collection of the most relevant information to achieve desired outcomes</a:t>
            </a:r>
          </a:p>
          <a:p>
            <a:endParaRPr lang="en-US" sz="800" dirty="0">
              <a:latin typeface="Georgia" panose="02040502050405020303" pitchFamily="18" charset="0"/>
            </a:endParaRPr>
          </a:p>
          <a:p>
            <a:pPr marL="457200" lvl="2"/>
            <a:r>
              <a:rPr lang="en-US" sz="2200" dirty="0">
                <a:latin typeface="Georgia" panose="02040502050405020303" pitchFamily="18" charset="0"/>
              </a:rPr>
              <a:t>Offer guidance as appropriate from the beginning stages of assessment planning through </a:t>
            </a:r>
            <a:r>
              <a:rPr lang="en-US" sz="2200" dirty="0" smtClean="0">
                <a:latin typeface="Georgia" panose="02040502050405020303" pitchFamily="18" charset="0"/>
              </a:rPr>
              <a:t>completion</a:t>
            </a:r>
          </a:p>
          <a:p>
            <a:pPr marL="457200" lvl="2"/>
            <a:endParaRPr lang="en-US" sz="800" dirty="0">
              <a:latin typeface="Georgia" panose="02040502050405020303" pitchFamily="18" charset="0"/>
            </a:endParaRPr>
          </a:p>
          <a:p>
            <a:pPr marL="457200" lvl="2"/>
            <a:r>
              <a:rPr lang="en-US" sz="2200" dirty="0">
                <a:latin typeface="Georgia" panose="02040502050405020303" pitchFamily="18" charset="0"/>
              </a:rPr>
              <a:t>Provide opportunities for department staff members to share their findings with the </a:t>
            </a:r>
            <a:r>
              <a:rPr lang="en-US" sz="2200" dirty="0" smtClean="0">
                <a:latin typeface="Georgia" panose="02040502050405020303" pitchFamily="18" charset="0"/>
              </a:rPr>
              <a:t>Division</a:t>
            </a:r>
          </a:p>
          <a:p>
            <a:pPr marL="457200" lvl="2"/>
            <a:endParaRPr lang="en-US" sz="800" dirty="0">
              <a:latin typeface="Georgia" panose="02040502050405020303" pitchFamily="18" charset="0"/>
            </a:endParaRPr>
          </a:p>
          <a:p>
            <a:pPr marL="457200" lvl="2"/>
            <a:r>
              <a:rPr lang="en-US" sz="2200" dirty="0" smtClean="0">
                <a:latin typeface="Georgia" panose="02040502050405020303" pitchFamily="18" charset="0"/>
              </a:rPr>
              <a:t>Encourage departments to collaborate by sharing resources to build efficient and effective assessments  </a:t>
            </a:r>
          </a:p>
          <a:p>
            <a:pPr marL="457200" lvl="2"/>
            <a:endParaRPr lang="en-US" sz="800" dirty="0" smtClean="0">
              <a:latin typeface="Georgia" panose="02040502050405020303" pitchFamily="18" charset="0"/>
            </a:endParaRPr>
          </a:p>
          <a:p>
            <a:pPr marL="457200" lvl="2"/>
            <a:r>
              <a:rPr lang="en-US" sz="2200" dirty="0" smtClean="0">
                <a:latin typeface="Georgia" panose="02040502050405020303" pitchFamily="18" charset="0"/>
              </a:rPr>
              <a:t>Improve the quality of assessment efforts by providing resources and trainings to enhance Division staff members’ capacities and comfort levels in conducting assessments and evaluating results</a:t>
            </a:r>
          </a:p>
          <a:p>
            <a:pPr marL="457200" lvl="2"/>
            <a:endParaRPr lang="en-US" sz="800" dirty="0" smtClean="0">
              <a:latin typeface="Georgia" panose="02040502050405020303" pitchFamily="18" charset="0"/>
            </a:endParaRPr>
          </a:p>
          <a:p>
            <a:pPr marL="457200" lvl="2"/>
            <a:r>
              <a:rPr lang="en-US" sz="2200" dirty="0" smtClean="0">
                <a:latin typeface="Georgia" panose="02040502050405020303" pitchFamily="18" charset="0"/>
              </a:rPr>
              <a:t>Develop</a:t>
            </a:r>
            <a:r>
              <a:rPr lang="en-US" sz="2200" dirty="0">
                <a:latin typeface="Georgia" panose="02040502050405020303" pitchFamily="18" charset="0"/>
              </a:rPr>
              <a:t>, refine, and share resources on the Office of Assessment &amp; Strategic Planning </a:t>
            </a:r>
            <a:r>
              <a:rPr lang="en-US" sz="2200" dirty="0" smtClean="0">
                <a:latin typeface="Georgia" panose="02040502050405020303" pitchFamily="18" charset="0"/>
              </a:rPr>
              <a:t>website</a:t>
            </a:r>
            <a:endParaRPr lang="en-US" sz="2200" dirty="0">
              <a:latin typeface="Georgia" panose="02040502050405020303" pitchFamily="18" charset="0"/>
            </a:endParaRPr>
          </a:p>
        </p:txBody>
      </p:sp>
    </p:spTree>
    <p:extLst>
      <p:ext uri="{BB962C8B-B14F-4D97-AF65-F5344CB8AC3E}">
        <p14:creationId xmlns:p14="http://schemas.microsoft.com/office/powerpoint/2010/main" val="14423320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Clarity">
  <a:themeElements>
    <a:clrScheme name="Custom 13">
      <a:dk1>
        <a:sysClr val="windowText" lastClr="000000"/>
      </a:dk1>
      <a:lt1>
        <a:sysClr val="window" lastClr="FFFFFF"/>
      </a:lt1>
      <a:dk2>
        <a:srgbClr val="323232"/>
      </a:dk2>
      <a:lt2>
        <a:srgbClr val="FFFFFF"/>
      </a:lt2>
      <a:accent1>
        <a:srgbClr val="EF620B"/>
      </a:accent1>
      <a:accent2>
        <a:srgbClr val="002060"/>
      </a:accent2>
      <a:accent3>
        <a:srgbClr val="3F3F3F"/>
      </a:accent3>
      <a:accent4>
        <a:srgbClr val="4E8542"/>
      </a:accent4>
      <a:accent5>
        <a:srgbClr val="147BA0"/>
      </a:accent5>
      <a:accent6>
        <a:srgbClr val="002060"/>
      </a:accent6>
      <a:hlink>
        <a:srgbClr val="0042C7"/>
      </a:hlink>
      <a:folHlink>
        <a:srgbClr val="147BA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Civic">
  <a:themeElements>
    <a:clrScheme name="Auburn">
      <a:dk1>
        <a:sysClr val="windowText" lastClr="000000"/>
      </a:dk1>
      <a:lt1>
        <a:sysClr val="window" lastClr="FFFFFF"/>
      </a:lt1>
      <a:dk2>
        <a:srgbClr val="424456"/>
      </a:dk2>
      <a:lt2>
        <a:srgbClr val="DEDEDE"/>
      </a:lt2>
      <a:accent1>
        <a:srgbClr val="FC6A10"/>
      </a:accent1>
      <a:accent2>
        <a:srgbClr val="424456"/>
      </a:accent2>
      <a:accent3>
        <a:srgbClr val="313340"/>
      </a:accent3>
      <a:accent4>
        <a:srgbClr val="FC6A10"/>
      </a:accent4>
      <a:accent5>
        <a:srgbClr val="FC6A10"/>
      </a:accent5>
      <a:accent6>
        <a:srgbClr val="ADAFC0"/>
      </a:accent6>
      <a:hlink>
        <a:srgbClr val="67AFBD"/>
      </a:hlink>
      <a:folHlink>
        <a:srgbClr val="C2A87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Civic">
  <a:themeElements>
    <a:clrScheme name="Auburn">
      <a:dk1>
        <a:sysClr val="windowText" lastClr="000000"/>
      </a:dk1>
      <a:lt1>
        <a:sysClr val="window" lastClr="FFFFFF"/>
      </a:lt1>
      <a:dk2>
        <a:srgbClr val="424456"/>
      </a:dk2>
      <a:lt2>
        <a:srgbClr val="DEDEDE"/>
      </a:lt2>
      <a:accent1>
        <a:srgbClr val="FC6A10"/>
      </a:accent1>
      <a:accent2>
        <a:srgbClr val="424456"/>
      </a:accent2>
      <a:accent3>
        <a:srgbClr val="313340"/>
      </a:accent3>
      <a:accent4>
        <a:srgbClr val="FC6A10"/>
      </a:accent4>
      <a:accent5>
        <a:srgbClr val="FC6A10"/>
      </a:accent5>
      <a:accent6>
        <a:srgbClr val="ADAFC0"/>
      </a:accent6>
      <a:hlink>
        <a:srgbClr val="67AFBD"/>
      </a:hlink>
      <a:folHlink>
        <a:srgbClr val="C2A87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Urban">
  <a:themeElements>
    <a:clrScheme name="Auburn">
      <a:dk1>
        <a:sysClr val="windowText" lastClr="000000"/>
      </a:dk1>
      <a:lt1>
        <a:sysClr val="window" lastClr="FFFFFF"/>
      </a:lt1>
      <a:dk2>
        <a:srgbClr val="424456"/>
      </a:dk2>
      <a:lt2>
        <a:srgbClr val="DEDEDE"/>
      </a:lt2>
      <a:accent1>
        <a:srgbClr val="53548A"/>
      </a:accent1>
      <a:accent2>
        <a:srgbClr val="FC6A10"/>
      </a:accent2>
      <a:accent3>
        <a:srgbClr val="313340"/>
      </a:accent3>
      <a:accent4>
        <a:srgbClr val="C4652D"/>
      </a:accent4>
      <a:accent5>
        <a:srgbClr val="8B5D3D"/>
      </a:accent5>
      <a:accent6>
        <a:srgbClr val="ADAFC0"/>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2423</TotalTime>
  <Words>8067</Words>
  <Application>Microsoft Office PowerPoint</Application>
  <PresentationFormat>On-screen Show (4:3)</PresentationFormat>
  <Paragraphs>1123</Paragraphs>
  <Slides>60</Slides>
  <Notes>60</Notes>
  <HiddenSlides>0</HiddenSlides>
  <MMClips>0</MMClips>
  <ScaleCrop>false</ScaleCrop>
  <HeadingPairs>
    <vt:vector size="4" baseType="variant">
      <vt:variant>
        <vt:lpstr>Theme</vt:lpstr>
      </vt:variant>
      <vt:variant>
        <vt:i4>4</vt:i4>
      </vt:variant>
      <vt:variant>
        <vt:lpstr>Slide Titles</vt:lpstr>
      </vt:variant>
      <vt:variant>
        <vt:i4>60</vt:i4>
      </vt:variant>
    </vt:vector>
  </HeadingPairs>
  <TitlesOfParts>
    <vt:vector size="64" baseType="lpstr">
      <vt:lpstr>Clarity</vt:lpstr>
      <vt:lpstr>Civic</vt:lpstr>
      <vt:lpstr>2_Civic</vt:lpstr>
      <vt:lpstr>Urban</vt:lpstr>
      <vt:lpstr>June Workshop</vt:lpstr>
      <vt:lpstr>Welcome and Introductions</vt:lpstr>
      <vt:lpstr>HIED Discussion</vt:lpstr>
      <vt:lpstr>Academic Affairs Collaboration</vt:lpstr>
      <vt:lpstr>Assessment Team Update</vt:lpstr>
      <vt:lpstr>A-Team Members</vt:lpstr>
      <vt:lpstr>A-Team Purpose</vt:lpstr>
      <vt:lpstr>A-Team Objectives</vt:lpstr>
      <vt:lpstr>A-Team Objectives</vt:lpstr>
      <vt:lpstr>A-Team Completed Action Steps</vt:lpstr>
      <vt:lpstr>PowerPoint Presentation</vt:lpstr>
      <vt:lpstr>A-Team Completed Action Steps</vt:lpstr>
      <vt:lpstr>A-Team Upcoming Action Steps</vt:lpstr>
      <vt:lpstr>Overview of outcome writing</vt:lpstr>
      <vt:lpstr>Today’s Learning Outcomes</vt:lpstr>
      <vt:lpstr>PowerPoint Presentation</vt:lpstr>
      <vt:lpstr>PowerPoint Presentation</vt:lpstr>
      <vt:lpstr>DoSA  2013-2018 Strategic Plan Overview</vt:lpstr>
      <vt:lpstr>Maintaining an Institutional and DoSA Link </vt:lpstr>
      <vt:lpstr>PowerPoint Presentation</vt:lpstr>
      <vt:lpstr>Strategic Planning Process</vt:lpstr>
      <vt:lpstr>PowerPoint Presentation</vt:lpstr>
      <vt:lpstr>Questions during the Assessment Cycle:</vt:lpstr>
      <vt:lpstr>Department Breakout Session</vt:lpstr>
      <vt:lpstr>Overview of outcome writing</vt:lpstr>
      <vt:lpstr>What are some types of outcomes?</vt:lpstr>
      <vt:lpstr>Structure of a Learning Outcome: The ABCDs</vt:lpstr>
      <vt:lpstr>Program Outcome Components</vt:lpstr>
      <vt:lpstr>The 3 Ms</vt:lpstr>
      <vt:lpstr>PowerPoint Presentation</vt:lpstr>
      <vt:lpstr>Initial Problems Encountered When Writing Learning Outcomes:</vt:lpstr>
      <vt:lpstr>Common Mistakes in Writing Learning Outcomes</vt:lpstr>
      <vt:lpstr>What does it mean to be SMART?</vt:lpstr>
      <vt:lpstr>Effectiveness Reporting Requirements</vt:lpstr>
      <vt:lpstr>Student Learning Outcome Template</vt:lpstr>
      <vt:lpstr>Department Breakout Session</vt:lpstr>
      <vt:lpstr>Overview of outcome writing </vt:lpstr>
      <vt:lpstr>Direct Measures</vt:lpstr>
      <vt:lpstr>Indirect Measures</vt:lpstr>
      <vt:lpstr>PowerPoint Presentation</vt:lpstr>
      <vt:lpstr>Developing Criteria for Choosing Methods</vt:lpstr>
      <vt:lpstr>Implementation/Administration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Department Breakout Session</vt:lpstr>
      <vt:lpstr>PowerPoint Presentation</vt:lpstr>
      <vt:lpstr>PowerPoint Presentation</vt:lpstr>
      <vt:lpstr>Measuring a Culture of Evidence </vt:lpstr>
      <vt:lpstr>PowerPoint Presentation</vt:lpstr>
      <vt:lpstr>Questions?</vt:lpstr>
      <vt:lpstr>References </vt:lpstr>
    </vt:vector>
  </TitlesOfParts>
  <Company>Auburn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Abbygail Langham</dc:creator>
  <cp:lastModifiedBy>Abbygail Langham</cp:lastModifiedBy>
  <cp:revision>203</cp:revision>
  <cp:lastPrinted>2015-06-25T14:46:12Z</cp:lastPrinted>
  <dcterms:created xsi:type="dcterms:W3CDTF">2015-06-13T19:21:21Z</dcterms:created>
  <dcterms:modified xsi:type="dcterms:W3CDTF">2015-06-25T15:30:38Z</dcterms:modified>
</cp:coreProperties>
</file>